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9" r:id="rId2"/>
    <p:sldId id="278" r:id="rId3"/>
    <p:sldId id="261" r:id="rId4"/>
    <p:sldId id="275" r:id="rId5"/>
    <p:sldId id="269" r:id="rId6"/>
    <p:sldId id="279" r:id="rId7"/>
    <p:sldId id="280" r:id="rId8"/>
    <p:sldId id="281" r:id="rId9"/>
    <p:sldId id="270" r:id="rId10"/>
    <p:sldId id="265" r:id="rId11"/>
    <p:sldId id="267" r:id="rId12"/>
    <p:sldId id="266" r:id="rId13"/>
    <p:sldId id="276" r:id="rId14"/>
    <p:sldId id="277" r:id="rId15"/>
    <p:sldId id="274" r:id="rId16"/>
    <p:sldId id="263" r:id="rId17"/>
    <p:sldId id="283" r:id="rId18"/>
    <p:sldId id="282" r:id="rId19"/>
    <p:sldId id="258" r:id="rId20"/>
  </p:sldIdLst>
  <p:sldSz cx="9144000" cy="6858000" type="screen4x3"/>
  <p:notesSz cx="6858000" cy="9144000"/>
  <p:defaultTextStyle>
    <a:defPPr>
      <a:defRPr lang="en-Z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BBB"/>
    <a:srgbClr val="C0C0C0"/>
    <a:srgbClr val="EAEAEA"/>
    <a:srgbClr val="F3F3FB"/>
    <a:srgbClr val="F8FAD6"/>
    <a:srgbClr val="F6F8C8"/>
    <a:srgbClr val="D8DCB2"/>
    <a:srgbClr val="D3D36B"/>
    <a:srgbClr val="F8F8EC"/>
    <a:srgbClr val="DCE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3" autoAdjust="0"/>
    <p:restoredTop sz="94737" autoAdjust="0"/>
  </p:normalViewPr>
  <p:slideViewPr>
    <p:cSldViewPr>
      <p:cViewPr varScale="1">
        <p:scale>
          <a:sx n="85" d="100"/>
          <a:sy n="85" d="100"/>
        </p:scale>
        <p:origin x="744" y="96"/>
      </p:cViewPr>
      <p:guideLst>
        <p:guide orient="horz" pos="2160"/>
        <p:guide pos="2880"/>
      </p:guideLst>
    </p:cSldViewPr>
  </p:slideViewPr>
  <p:outlineViewPr>
    <p:cViewPr>
      <p:scale>
        <a:sx n="33" d="100"/>
        <a:sy n="33" d="100"/>
      </p:scale>
      <p:origin x="0" y="-506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ZA"/>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ZA"/>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ZA"/>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93297C9-EC96-4D14-A666-5EDDA482F8C3}" type="slidenum">
              <a:rPr lang="en-ZA" altLang="en-US"/>
              <a:pPr>
                <a:defRPr/>
              </a:pPr>
              <a:t>‹#›</a:t>
            </a:fld>
            <a:endParaRPr lang="en-ZA" altLang="en-US"/>
          </a:p>
        </p:txBody>
      </p:sp>
    </p:spTree>
    <p:extLst>
      <p:ext uri="{BB962C8B-B14F-4D97-AF65-F5344CB8AC3E}">
        <p14:creationId xmlns:p14="http://schemas.microsoft.com/office/powerpoint/2010/main" val="1488832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4</a:t>
            </a:fld>
            <a:endParaRPr lang="en-ZA" altLang="en-US"/>
          </a:p>
        </p:txBody>
      </p:sp>
    </p:spTree>
    <p:extLst>
      <p:ext uri="{BB962C8B-B14F-4D97-AF65-F5344CB8AC3E}">
        <p14:creationId xmlns:p14="http://schemas.microsoft.com/office/powerpoint/2010/main" val="156288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13</a:t>
            </a:fld>
            <a:endParaRPr lang="en-ZA" altLang="en-US"/>
          </a:p>
        </p:txBody>
      </p:sp>
    </p:spTree>
    <p:extLst>
      <p:ext uri="{BB962C8B-B14F-4D97-AF65-F5344CB8AC3E}">
        <p14:creationId xmlns:p14="http://schemas.microsoft.com/office/powerpoint/2010/main" val="360676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14</a:t>
            </a:fld>
            <a:endParaRPr lang="en-ZA" altLang="en-US"/>
          </a:p>
        </p:txBody>
      </p:sp>
    </p:spTree>
    <p:extLst>
      <p:ext uri="{BB962C8B-B14F-4D97-AF65-F5344CB8AC3E}">
        <p14:creationId xmlns:p14="http://schemas.microsoft.com/office/powerpoint/2010/main" val="337965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15</a:t>
            </a:fld>
            <a:endParaRPr lang="en-ZA" altLang="en-US"/>
          </a:p>
        </p:txBody>
      </p:sp>
    </p:spTree>
    <p:extLst>
      <p:ext uri="{BB962C8B-B14F-4D97-AF65-F5344CB8AC3E}">
        <p14:creationId xmlns:p14="http://schemas.microsoft.com/office/powerpoint/2010/main" val="184187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16</a:t>
            </a:fld>
            <a:endParaRPr lang="en-ZA" altLang="en-US"/>
          </a:p>
        </p:txBody>
      </p:sp>
    </p:spTree>
    <p:extLst>
      <p:ext uri="{BB962C8B-B14F-4D97-AF65-F5344CB8AC3E}">
        <p14:creationId xmlns:p14="http://schemas.microsoft.com/office/powerpoint/2010/main" val="93825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17</a:t>
            </a:fld>
            <a:endParaRPr lang="en-ZA" altLang="en-US"/>
          </a:p>
        </p:txBody>
      </p:sp>
    </p:spTree>
    <p:extLst>
      <p:ext uri="{BB962C8B-B14F-4D97-AF65-F5344CB8AC3E}">
        <p14:creationId xmlns:p14="http://schemas.microsoft.com/office/powerpoint/2010/main" val="260641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18</a:t>
            </a:fld>
            <a:endParaRPr lang="en-ZA" altLang="en-US"/>
          </a:p>
        </p:txBody>
      </p:sp>
    </p:spTree>
    <p:extLst>
      <p:ext uri="{BB962C8B-B14F-4D97-AF65-F5344CB8AC3E}">
        <p14:creationId xmlns:p14="http://schemas.microsoft.com/office/powerpoint/2010/main" val="38908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5</a:t>
            </a:fld>
            <a:endParaRPr lang="en-ZA" altLang="en-US"/>
          </a:p>
        </p:txBody>
      </p:sp>
    </p:spTree>
    <p:extLst>
      <p:ext uri="{BB962C8B-B14F-4D97-AF65-F5344CB8AC3E}">
        <p14:creationId xmlns:p14="http://schemas.microsoft.com/office/powerpoint/2010/main" val="171083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6</a:t>
            </a:fld>
            <a:endParaRPr lang="en-ZA" altLang="en-US"/>
          </a:p>
        </p:txBody>
      </p:sp>
    </p:spTree>
    <p:extLst>
      <p:ext uri="{BB962C8B-B14F-4D97-AF65-F5344CB8AC3E}">
        <p14:creationId xmlns:p14="http://schemas.microsoft.com/office/powerpoint/2010/main" val="144614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7</a:t>
            </a:fld>
            <a:endParaRPr lang="en-ZA" altLang="en-US"/>
          </a:p>
        </p:txBody>
      </p:sp>
    </p:spTree>
    <p:extLst>
      <p:ext uri="{BB962C8B-B14F-4D97-AF65-F5344CB8AC3E}">
        <p14:creationId xmlns:p14="http://schemas.microsoft.com/office/powerpoint/2010/main" val="247834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8</a:t>
            </a:fld>
            <a:endParaRPr lang="en-ZA" altLang="en-US"/>
          </a:p>
        </p:txBody>
      </p:sp>
    </p:spTree>
    <p:extLst>
      <p:ext uri="{BB962C8B-B14F-4D97-AF65-F5344CB8AC3E}">
        <p14:creationId xmlns:p14="http://schemas.microsoft.com/office/powerpoint/2010/main" val="42199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9</a:t>
            </a:fld>
            <a:endParaRPr lang="en-ZA" altLang="en-US"/>
          </a:p>
        </p:txBody>
      </p:sp>
    </p:spTree>
    <p:extLst>
      <p:ext uri="{BB962C8B-B14F-4D97-AF65-F5344CB8AC3E}">
        <p14:creationId xmlns:p14="http://schemas.microsoft.com/office/powerpoint/2010/main" val="226782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10</a:t>
            </a:fld>
            <a:endParaRPr lang="en-ZA" altLang="en-US"/>
          </a:p>
        </p:txBody>
      </p:sp>
    </p:spTree>
    <p:extLst>
      <p:ext uri="{BB962C8B-B14F-4D97-AF65-F5344CB8AC3E}">
        <p14:creationId xmlns:p14="http://schemas.microsoft.com/office/powerpoint/2010/main" val="180254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11</a:t>
            </a:fld>
            <a:endParaRPr lang="en-ZA" altLang="en-US"/>
          </a:p>
        </p:txBody>
      </p:sp>
    </p:spTree>
    <p:extLst>
      <p:ext uri="{BB962C8B-B14F-4D97-AF65-F5344CB8AC3E}">
        <p14:creationId xmlns:p14="http://schemas.microsoft.com/office/powerpoint/2010/main" val="110513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12</a:t>
            </a:fld>
            <a:endParaRPr lang="en-ZA" altLang="en-US"/>
          </a:p>
        </p:txBody>
      </p:sp>
    </p:spTree>
    <p:extLst>
      <p:ext uri="{BB962C8B-B14F-4D97-AF65-F5344CB8AC3E}">
        <p14:creationId xmlns:p14="http://schemas.microsoft.com/office/powerpoint/2010/main" val="1026910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60000" y="1080000"/>
            <a:ext cx="5400000" cy="1079500"/>
          </a:xfrm>
        </p:spPr>
        <p:txBody>
          <a:bodyPr/>
          <a:lstStyle>
            <a:lvl1pPr algn="l">
              <a:defRPr sz="3200">
                <a:solidFill>
                  <a:schemeClr val="tx1"/>
                </a:solidFill>
              </a:defRPr>
            </a:lvl1pPr>
          </a:lstStyle>
          <a:p>
            <a:r>
              <a:rPr lang="en-US" smtClean="0"/>
              <a:t>Click to edit Master title style</a:t>
            </a:r>
            <a:endParaRPr lang="en-ZA" dirty="0"/>
          </a:p>
        </p:txBody>
      </p:sp>
      <p:sp>
        <p:nvSpPr>
          <p:cNvPr id="29699" name="Rectangle 3"/>
          <p:cNvSpPr>
            <a:spLocks noGrp="1" noChangeArrowheads="1"/>
          </p:cNvSpPr>
          <p:nvPr>
            <p:ph type="subTitle" idx="1"/>
          </p:nvPr>
        </p:nvSpPr>
        <p:spPr>
          <a:xfrm>
            <a:off x="360000" y="2520000"/>
            <a:ext cx="6120000" cy="792162"/>
          </a:xfrm>
        </p:spPr>
        <p:txBody>
          <a:bodyPr/>
          <a:lstStyle>
            <a:lvl1pPr marL="0" indent="0" algn="r">
              <a:buFontTx/>
              <a:buNone/>
              <a:defRPr baseline="0">
                <a:solidFill>
                  <a:schemeClr val="tx1"/>
                </a:solidFill>
                <a:latin typeface="Arial" charset="0"/>
              </a:defRPr>
            </a:lvl1pPr>
          </a:lstStyle>
          <a:p>
            <a:r>
              <a:rPr lang="en-US" smtClean="0"/>
              <a:t>Click to edit Master subtitle style</a:t>
            </a:r>
            <a:endParaRPr lang="en-ZA" dirty="0"/>
          </a:p>
        </p:txBody>
      </p:sp>
    </p:spTree>
    <p:extLst>
      <p:ext uri="{BB962C8B-B14F-4D97-AF65-F5344CB8AC3E}">
        <p14:creationId xmlns:p14="http://schemas.microsoft.com/office/powerpoint/2010/main" val="37663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7"/>
          <p:cNvSpPr>
            <a:spLocks noGrp="1" noChangeArrowheads="1"/>
          </p:cNvSpPr>
          <p:nvPr>
            <p:ph type="sldNum" sz="quarter" idx="10"/>
          </p:nvPr>
        </p:nvSpPr>
        <p:spPr>
          <a:xfrm>
            <a:off x="467544" y="6237312"/>
            <a:ext cx="863600" cy="323850"/>
          </a:xfrm>
          <a:ln/>
        </p:spPr>
        <p:txBody>
          <a:bodyPr/>
          <a:lstStyle>
            <a:lvl1pPr>
              <a:defRPr/>
            </a:lvl1pPr>
          </a:lstStyle>
          <a:p>
            <a:pPr>
              <a:defRPr/>
            </a:pPr>
            <a:fld id="{5ABAC0DC-B671-4C4E-80D0-514AC39672FD}" type="slidenum">
              <a:rPr lang="en-ZA" altLang="en-US"/>
              <a:pPr>
                <a:defRPr/>
              </a:pPr>
              <a:t>‹#›</a:t>
            </a:fld>
            <a:endParaRPr lang="en-ZA" altLang="en-US"/>
          </a:p>
        </p:txBody>
      </p:sp>
      <p:pic>
        <p:nvPicPr>
          <p:cNvPr id="1026" name="Picture 2" descr="C:\Users\10193502\Desktop\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7864" y="6021288"/>
            <a:ext cx="5400600" cy="6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2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dirty="0"/>
          </a:p>
        </p:txBody>
      </p:sp>
      <p:sp>
        <p:nvSpPr>
          <p:cNvPr id="3" name="Content Placeholder 2"/>
          <p:cNvSpPr>
            <a:spLocks noGrp="1"/>
          </p:cNvSpPr>
          <p:nvPr>
            <p:ph sz="half" idx="1"/>
          </p:nvPr>
        </p:nvSpPr>
        <p:spPr>
          <a:xfrm>
            <a:off x="466725" y="1042988"/>
            <a:ext cx="4038600" cy="489426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Content Placeholder 3"/>
          <p:cNvSpPr>
            <a:spLocks noGrp="1"/>
          </p:cNvSpPr>
          <p:nvPr>
            <p:ph sz="half" idx="2"/>
          </p:nvPr>
        </p:nvSpPr>
        <p:spPr>
          <a:xfrm>
            <a:off x="4657725" y="1042988"/>
            <a:ext cx="4038600" cy="489426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Rectangle 7"/>
          <p:cNvSpPr>
            <a:spLocks noGrp="1" noChangeArrowheads="1"/>
          </p:cNvSpPr>
          <p:nvPr>
            <p:ph type="sldNum" sz="quarter" idx="10"/>
          </p:nvPr>
        </p:nvSpPr>
        <p:spPr>
          <a:ln/>
        </p:spPr>
        <p:txBody>
          <a:bodyPr/>
          <a:lstStyle>
            <a:lvl1pPr>
              <a:defRPr/>
            </a:lvl1pPr>
          </a:lstStyle>
          <a:p>
            <a:pPr>
              <a:defRPr/>
            </a:pPr>
            <a:fld id="{BE4AF893-AE80-4DF9-84F3-76A7EDF6FD9B}" type="slidenum">
              <a:rPr lang="en-ZA" altLang="en-US"/>
              <a:pPr>
                <a:defRPr/>
              </a:pPr>
              <a:t>‹#›</a:t>
            </a:fld>
            <a:endParaRPr lang="en-ZA" altLang="en-US"/>
          </a:p>
        </p:txBody>
      </p:sp>
    </p:spTree>
    <p:extLst>
      <p:ext uri="{BB962C8B-B14F-4D97-AF65-F5344CB8AC3E}">
        <p14:creationId xmlns:p14="http://schemas.microsoft.com/office/powerpoint/2010/main" val="168690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7"/>
          <p:cNvSpPr>
            <a:spLocks noGrp="1" noChangeArrowheads="1"/>
          </p:cNvSpPr>
          <p:nvPr>
            <p:ph type="sldNum" sz="quarter" idx="10"/>
          </p:nvPr>
        </p:nvSpPr>
        <p:spPr>
          <a:ln/>
        </p:spPr>
        <p:txBody>
          <a:bodyPr/>
          <a:lstStyle>
            <a:lvl1pPr>
              <a:defRPr/>
            </a:lvl1pPr>
          </a:lstStyle>
          <a:p>
            <a:pPr>
              <a:defRPr/>
            </a:pPr>
            <a:fld id="{FC5CEB35-9413-4A8D-A985-D6EABF65A240}" type="slidenum">
              <a:rPr lang="en-ZA" altLang="en-US"/>
              <a:pPr>
                <a:defRPr/>
              </a:pPr>
              <a:t>‹#›</a:t>
            </a:fld>
            <a:endParaRPr lang="en-ZA" altLang="en-US"/>
          </a:p>
        </p:txBody>
      </p:sp>
    </p:spTree>
    <p:extLst>
      <p:ext uri="{BB962C8B-B14F-4D97-AF65-F5344CB8AC3E}">
        <p14:creationId xmlns:p14="http://schemas.microsoft.com/office/powerpoint/2010/main" val="28150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ABF9D1D5-0FC3-41E1-9669-803252E16B1E}" type="slidenum">
              <a:rPr lang="en-ZA" altLang="en-US"/>
              <a:pPr>
                <a:defRPr/>
              </a:pPr>
              <a:t>‹#›</a:t>
            </a:fld>
            <a:endParaRPr lang="en-ZA" altLang="en-US"/>
          </a:p>
        </p:txBody>
      </p:sp>
      <p:pic>
        <p:nvPicPr>
          <p:cNvPr id="3" name="Picture 2" descr="C:\Users\10193502\Desktop\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7864" y="6021288"/>
            <a:ext cx="5400600" cy="6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6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44000"/>
            <a:ext cx="5111750" cy="489600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ext Placeholder 3"/>
          <p:cNvSpPr>
            <a:spLocks noGrp="1"/>
          </p:cNvSpPr>
          <p:nvPr>
            <p:ph type="body" sz="half" idx="2"/>
          </p:nvPr>
        </p:nvSpPr>
        <p:spPr>
          <a:xfrm>
            <a:off x="468000" y="1044000"/>
            <a:ext cx="3008313" cy="489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p:nvPr>
        </p:nvSpPr>
        <p:spPr>
          <a:xfrm>
            <a:off x="468313" y="188913"/>
            <a:ext cx="8229600" cy="576262"/>
          </a:xfrm>
        </p:spPr>
        <p:txBody>
          <a:bodyPr/>
          <a:lstStyle/>
          <a:p>
            <a:r>
              <a:rPr lang="en-US" smtClean="0"/>
              <a:t>Click to edit Master title style</a:t>
            </a:r>
            <a:endParaRPr lang="en-ZA" dirty="0"/>
          </a:p>
        </p:txBody>
      </p:sp>
      <p:sp>
        <p:nvSpPr>
          <p:cNvPr id="5" name="Rectangle 7"/>
          <p:cNvSpPr>
            <a:spLocks noGrp="1" noChangeArrowheads="1"/>
          </p:cNvSpPr>
          <p:nvPr>
            <p:ph type="sldNum" sz="quarter" idx="10"/>
          </p:nvPr>
        </p:nvSpPr>
        <p:spPr>
          <a:ln/>
        </p:spPr>
        <p:txBody>
          <a:bodyPr/>
          <a:lstStyle>
            <a:lvl1pPr>
              <a:defRPr/>
            </a:lvl1pPr>
          </a:lstStyle>
          <a:p>
            <a:pPr>
              <a:defRPr/>
            </a:pPr>
            <a:fld id="{F23E5086-93AF-4B3B-BDA5-763B26BFE937}" type="slidenum">
              <a:rPr lang="en-ZA" altLang="en-US"/>
              <a:pPr>
                <a:defRPr/>
              </a:pPr>
              <a:t>‹#›</a:t>
            </a:fld>
            <a:endParaRPr lang="en-ZA" altLang="en-US"/>
          </a:p>
        </p:txBody>
      </p:sp>
    </p:spTree>
    <p:extLst>
      <p:ext uri="{BB962C8B-B14F-4D97-AF65-F5344CB8AC3E}">
        <p14:creationId xmlns:p14="http://schemas.microsoft.com/office/powerpoint/2010/main" val="361028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28000" y="1080000"/>
            <a:ext cx="5400000" cy="396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dirty="0" smtClean="0"/>
          </a:p>
        </p:txBody>
      </p:sp>
      <p:sp>
        <p:nvSpPr>
          <p:cNvPr id="4" name="Text Placeholder 3"/>
          <p:cNvSpPr>
            <a:spLocks noGrp="1"/>
          </p:cNvSpPr>
          <p:nvPr>
            <p:ph type="body" sz="half" idx="2"/>
          </p:nvPr>
        </p:nvSpPr>
        <p:spPr>
          <a:xfrm>
            <a:off x="1728000" y="5148000"/>
            <a:ext cx="5400000" cy="72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p:nvPr>
        </p:nvSpPr>
        <p:spPr>
          <a:xfrm>
            <a:off x="468313" y="188913"/>
            <a:ext cx="8229600" cy="576262"/>
          </a:xfrm>
        </p:spPr>
        <p:txBody>
          <a:bodyPr/>
          <a:lstStyle/>
          <a:p>
            <a:r>
              <a:rPr lang="en-US" smtClean="0"/>
              <a:t>Click to edit Master title style</a:t>
            </a:r>
            <a:endParaRPr lang="en-ZA" dirty="0"/>
          </a:p>
        </p:txBody>
      </p:sp>
      <p:sp>
        <p:nvSpPr>
          <p:cNvPr id="5" name="Rectangle 7"/>
          <p:cNvSpPr>
            <a:spLocks noGrp="1" noChangeArrowheads="1"/>
          </p:cNvSpPr>
          <p:nvPr>
            <p:ph type="sldNum" sz="quarter" idx="10"/>
          </p:nvPr>
        </p:nvSpPr>
        <p:spPr>
          <a:ln/>
        </p:spPr>
        <p:txBody>
          <a:bodyPr/>
          <a:lstStyle>
            <a:lvl1pPr>
              <a:defRPr/>
            </a:lvl1pPr>
          </a:lstStyle>
          <a:p>
            <a:pPr>
              <a:defRPr/>
            </a:pPr>
            <a:fld id="{1684059F-98C3-4D1F-9020-8BD0C88761CE}" type="slidenum">
              <a:rPr lang="en-ZA" altLang="en-US"/>
              <a:pPr>
                <a:defRPr/>
              </a:pPr>
              <a:t>‹#›</a:t>
            </a:fld>
            <a:endParaRPr lang="en-ZA" altLang="en-US"/>
          </a:p>
        </p:txBody>
      </p:sp>
      <p:pic>
        <p:nvPicPr>
          <p:cNvPr id="7" name="Picture 2" descr="C:\Users\10193502\Desktop\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7864" y="6021288"/>
            <a:ext cx="5400600" cy="6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3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889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1027" name="Rectangle 3"/>
          <p:cNvSpPr>
            <a:spLocks noGrp="1" noChangeArrowheads="1"/>
          </p:cNvSpPr>
          <p:nvPr>
            <p:ph type="body" idx="1"/>
          </p:nvPr>
        </p:nvSpPr>
        <p:spPr bwMode="auto">
          <a:xfrm>
            <a:off x="466725" y="1042988"/>
            <a:ext cx="8229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ZA" altLang="en-US" smtClean="0"/>
          </a:p>
          <a:p>
            <a:pPr lvl="0"/>
            <a:r>
              <a:rPr lang="en-ZA" altLang="en-US" smtClean="0"/>
              <a:t>Click to edit Master text styles. </a:t>
            </a:r>
          </a:p>
          <a:p>
            <a:pPr lvl="1"/>
            <a:r>
              <a:rPr lang="en-ZA" altLang="en-US" smtClean="0"/>
              <a:t>Second level. Rest of the text</a:t>
            </a:r>
          </a:p>
          <a:p>
            <a:pPr lvl="2"/>
            <a:r>
              <a:rPr lang="en-ZA" altLang="en-US" smtClean="0"/>
              <a:t>Third level. Rest of the text</a:t>
            </a:r>
          </a:p>
          <a:p>
            <a:pPr lvl="3"/>
            <a:r>
              <a:rPr lang="en-ZA" altLang="en-US" smtClean="0"/>
              <a:t>Fourth level. Rest of the text</a:t>
            </a:r>
          </a:p>
          <a:p>
            <a:pPr lvl="4"/>
            <a:r>
              <a:rPr lang="en-ZA" altLang="en-US" smtClean="0"/>
              <a:t>Fifth level. Rest of the text</a:t>
            </a:r>
          </a:p>
        </p:txBody>
      </p:sp>
      <p:sp>
        <p:nvSpPr>
          <p:cNvPr id="1031" name="Rectangle 7"/>
          <p:cNvSpPr>
            <a:spLocks noGrp="1" noChangeArrowheads="1"/>
          </p:cNvSpPr>
          <p:nvPr>
            <p:ph type="sldNum" sz="quarter" idx="4"/>
          </p:nvPr>
        </p:nvSpPr>
        <p:spPr bwMode="auto">
          <a:xfrm>
            <a:off x="4138613" y="6423025"/>
            <a:ext cx="86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smtClean="0">
                <a:solidFill>
                  <a:srgbClr val="716F6E"/>
                </a:solidFill>
              </a:defRPr>
            </a:lvl1pPr>
          </a:lstStyle>
          <a:p>
            <a:pPr>
              <a:defRPr/>
            </a:pPr>
            <a:fld id="{26825A26-BB8F-4653-8558-673493898979}"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sldLayoutIdLst>
    <p:sldLayoutId id="2147483729" r:id="rId1"/>
    <p:sldLayoutId id="2147483723" r:id="rId2"/>
    <p:sldLayoutId id="2147483724" r:id="rId3"/>
    <p:sldLayoutId id="2147483725" r:id="rId4"/>
    <p:sldLayoutId id="2147483726" r:id="rId5"/>
    <p:sldLayoutId id="2147483727" r:id="rId6"/>
    <p:sldLayoutId id="2147483728" r:id="rId7"/>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image" Target="../media/image27.emf"/><Relationship Id="rId117" Type="http://schemas.openxmlformats.org/officeDocument/2006/relationships/image" Target="../media/image118.emf"/><Relationship Id="rId21" Type="http://schemas.openxmlformats.org/officeDocument/2006/relationships/image" Target="../media/image22.emf"/><Relationship Id="rId42" Type="http://schemas.openxmlformats.org/officeDocument/2006/relationships/image" Target="../media/image43.emf"/><Relationship Id="rId47" Type="http://schemas.openxmlformats.org/officeDocument/2006/relationships/image" Target="../media/image48.emf"/><Relationship Id="rId63" Type="http://schemas.openxmlformats.org/officeDocument/2006/relationships/image" Target="../media/image64.emf"/><Relationship Id="rId68" Type="http://schemas.openxmlformats.org/officeDocument/2006/relationships/image" Target="../media/image69.emf"/><Relationship Id="rId84" Type="http://schemas.openxmlformats.org/officeDocument/2006/relationships/image" Target="../media/image85.emf"/><Relationship Id="rId89" Type="http://schemas.openxmlformats.org/officeDocument/2006/relationships/image" Target="../media/image90.emf"/><Relationship Id="rId112" Type="http://schemas.openxmlformats.org/officeDocument/2006/relationships/image" Target="../media/image113.emf"/><Relationship Id="rId133" Type="http://schemas.openxmlformats.org/officeDocument/2006/relationships/image" Target="../media/image134.emf"/><Relationship Id="rId138" Type="http://schemas.openxmlformats.org/officeDocument/2006/relationships/image" Target="../media/image139.emf"/><Relationship Id="rId154" Type="http://schemas.openxmlformats.org/officeDocument/2006/relationships/image" Target="../media/image155.emf"/><Relationship Id="rId159" Type="http://schemas.openxmlformats.org/officeDocument/2006/relationships/image" Target="../media/image160.emf"/><Relationship Id="rId175" Type="http://schemas.openxmlformats.org/officeDocument/2006/relationships/image" Target="../media/image176.emf"/><Relationship Id="rId170" Type="http://schemas.openxmlformats.org/officeDocument/2006/relationships/image" Target="../media/image171.emf"/><Relationship Id="rId16" Type="http://schemas.openxmlformats.org/officeDocument/2006/relationships/image" Target="../media/image17.emf"/><Relationship Id="rId107" Type="http://schemas.openxmlformats.org/officeDocument/2006/relationships/image" Target="../media/image108.emf"/><Relationship Id="rId11" Type="http://schemas.openxmlformats.org/officeDocument/2006/relationships/image" Target="../media/image12.emf"/><Relationship Id="rId32" Type="http://schemas.openxmlformats.org/officeDocument/2006/relationships/image" Target="../media/image33.emf"/><Relationship Id="rId37" Type="http://schemas.openxmlformats.org/officeDocument/2006/relationships/image" Target="../media/image38.emf"/><Relationship Id="rId53" Type="http://schemas.openxmlformats.org/officeDocument/2006/relationships/image" Target="../media/image54.emf"/><Relationship Id="rId58" Type="http://schemas.openxmlformats.org/officeDocument/2006/relationships/image" Target="../media/image59.emf"/><Relationship Id="rId74" Type="http://schemas.openxmlformats.org/officeDocument/2006/relationships/image" Target="../media/image75.emf"/><Relationship Id="rId79" Type="http://schemas.openxmlformats.org/officeDocument/2006/relationships/image" Target="../media/image80.emf"/><Relationship Id="rId102" Type="http://schemas.openxmlformats.org/officeDocument/2006/relationships/image" Target="../media/image103.emf"/><Relationship Id="rId123" Type="http://schemas.openxmlformats.org/officeDocument/2006/relationships/image" Target="../media/image124.emf"/><Relationship Id="rId128" Type="http://schemas.openxmlformats.org/officeDocument/2006/relationships/image" Target="../media/image129.emf"/><Relationship Id="rId144" Type="http://schemas.openxmlformats.org/officeDocument/2006/relationships/image" Target="../media/image145.emf"/><Relationship Id="rId149" Type="http://schemas.openxmlformats.org/officeDocument/2006/relationships/image" Target="../media/image150.emf"/><Relationship Id="rId5" Type="http://schemas.openxmlformats.org/officeDocument/2006/relationships/image" Target="../media/image6.emf"/><Relationship Id="rId90" Type="http://schemas.openxmlformats.org/officeDocument/2006/relationships/image" Target="../media/image91.emf"/><Relationship Id="rId95" Type="http://schemas.openxmlformats.org/officeDocument/2006/relationships/image" Target="../media/image96.emf"/><Relationship Id="rId160" Type="http://schemas.openxmlformats.org/officeDocument/2006/relationships/image" Target="../media/image161.emf"/><Relationship Id="rId165" Type="http://schemas.openxmlformats.org/officeDocument/2006/relationships/image" Target="../media/image166.emf"/><Relationship Id="rId181" Type="http://schemas.openxmlformats.org/officeDocument/2006/relationships/image" Target="../media/image182.emf"/><Relationship Id="rId22" Type="http://schemas.openxmlformats.org/officeDocument/2006/relationships/image" Target="../media/image23.emf"/><Relationship Id="rId27" Type="http://schemas.openxmlformats.org/officeDocument/2006/relationships/image" Target="../media/image28.emf"/><Relationship Id="rId43" Type="http://schemas.openxmlformats.org/officeDocument/2006/relationships/image" Target="../media/image44.emf"/><Relationship Id="rId48" Type="http://schemas.openxmlformats.org/officeDocument/2006/relationships/image" Target="../media/image49.emf"/><Relationship Id="rId64" Type="http://schemas.openxmlformats.org/officeDocument/2006/relationships/image" Target="../media/image65.emf"/><Relationship Id="rId69" Type="http://schemas.openxmlformats.org/officeDocument/2006/relationships/image" Target="../media/image70.emf"/><Relationship Id="rId113" Type="http://schemas.openxmlformats.org/officeDocument/2006/relationships/image" Target="../media/image114.emf"/><Relationship Id="rId118" Type="http://schemas.openxmlformats.org/officeDocument/2006/relationships/image" Target="../media/image119.emf"/><Relationship Id="rId134" Type="http://schemas.openxmlformats.org/officeDocument/2006/relationships/image" Target="../media/image135.emf"/><Relationship Id="rId139" Type="http://schemas.openxmlformats.org/officeDocument/2006/relationships/image" Target="../media/image140.emf"/><Relationship Id="rId80" Type="http://schemas.openxmlformats.org/officeDocument/2006/relationships/image" Target="../media/image81.emf"/><Relationship Id="rId85" Type="http://schemas.openxmlformats.org/officeDocument/2006/relationships/image" Target="../media/image86.emf"/><Relationship Id="rId150" Type="http://schemas.openxmlformats.org/officeDocument/2006/relationships/image" Target="../media/image151.emf"/><Relationship Id="rId155" Type="http://schemas.openxmlformats.org/officeDocument/2006/relationships/image" Target="../media/image156.emf"/><Relationship Id="rId171" Type="http://schemas.openxmlformats.org/officeDocument/2006/relationships/image" Target="../media/image172.emf"/><Relationship Id="rId176" Type="http://schemas.openxmlformats.org/officeDocument/2006/relationships/image" Target="../media/image177.emf"/><Relationship Id="rId12" Type="http://schemas.openxmlformats.org/officeDocument/2006/relationships/image" Target="../media/image13.png"/><Relationship Id="rId17" Type="http://schemas.openxmlformats.org/officeDocument/2006/relationships/image" Target="../media/image18.emf"/><Relationship Id="rId33" Type="http://schemas.openxmlformats.org/officeDocument/2006/relationships/image" Target="../media/image34.emf"/><Relationship Id="rId38" Type="http://schemas.openxmlformats.org/officeDocument/2006/relationships/image" Target="../media/image39.emf"/><Relationship Id="rId59" Type="http://schemas.openxmlformats.org/officeDocument/2006/relationships/image" Target="../media/image60.emf"/><Relationship Id="rId103" Type="http://schemas.openxmlformats.org/officeDocument/2006/relationships/image" Target="../media/image104.emf"/><Relationship Id="rId108" Type="http://schemas.openxmlformats.org/officeDocument/2006/relationships/image" Target="../media/image109.emf"/><Relationship Id="rId124" Type="http://schemas.openxmlformats.org/officeDocument/2006/relationships/image" Target="../media/image125.emf"/><Relationship Id="rId129" Type="http://schemas.openxmlformats.org/officeDocument/2006/relationships/image" Target="../media/image130.emf"/><Relationship Id="rId54" Type="http://schemas.openxmlformats.org/officeDocument/2006/relationships/image" Target="../media/image55.emf"/><Relationship Id="rId70" Type="http://schemas.openxmlformats.org/officeDocument/2006/relationships/image" Target="../media/image71.emf"/><Relationship Id="rId75" Type="http://schemas.openxmlformats.org/officeDocument/2006/relationships/image" Target="../media/image76.emf"/><Relationship Id="rId91" Type="http://schemas.openxmlformats.org/officeDocument/2006/relationships/image" Target="../media/image92.emf"/><Relationship Id="rId96" Type="http://schemas.openxmlformats.org/officeDocument/2006/relationships/image" Target="../media/image97.emf"/><Relationship Id="rId140" Type="http://schemas.openxmlformats.org/officeDocument/2006/relationships/image" Target="../media/image141.emf"/><Relationship Id="rId145" Type="http://schemas.openxmlformats.org/officeDocument/2006/relationships/image" Target="../media/image146.emf"/><Relationship Id="rId161" Type="http://schemas.openxmlformats.org/officeDocument/2006/relationships/image" Target="../media/image162.emf"/><Relationship Id="rId166" Type="http://schemas.openxmlformats.org/officeDocument/2006/relationships/image" Target="../media/image167.emf"/><Relationship Id="rId182" Type="http://schemas.openxmlformats.org/officeDocument/2006/relationships/image" Target="../media/image183.emf"/><Relationship Id="rId1" Type="http://schemas.openxmlformats.org/officeDocument/2006/relationships/slideLayout" Target="../slideLayouts/slideLayout2.xml"/><Relationship Id="rId6" Type="http://schemas.openxmlformats.org/officeDocument/2006/relationships/image" Target="../media/image7.emf"/><Relationship Id="rId23" Type="http://schemas.openxmlformats.org/officeDocument/2006/relationships/image" Target="../media/image24.emf"/><Relationship Id="rId28" Type="http://schemas.openxmlformats.org/officeDocument/2006/relationships/image" Target="../media/image29.emf"/><Relationship Id="rId49" Type="http://schemas.openxmlformats.org/officeDocument/2006/relationships/image" Target="../media/image50.emf"/><Relationship Id="rId114" Type="http://schemas.openxmlformats.org/officeDocument/2006/relationships/image" Target="../media/image115.emf"/><Relationship Id="rId119" Type="http://schemas.openxmlformats.org/officeDocument/2006/relationships/image" Target="../media/image120.emf"/><Relationship Id="rId44" Type="http://schemas.openxmlformats.org/officeDocument/2006/relationships/image" Target="../media/image45.emf"/><Relationship Id="rId60" Type="http://schemas.openxmlformats.org/officeDocument/2006/relationships/image" Target="../media/image61.emf"/><Relationship Id="rId65" Type="http://schemas.openxmlformats.org/officeDocument/2006/relationships/image" Target="../media/image66.emf"/><Relationship Id="rId81" Type="http://schemas.openxmlformats.org/officeDocument/2006/relationships/image" Target="../media/image82.emf"/><Relationship Id="rId86" Type="http://schemas.openxmlformats.org/officeDocument/2006/relationships/image" Target="../media/image87.emf"/><Relationship Id="rId130" Type="http://schemas.openxmlformats.org/officeDocument/2006/relationships/image" Target="../media/image131.emf"/><Relationship Id="rId135" Type="http://schemas.openxmlformats.org/officeDocument/2006/relationships/image" Target="../media/image136.emf"/><Relationship Id="rId151" Type="http://schemas.openxmlformats.org/officeDocument/2006/relationships/image" Target="../media/image152.emf"/><Relationship Id="rId156" Type="http://schemas.openxmlformats.org/officeDocument/2006/relationships/image" Target="../media/image157.emf"/><Relationship Id="rId177" Type="http://schemas.openxmlformats.org/officeDocument/2006/relationships/image" Target="../media/image178.emf"/><Relationship Id="rId4" Type="http://schemas.openxmlformats.org/officeDocument/2006/relationships/image" Target="../media/image5.emf"/><Relationship Id="rId9" Type="http://schemas.openxmlformats.org/officeDocument/2006/relationships/image" Target="../media/image10.emf"/><Relationship Id="rId172" Type="http://schemas.openxmlformats.org/officeDocument/2006/relationships/image" Target="../media/image173.emf"/><Relationship Id="rId180" Type="http://schemas.openxmlformats.org/officeDocument/2006/relationships/image" Target="../media/image181.emf"/><Relationship Id="rId13" Type="http://schemas.openxmlformats.org/officeDocument/2006/relationships/image" Target="../media/image14.emf"/><Relationship Id="rId18" Type="http://schemas.openxmlformats.org/officeDocument/2006/relationships/image" Target="../media/image19.emf"/><Relationship Id="rId39" Type="http://schemas.openxmlformats.org/officeDocument/2006/relationships/image" Target="../media/image40.emf"/><Relationship Id="rId109" Type="http://schemas.openxmlformats.org/officeDocument/2006/relationships/image" Target="../media/image110.emf"/><Relationship Id="rId34" Type="http://schemas.openxmlformats.org/officeDocument/2006/relationships/image" Target="../media/image35.emf"/><Relationship Id="rId50" Type="http://schemas.openxmlformats.org/officeDocument/2006/relationships/image" Target="../media/image51.emf"/><Relationship Id="rId55" Type="http://schemas.openxmlformats.org/officeDocument/2006/relationships/image" Target="../media/image56.emf"/><Relationship Id="rId76" Type="http://schemas.openxmlformats.org/officeDocument/2006/relationships/image" Target="../media/image77.emf"/><Relationship Id="rId97" Type="http://schemas.openxmlformats.org/officeDocument/2006/relationships/image" Target="../media/image98.emf"/><Relationship Id="rId104" Type="http://schemas.openxmlformats.org/officeDocument/2006/relationships/image" Target="../media/image105.emf"/><Relationship Id="rId120" Type="http://schemas.openxmlformats.org/officeDocument/2006/relationships/image" Target="../media/image121.emf"/><Relationship Id="rId125" Type="http://schemas.openxmlformats.org/officeDocument/2006/relationships/image" Target="../media/image126.emf"/><Relationship Id="rId141" Type="http://schemas.openxmlformats.org/officeDocument/2006/relationships/image" Target="../media/image142.emf"/><Relationship Id="rId146" Type="http://schemas.openxmlformats.org/officeDocument/2006/relationships/image" Target="../media/image147.emf"/><Relationship Id="rId167" Type="http://schemas.openxmlformats.org/officeDocument/2006/relationships/image" Target="../media/image168.emf"/><Relationship Id="rId7" Type="http://schemas.openxmlformats.org/officeDocument/2006/relationships/image" Target="../media/image8.emf"/><Relationship Id="rId71" Type="http://schemas.openxmlformats.org/officeDocument/2006/relationships/image" Target="../media/image72.emf"/><Relationship Id="rId92" Type="http://schemas.openxmlformats.org/officeDocument/2006/relationships/image" Target="../media/image93.emf"/><Relationship Id="rId162" Type="http://schemas.openxmlformats.org/officeDocument/2006/relationships/image" Target="../media/image163.emf"/><Relationship Id="rId183" Type="http://schemas.openxmlformats.org/officeDocument/2006/relationships/image" Target="../media/image184.emf"/><Relationship Id="rId2" Type="http://schemas.openxmlformats.org/officeDocument/2006/relationships/notesSlide" Target="../notesSlides/notesSlide4.xml"/><Relationship Id="rId29" Type="http://schemas.openxmlformats.org/officeDocument/2006/relationships/image" Target="../media/image30.emf"/><Relationship Id="rId24" Type="http://schemas.openxmlformats.org/officeDocument/2006/relationships/image" Target="../media/image25.emf"/><Relationship Id="rId40" Type="http://schemas.openxmlformats.org/officeDocument/2006/relationships/image" Target="../media/image41.emf"/><Relationship Id="rId45" Type="http://schemas.openxmlformats.org/officeDocument/2006/relationships/image" Target="../media/image46.emf"/><Relationship Id="rId66" Type="http://schemas.openxmlformats.org/officeDocument/2006/relationships/image" Target="../media/image67.emf"/><Relationship Id="rId87" Type="http://schemas.openxmlformats.org/officeDocument/2006/relationships/image" Target="../media/image88.emf"/><Relationship Id="rId110" Type="http://schemas.openxmlformats.org/officeDocument/2006/relationships/image" Target="../media/image111.emf"/><Relationship Id="rId115" Type="http://schemas.openxmlformats.org/officeDocument/2006/relationships/image" Target="../media/image116.emf"/><Relationship Id="rId131" Type="http://schemas.openxmlformats.org/officeDocument/2006/relationships/image" Target="../media/image132.emf"/><Relationship Id="rId136" Type="http://schemas.openxmlformats.org/officeDocument/2006/relationships/image" Target="../media/image137.emf"/><Relationship Id="rId157" Type="http://schemas.openxmlformats.org/officeDocument/2006/relationships/image" Target="../media/image158.emf"/><Relationship Id="rId178" Type="http://schemas.openxmlformats.org/officeDocument/2006/relationships/image" Target="../media/image179.emf"/><Relationship Id="rId61" Type="http://schemas.openxmlformats.org/officeDocument/2006/relationships/image" Target="../media/image62.emf"/><Relationship Id="rId82" Type="http://schemas.openxmlformats.org/officeDocument/2006/relationships/image" Target="../media/image83.emf"/><Relationship Id="rId152" Type="http://schemas.openxmlformats.org/officeDocument/2006/relationships/image" Target="../media/image153.emf"/><Relationship Id="rId173" Type="http://schemas.openxmlformats.org/officeDocument/2006/relationships/image" Target="../media/image174.emf"/><Relationship Id="rId19" Type="http://schemas.openxmlformats.org/officeDocument/2006/relationships/image" Target="../media/image20.emf"/><Relationship Id="rId14" Type="http://schemas.openxmlformats.org/officeDocument/2006/relationships/image" Target="../media/image15.emf"/><Relationship Id="rId30" Type="http://schemas.openxmlformats.org/officeDocument/2006/relationships/image" Target="../media/image31.emf"/><Relationship Id="rId35" Type="http://schemas.openxmlformats.org/officeDocument/2006/relationships/image" Target="../media/image36.emf"/><Relationship Id="rId56" Type="http://schemas.openxmlformats.org/officeDocument/2006/relationships/image" Target="../media/image57.emf"/><Relationship Id="rId77" Type="http://schemas.openxmlformats.org/officeDocument/2006/relationships/image" Target="../media/image78.emf"/><Relationship Id="rId100" Type="http://schemas.openxmlformats.org/officeDocument/2006/relationships/image" Target="../media/image101.emf"/><Relationship Id="rId105" Type="http://schemas.openxmlformats.org/officeDocument/2006/relationships/image" Target="../media/image106.emf"/><Relationship Id="rId126" Type="http://schemas.openxmlformats.org/officeDocument/2006/relationships/image" Target="../media/image127.emf"/><Relationship Id="rId147" Type="http://schemas.openxmlformats.org/officeDocument/2006/relationships/image" Target="../media/image148.emf"/><Relationship Id="rId168" Type="http://schemas.openxmlformats.org/officeDocument/2006/relationships/image" Target="../media/image169.emf"/><Relationship Id="rId8" Type="http://schemas.openxmlformats.org/officeDocument/2006/relationships/image" Target="../media/image9.emf"/><Relationship Id="rId51" Type="http://schemas.openxmlformats.org/officeDocument/2006/relationships/image" Target="../media/image52.emf"/><Relationship Id="rId72" Type="http://schemas.openxmlformats.org/officeDocument/2006/relationships/image" Target="../media/image73.emf"/><Relationship Id="rId93" Type="http://schemas.openxmlformats.org/officeDocument/2006/relationships/image" Target="../media/image94.emf"/><Relationship Id="rId98" Type="http://schemas.openxmlformats.org/officeDocument/2006/relationships/image" Target="../media/image99.emf"/><Relationship Id="rId121" Type="http://schemas.openxmlformats.org/officeDocument/2006/relationships/image" Target="../media/image122.emf"/><Relationship Id="rId142" Type="http://schemas.openxmlformats.org/officeDocument/2006/relationships/image" Target="../media/image143.emf"/><Relationship Id="rId163" Type="http://schemas.openxmlformats.org/officeDocument/2006/relationships/image" Target="../media/image164.emf"/><Relationship Id="rId184" Type="http://schemas.openxmlformats.org/officeDocument/2006/relationships/image" Target="../media/image185.emf"/><Relationship Id="rId3" Type="http://schemas.openxmlformats.org/officeDocument/2006/relationships/image" Target="../media/image4.emf"/><Relationship Id="rId25" Type="http://schemas.openxmlformats.org/officeDocument/2006/relationships/image" Target="../media/image26.emf"/><Relationship Id="rId46" Type="http://schemas.openxmlformats.org/officeDocument/2006/relationships/image" Target="../media/image47.emf"/><Relationship Id="rId67" Type="http://schemas.openxmlformats.org/officeDocument/2006/relationships/image" Target="../media/image68.emf"/><Relationship Id="rId116" Type="http://schemas.openxmlformats.org/officeDocument/2006/relationships/image" Target="../media/image117.emf"/><Relationship Id="rId137" Type="http://schemas.openxmlformats.org/officeDocument/2006/relationships/image" Target="../media/image138.emf"/><Relationship Id="rId158" Type="http://schemas.openxmlformats.org/officeDocument/2006/relationships/image" Target="../media/image159.emf"/><Relationship Id="rId20" Type="http://schemas.openxmlformats.org/officeDocument/2006/relationships/image" Target="../media/image21.emf"/><Relationship Id="rId41" Type="http://schemas.openxmlformats.org/officeDocument/2006/relationships/image" Target="../media/image42.emf"/><Relationship Id="rId62" Type="http://schemas.openxmlformats.org/officeDocument/2006/relationships/image" Target="../media/image63.emf"/><Relationship Id="rId83" Type="http://schemas.openxmlformats.org/officeDocument/2006/relationships/image" Target="../media/image84.emf"/><Relationship Id="rId88" Type="http://schemas.openxmlformats.org/officeDocument/2006/relationships/image" Target="../media/image89.emf"/><Relationship Id="rId111" Type="http://schemas.openxmlformats.org/officeDocument/2006/relationships/image" Target="../media/image112.emf"/><Relationship Id="rId132" Type="http://schemas.openxmlformats.org/officeDocument/2006/relationships/image" Target="../media/image133.emf"/><Relationship Id="rId153" Type="http://schemas.openxmlformats.org/officeDocument/2006/relationships/image" Target="../media/image154.emf"/><Relationship Id="rId174" Type="http://schemas.openxmlformats.org/officeDocument/2006/relationships/image" Target="../media/image175.emf"/><Relationship Id="rId179" Type="http://schemas.openxmlformats.org/officeDocument/2006/relationships/image" Target="../media/image180.emf"/><Relationship Id="rId15" Type="http://schemas.openxmlformats.org/officeDocument/2006/relationships/image" Target="../media/image16.emf"/><Relationship Id="rId36" Type="http://schemas.openxmlformats.org/officeDocument/2006/relationships/image" Target="../media/image37.emf"/><Relationship Id="rId57" Type="http://schemas.openxmlformats.org/officeDocument/2006/relationships/image" Target="../media/image58.emf"/><Relationship Id="rId106" Type="http://schemas.openxmlformats.org/officeDocument/2006/relationships/image" Target="../media/image107.emf"/><Relationship Id="rId127" Type="http://schemas.openxmlformats.org/officeDocument/2006/relationships/image" Target="../media/image128.emf"/><Relationship Id="rId10" Type="http://schemas.openxmlformats.org/officeDocument/2006/relationships/image" Target="../media/image11.emf"/><Relationship Id="rId31" Type="http://schemas.openxmlformats.org/officeDocument/2006/relationships/image" Target="../media/image32.emf"/><Relationship Id="rId52" Type="http://schemas.openxmlformats.org/officeDocument/2006/relationships/image" Target="../media/image53.emf"/><Relationship Id="rId73" Type="http://schemas.openxmlformats.org/officeDocument/2006/relationships/image" Target="../media/image74.emf"/><Relationship Id="rId78" Type="http://schemas.openxmlformats.org/officeDocument/2006/relationships/image" Target="../media/image79.emf"/><Relationship Id="rId94" Type="http://schemas.openxmlformats.org/officeDocument/2006/relationships/image" Target="../media/image95.emf"/><Relationship Id="rId99" Type="http://schemas.openxmlformats.org/officeDocument/2006/relationships/image" Target="../media/image100.emf"/><Relationship Id="rId101" Type="http://schemas.openxmlformats.org/officeDocument/2006/relationships/image" Target="../media/image102.emf"/><Relationship Id="rId122" Type="http://schemas.openxmlformats.org/officeDocument/2006/relationships/image" Target="../media/image123.emf"/><Relationship Id="rId143" Type="http://schemas.openxmlformats.org/officeDocument/2006/relationships/image" Target="../media/image144.emf"/><Relationship Id="rId148" Type="http://schemas.openxmlformats.org/officeDocument/2006/relationships/image" Target="../media/image149.emf"/><Relationship Id="rId164" Type="http://schemas.openxmlformats.org/officeDocument/2006/relationships/image" Target="../media/image165.emf"/><Relationship Id="rId169" Type="http://schemas.openxmlformats.org/officeDocument/2006/relationships/image" Target="../media/image170.emf"/><Relationship Id="rId185" Type="http://schemas.openxmlformats.org/officeDocument/2006/relationships/image" Target="../media/image18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60648"/>
            <a:ext cx="6948304" cy="2376264"/>
          </a:xfrm>
        </p:spPr>
        <p:txBody>
          <a:bodyPr/>
          <a:lstStyle/>
          <a:p>
            <a:r>
              <a:rPr lang="en-ZA" dirty="0">
                <a:latin typeface="Times New Roman" panose="02020603050405020304" pitchFamily="18" charset="0"/>
                <a:cs typeface="Times New Roman" panose="02020603050405020304" pitchFamily="18" charset="0"/>
              </a:rPr>
              <a:t>Trust in authority figures </a:t>
            </a:r>
            <a:r>
              <a:rPr lang="en-ZA" dirty="0" smtClean="0">
                <a:latin typeface="Times New Roman" panose="02020603050405020304" pitchFamily="18" charset="0"/>
                <a:cs typeface="Times New Roman" panose="02020603050405020304" pitchFamily="18" charset="0"/>
              </a:rPr>
              <a:t/>
            </a:r>
            <a:br>
              <a:rPr lang="en-ZA" dirty="0" smtClean="0">
                <a:latin typeface="Times New Roman" panose="02020603050405020304" pitchFamily="18" charset="0"/>
                <a:cs typeface="Times New Roman" panose="02020603050405020304" pitchFamily="18" charset="0"/>
              </a:rPr>
            </a:br>
            <a:r>
              <a:rPr lang="en-ZA" dirty="0" smtClean="0">
                <a:latin typeface="Times New Roman" panose="02020603050405020304" pitchFamily="18" charset="0"/>
                <a:cs typeface="Times New Roman" panose="02020603050405020304" pitchFamily="18" charset="0"/>
              </a:rPr>
              <a:t>from </a:t>
            </a:r>
            <a:r>
              <a:rPr lang="en-ZA" dirty="0">
                <a:latin typeface="Times New Roman" panose="02020603050405020304" pitchFamily="18" charset="0"/>
                <a:cs typeface="Times New Roman" panose="02020603050405020304" pitchFamily="18" charset="0"/>
              </a:rPr>
              <a:t>a cross-generational </a:t>
            </a:r>
            <a:r>
              <a:rPr lang="en-ZA" dirty="0" smtClean="0">
                <a:latin typeface="Times New Roman" panose="02020603050405020304" pitchFamily="18" charset="0"/>
                <a:cs typeface="Times New Roman" panose="02020603050405020304" pitchFamily="18" charset="0"/>
              </a:rPr>
              <a:t>perspective - implications </a:t>
            </a:r>
            <a:r>
              <a:rPr lang="en-ZA" dirty="0">
                <a:latin typeface="Times New Roman" panose="02020603050405020304" pitchFamily="18" charset="0"/>
                <a:cs typeface="Times New Roman" panose="02020603050405020304" pitchFamily="18" charset="0"/>
              </a:rPr>
              <a:t>for </a:t>
            </a:r>
            <a:r>
              <a:rPr lang="en-ZA" dirty="0" smtClean="0">
                <a:latin typeface="Times New Roman" panose="02020603050405020304" pitchFamily="18" charset="0"/>
                <a:cs typeface="Times New Roman" panose="02020603050405020304" pitchFamily="18" charset="0"/>
              </a:rPr>
              <a:t>CHE institutions</a:t>
            </a:r>
            <a:endParaRPr lang="en-ZA" dirty="0"/>
          </a:p>
        </p:txBody>
      </p:sp>
      <p:sp>
        <p:nvSpPr>
          <p:cNvPr id="3" name="Subtitle 2"/>
          <p:cNvSpPr>
            <a:spLocks noGrp="1"/>
          </p:cNvSpPr>
          <p:nvPr>
            <p:ph type="subTitle" idx="1"/>
          </p:nvPr>
        </p:nvSpPr>
        <p:spPr/>
        <p:txBody>
          <a:bodyPr/>
          <a:lstStyle/>
          <a:p>
            <a:r>
              <a:rPr lang="en-US" dirty="0" smtClean="0"/>
              <a:t>Marita Heyns</a:t>
            </a:r>
          </a:p>
          <a:p>
            <a:r>
              <a:rPr lang="en-US" dirty="0" smtClean="0"/>
              <a:t>2 June 2016</a:t>
            </a:r>
            <a:endParaRPr lang="en-ZA" dirty="0"/>
          </a:p>
        </p:txBody>
      </p:sp>
    </p:spTree>
    <p:extLst>
      <p:ext uri="{BB962C8B-B14F-4D97-AF65-F5344CB8AC3E}">
        <p14:creationId xmlns:p14="http://schemas.microsoft.com/office/powerpoint/2010/main" val="2283761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Characteristics (N=877)</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629369932"/>
              </p:ext>
            </p:extLst>
          </p:nvPr>
        </p:nvGraphicFramePr>
        <p:xfrm>
          <a:off x="323528" y="992059"/>
          <a:ext cx="8372797" cy="5597439"/>
        </p:xfrm>
        <a:graphic>
          <a:graphicData uri="http://schemas.openxmlformats.org/drawingml/2006/table">
            <a:tbl>
              <a:tblPr firstRow="1" firstCol="1" bandRow="1">
                <a:tableStyleId>{7DF18680-E054-41AD-8BC1-D1AEF772440D}</a:tableStyleId>
              </a:tblPr>
              <a:tblGrid>
                <a:gridCol w="4214657">
                  <a:extLst>
                    <a:ext uri="{9D8B030D-6E8A-4147-A177-3AD203B41FA5}">
                      <a16:colId xmlns:a16="http://schemas.microsoft.com/office/drawing/2014/main" val="20000"/>
                    </a:ext>
                  </a:extLst>
                </a:gridCol>
                <a:gridCol w="2497573">
                  <a:extLst>
                    <a:ext uri="{9D8B030D-6E8A-4147-A177-3AD203B41FA5}">
                      <a16:colId xmlns:a16="http://schemas.microsoft.com/office/drawing/2014/main" val="20001"/>
                    </a:ext>
                  </a:extLst>
                </a:gridCol>
                <a:gridCol w="1660567">
                  <a:extLst>
                    <a:ext uri="{9D8B030D-6E8A-4147-A177-3AD203B41FA5}">
                      <a16:colId xmlns:a16="http://schemas.microsoft.com/office/drawing/2014/main" val="20002"/>
                    </a:ext>
                  </a:extLst>
                </a:gridCol>
              </a:tblGrid>
              <a:tr h="291006">
                <a:tc>
                  <a:txBody>
                    <a:bodyPr/>
                    <a:lstStyle/>
                    <a:p>
                      <a:pPr>
                        <a:spcAft>
                          <a:spcPts val="0"/>
                        </a:spcAft>
                      </a:pPr>
                      <a:r>
                        <a:rPr lang="en-ZA" sz="2000" b="0" dirty="0">
                          <a:solidFill>
                            <a:schemeClr val="tx1"/>
                          </a:solidFill>
                          <a:effectLst/>
                        </a:rPr>
                        <a:t>Characteristics</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Number</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Percentage</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619973">
                <a:tc gridSpan="3">
                  <a:txBody>
                    <a:bodyPr/>
                    <a:lstStyle/>
                    <a:p>
                      <a:pPr algn="ctr">
                        <a:spcAft>
                          <a:spcPts val="0"/>
                        </a:spcAft>
                      </a:pPr>
                      <a:r>
                        <a:rPr lang="en-ZA" sz="2000" b="0" dirty="0">
                          <a:solidFill>
                            <a:schemeClr val="tx1"/>
                          </a:solidFill>
                          <a:effectLst/>
                        </a:rPr>
                        <a:t>Gender</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95000"/>
                      </a:schemeClr>
                    </a:solidFill>
                  </a:tcPr>
                </a:tc>
                <a:tc hMerge="1">
                  <a:txBody>
                    <a:bodyPr/>
                    <a:lstStyle/>
                    <a:p>
                      <a:pPr>
                        <a:spcAft>
                          <a:spcPts val="0"/>
                        </a:spcAft>
                      </a:pP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a:spcAft>
                          <a:spcPts val="0"/>
                        </a:spcAft>
                      </a:pP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91006">
                <a:tc>
                  <a:txBody>
                    <a:bodyPr/>
                    <a:lstStyle/>
                    <a:p>
                      <a:pPr>
                        <a:spcAft>
                          <a:spcPts val="0"/>
                        </a:spcAft>
                      </a:pPr>
                      <a:r>
                        <a:rPr lang="en-ZA" sz="2000" b="0" dirty="0" smtClean="0">
                          <a:solidFill>
                            <a:schemeClr val="tx1"/>
                          </a:solidFill>
                          <a:effectLst/>
                        </a:rPr>
                        <a:t>  Male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523</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60</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91006">
                <a:tc>
                  <a:txBody>
                    <a:bodyPr/>
                    <a:lstStyle/>
                    <a:p>
                      <a:pPr>
                        <a:spcAft>
                          <a:spcPts val="0"/>
                        </a:spcAft>
                      </a:pPr>
                      <a:r>
                        <a:rPr lang="en-ZA" sz="2000" b="0" dirty="0" smtClean="0">
                          <a:solidFill>
                            <a:schemeClr val="tx1"/>
                          </a:solidFill>
                          <a:effectLst/>
                        </a:rPr>
                        <a:t>  Female</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354</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40</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497661">
                <a:tc gridSpan="3">
                  <a:txBody>
                    <a:bodyPr/>
                    <a:lstStyle/>
                    <a:p>
                      <a:pPr algn="ctr">
                        <a:spcAft>
                          <a:spcPts val="0"/>
                        </a:spcAft>
                      </a:pPr>
                      <a:r>
                        <a:rPr lang="en-ZA" sz="2000" b="0" dirty="0" smtClean="0">
                          <a:solidFill>
                            <a:schemeClr val="tx1"/>
                          </a:solidFill>
                          <a:effectLst/>
                        </a:rPr>
                        <a:t>Generation</a:t>
                      </a:r>
                      <a:r>
                        <a:rPr lang="en-ZA" sz="2000" b="0" dirty="0">
                          <a:solidFill>
                            <a:schemeClr val="tx1"/>
                          </a:solidFill>
                          <a:effectLst/>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95000"/>
                      </a:schemeClr>
                    </a:solidFill>
                  </a:tcPr>
                </a:tc>
                <a:tc hMerge="1">
                  <a:txBody>
                    <a:bodyPr/>
                    <a:lstStyle/>
                    <a:p>
                      <a:pPr>
                        <a:spcAft>
                          <a:spcPts val="0"/>
                        </a:spcAft>
                      </a:pP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a:spcAft>
                          <a:spcPts val="0"/>
                        </a:spcAft>
                      </a:pP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291006">
                <a:tc>
                  <a:txBody>
                    <a:bodyPr/>
                    <a:lstStyle/>
                    <a:p>
                      <a:pPr>
                        <a:spcAft>
                          <a:spcPts val="0"/>
                        </a:spcAft>
                      </a:pPr>
                      <a:r>
                        <a:rPr lang="en-ZA" sz="2000" b="0" dirty="0" smtClean="0">
                          <a:solidFill>
                            <a:schemeClr val="tx1"/>
                          </a:solidFill>
                          <a:effectLst/>
                        </a:rPr>
                        <a:t>   Gen Y /Millennials</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276</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32</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291006">
                <a:tc>
                  <a:txBody>
                    <a:bodyPr/>
                    <a:lstStyle/>
                    <a:p>
                      <a:pPr>
                        <a:spcAft>
                          <a:spcPts val="0"/>
                        </a:spcAft>
                      </a:pPr>
                      <a:r>
                        <a:rPr lang="en-ZA" sz="2000" b="0" dirty="0" smtClean="0">
                          <a:solidFill>
                            <a:schemeClr val="tx1"/>
                          </a:solidFill>
                          <a:effectLst/>
                        </a:rPr>
                        <a:t>   Gen </a:t>
                      </a:r>
                      <a:r>
                        <a:rPr lang="en-ZA" sz="2000" b="0" dirty="0">
                          <a:solidFill>
                            <a:schemeClr val="tx1"/>
                          </a:solidFill>
                          <a:effectLst/>
                        </a:rPr>
                        <a:t>X</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325</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37</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291006">
                <a:tc>
                  <a:txBody>
                    <a:bodyPr/>
                    <a:lstStyle/>
                    <a:p>
                      <a:pPr>
                        <a:spcAft>
                          <a:spcPts val="0"/>
                        </a:spcAft>
                      </a:pPr>
                      <a:r>
                        <a:rPr lang="en-ZA" sz="2000" b="0" dirty="0" smtClean="0">
                          <a:solidFill>
                            <a:schemeClr val="tx1"/>
                          </a:solidFill>
                          <a:effectLst/>
                        </a:rPr>
                        <a:t>   Baby </a:t>
                      </a:r>
                      <a:r>
                        <a:rPr lang="en-ZA" sz="2000" b="0" dirty="0">
                          <a:solidFill>
                            <a:schemeClr val="tx1"/>
                          </a:solidFill>
                          <a:effectLst/>
                        </a:rPr>
                        <a:t>Boomers</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231</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26</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291006">
                <a:tc>
                  <a:txBody>
                    <a:bodyPr/>
                    <a:lstStyle/>
                    <a:p>
                      <a:pPr>
                        <a:spcAft>
                          <a:spcPts val="0"/>
                        </a:spcAft>
                      </a:pPr>
                      <a:r>
                        <a:rPr lang="en-ZA" sz="2000" b="0" dirty="0" smtClean="0">
                          <a:solidFill>
                            <a:schemeClr val="tx1"/>
                          </a:solidFill>
                          <a:effectLst/>
                        </a:rPr>
                        <a:t>   Veterans</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45</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5</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653008">
                <a:tc gridSpan="3">
                  <a:txBody>
                    <a:bodyPr/>
                    <a:lstStyle/>
                    <a:p>
                      <a:pPr algn="ctr">
                        <a:spcAft>
                          <a:spcPts val="0"/>
                        </a:spcAft>
                      </a:pPr>
                      <a:r>
                        <a:rPr lang="en-ZA" sz="2000" b="0" dirty="0">
                          <a:solidFill>
                            <a:schemeClr val="tx1"/>
                          </a:solidFill>
                          <a:effectLst/>
                        </a:rPr>
                        <a:t>Education </a:t>
                      </a:r>
                      <a:r>
                        <a:rPr lang="en-ZA" sz="2000" b="0" dirty="0" smtClean="0">
                          <a:solidFill>
                            <a:schemeClr val="tx1"/>
                          </a:solidFill>
                          <a:effectLst/>
                        </a:rPr>
                        <a:t>level</a:t>
                      </a:r>
                      <a:r>
                        <a:rPr lang="en-ZA" sz="2000" b="0" dirty="0">
                          <a:solidFill>
                            <a:schemeClr val="tx1"/>
                          </a:solidFill>
                          <a:effectLst/>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95000"/>
                      </a:schemeClr>
                    </a:solidFill>
                  </a:tcPr>
                </a:tc>
                <a:tc hMerge="1">
                  <a:txBody>
                    <a:bodyPr/>
                    <a:lstStyle/>
                    <a:p>
                      <a:pPr>
                        <a:spcAft>
                          <a:spcPts val="0"/>
                        </a:spcAft>
                      </a:pP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a:spcAft>
                          <a:spcPts val="0"/>
                        </a:spcAft>
                      </a:pP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291006">
                <a:tc>
                  <a:txBody>
                    <a:bodyPr/>
                    <a:lstStyle/>
                    <a:p>
                      <a:pPr>
                        <a:spcAft>
                          <a:spcPts val="0"/>
                        </a:spcAft>
                      </a:pPr>
                      <a:r>
                        <a:rPr lang="en-ZA" sz="2000" b="0" dirty="0" smtClean="0">
                          <a:solidFill>
                            <a:schemeClr val="tx1"/>
                          </a:solidFill>
                          <a:effectLst/>
                        </a:rPr>
                        <a:t>  Grade </a:t>
                      </a:r>
                      <a:r>
                        <a:rPr lang="en-ZA" sz="2000" b="0" dirty="0">
                          <a:solidFill>
                            <a:schemeClr val="tx1"/>
                          </a:solidFill>
                          <a:effectLst/>
                        </a:rPr>
                        <a:t>10</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71</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8.1</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556645">
                <a:tc>
                  <a:txBody>
                    <a:bodyPr/>
                    <a:lstStyle/>
                    <a:p>
                      <a:pPr>
                        <a:spcAft>
                          <a:spcPts val="0"/>
                        </a:spcAft>
                      </a:pPr>
                      <a:r>
                        <a:rPr lang="en-ZA" sz="2000" b="0" dirty="0" smtClean="0">
                          <a:solidFill>
                            <a:schemeClr val="tx1"/>
                          </a:solidFill>
                          <a:effectLst/>
                        </a:rPr>
                        <a:t>  Completed </a:t>
                      </a:r>
                      <a:r>
                        <a:rPr lang="en-ZA" sz="2000" b="0" dirty="0">
                          <a:solidFill>
                            <a:schemeClr val="tx1"/>
                          </a:solidFill>
                          <a:effectLst/>
                        </a:rPr>
                        <a:t>Secondary school </a:t>
                      </a:r>
                      <a:r>
                        <a:rPr lang="en-ZA" sz="2000" b="0" dirty="0" smtClean="0">
                          <a:solidFill>
                            <a:schemeClr val="tx1"/>
                          </a:solidFill>
                          <a:effectLst/>
                        </a:rPr>
                        <a:t>        </a:t>
                      </a:r>
                    </a:p>
                    <a:p>
                      <a:pPr>
                        <a:spcAft>
                          <a:spcPts val="0"/>
                        </a:spcAft>
                      </a:pPr>
                      <a:r>
                        <a:rPr lang="en-ZA" sz="2000" b="0" dirty="0" smtClean="0">
                          <a:solidFill>
                            <a:schemeClr val="tx1"/>
                          </a:solidFill>
                          <a:effectLst/>
                        </a:rPr>
                        <a:t>  (</a:t>
                      </a:r>
                      <a:r>
                        <a:rPr lang="en-ZA" sz="2000" b="0" dirty="0">
                          <a:solidFill>
                            <a:schemeClr val="tx1"/>
                          </a:solidFill>
                          <a:effectLst/>
                        </a:rPr>
                        <a:t>Grade 12)</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348</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39.7</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384281">
                <a:tc>
                  <a:txBody>
                    <a:bodyPr/>
                    <a:lstStyle/>
                    <a:p>
                      <a:pPr>
                        <a:spcAft>
                          <a:spcPts val="0"/>
                        </a:spcAft>
                      </a:pPr>
                      <a:r>
                        <a:rPr lang="en-ZA" sz="2000" b="0" dirty="0" smtClean="0">
                          <a:solidFill>
                            <a:schemeClr val="tx1"/>
                          </a:solidFill>
                          <a:effectLst/>
                        </a:rPr>
                        <a:t>  College </a:t>
                      </a:r>
                      <a:r>
                        <a:rPr lang="en-ZA" sz="2000" b="0" dirty="0">
                          <a:solidFill>
                            <a:schemeClr val="tx1"/>
                          </a:solidFill>
                          <a:effectLst/>
                        </a:rPr>
                        <a:t>diploma / </a:t>
                      </a:r>
                      <a:r>
                        <a:rPr lang="en-ZA" sz="2000" b="0" dirty="0" smtClean="0">
                          <a:solidFill>
                            <a:schemeClr val="tx1"/>
                          </a:solidFill>
                          <a:effectLst/>
                        </a:rPr>
                        <a:t>1</a:t>
                      </a:r>
                      <a:r>
                        <a:rPr lang="en-ZA" sz="2000" b="0" baseline="30000" dirty="0" smtClean="0">
                          <a:solidFill>
                            <a:schemeClr val="tx1"/>
                          </a:solidFill>
                          <a:effectLst/>
                        </a:rPr>
                        <a:t>st</a:t>
                      </a:r>
                      <a:r>
                        <a:rPr lang="en-ZA" sz="2000" b="0" dirty="0" smtClean="0">
                          <a:solidFill>
                            <a:schemeClr val="tx1"/>
                          </a:solidFill>
                          <a:effectLst/>
                        </a:rPr>
                        <a:t> </a:t>
                      </a:r>
                      <a:r>
                        <a:rPr lang="en-ZA" sz="2000" b="0" dirty="0">
                          <a:solidFill>
                            <a:schemeClr val="tx1"/>
                          </a:solidFill>
                          <a:effectLst/>
                        </a:rPr>
                        <a:t>degree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346</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a:solidFill>
                            <a:schemeClr val="tx1"/>
                          </a:solidFill>
                          <a:effectLst/>
                        </a:rPr>
                        <a:t>38.5</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394516">
                <a:tc>
                  <a:txBody>
                    <a:bodyPr/>
                    <a:lstStyle/>
                    <a:p>
                      <a:pPr>
                        <a:spcAft>
                          <a:spcPts val="0"/>
                        </a:spcAft>
                      </a:pPr>
                      <a:r>
                        <a:rPr lang="en-ZA" sz="2000" b="0" dirty="0" smtClean="0">
                          <a:solidFill>
                            <a:schemeClr val="tx1"/>
                          </a:solidFill>
                          <a:effectLst/>
                        </a:rPr>
                        <a:t>  Post </a:t>
                      </a:r>
                      <a:r>
                        <a:rPr lang="en-ZA" sz="2000" b="0" dirty="0">
                          <a:solidFill>
                            <a:schemeClr val="tx1"/>
                          </a:solidFill>
                          <a:effectLst/>
                        </a:rPr>
                        <a:t>graduate qualification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112</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solidFill>
                            <a:schemeClr val="tx1"/>
                          </a:solidFill>
                          <a:effectLst/>
                        </a:rPr>
                        <a:t>12.8</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6590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2" y="188913"/>
            <a:ext cx="8928993" cy="575792"/>
          </a:xfrm>
        </p:spPr>
        <p:txBody>
          <a:bodyPr/>
          <a:lstStyle/>
          <a:p>
            <a:r>
              <a:rPr lang="en-US" sz="2400" dirty="0" smtClean="0"/>
              <a:t>Descriptive Statistics, Reliabilities &amp; Correlation C</a:t>
            </a:r>
            <a:r>
              <a:rPr lang="en-ZA" sz="2400" dirty="0" err="1" smtClean="0"/>
              <a:t>oefficients</a:t>
            </a:r>
            <a:r>
              <a:rPr lang="en-US" sz="2400" dirty="0" smtClean="0"/>
              <a:t> </a:t>
            </a:r>
            <a:br>
              <a:rPr lang="en-US" sz="2400" dirty="0" smtClean="0"/>
            </a:br>
            <a:r>
              <a:rPr lang="en-US" sz="2400" dirty="0"/>
              <a:t> </a:t>
            </a:r>
            <a:r>
              <a:rPr lang="en-US" sz="2400" dirty="0" smtClean="0"/>
              <a:t>                                     of the Scales</a:t>
            </a:r>
            <a:endParaRPr lang="en-ZA" sz="2400" dirty="0"/>
          </a:p>
        </p:txBody>
      </p:sp>
      <p:graphicFrame>
        <p:nvGraphicFramePr>
          <p:cNvPr id="4" name="Table 3"/>
          <p:cNvGraphicFramePr>
            <a:graphicFrameLocks noGrp="1"/>
          </p:cNvGraphicFramePr>
          <p:nvPr>
            <p:extLst>
              <p:ext uri="{D42A27DB-BD31-4B8C-83A1-F6EECF244321}">
                <p14:modId xmlns:p14="http://schemas.microsoft.com/office/powerpoint/2010/main" val="2802185607"/>
              </p:ext>
            </p:extLst>
          </p:nvPr>
        </p:nvGraphicFramePr>
        <p:xfrm>
          <a:off x="130164" y="798588"/>
          <a:ext cx="8928993" cy="5614249"/>
        </p:xfrm>
        <a:graphic>
          <a:graphicData uri="http://schemas.openxmlformats.org/drawingml/2006/table">
            <a:tbl>
              <a:tblPr firstRow="1" firstCol="1" bandRow="1">
                <a:tableStyleId>{5C22544A-7EE6-4342-B048-85BDC9FD1C3A}</a:tableStyleId>
              </a:tblPr>
              <a:tblGrid>
                <a:gridCol w="220958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670734">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720080">
                  <a:extLst>
                    <a:ext uri="{9D8B030D-6E8A-4147-A177-3AD203B41FA5}">
                      <a16:colId xmlns:a16="http://schemas.microsoft.com/office/drawing/2014/main" val="20009"/>
                    </a:ext>
                  </a:extLst>
                </a:gridCol>
                <a:gridCol w="648071">
                  <a:extLst>
                    <a:ext uri="{9D8B030D-6E8A-4147-A177-3AD203B41FA5}">
                      <a16:colId xmlns:a16="http://schemas.microsoft.com/office/drawing/2014/main" val="20010"/>
                    </a:ext>
                  </a:extLst>
                </a:gridCol>
              </a:tblGrid>
              <a:tr h="1618928">
                <a:tc>
                  <a:txBody>
                    <a:bodyPr/>
                    <a:lstStyle/>
                    <a:p>
                      <a:pPr algn="l">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Mean</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solidFill>
                      <a:schemeClr val="accent5">
                        <a:lumMod val="75000"/>
                      </a:schemeClr>
                    </a:solidFill>
                  </a:tcPr>
                </a:tc>
                <a:tc>
                  <a:txBody>
                    <a:bodyPr/>
                    <a:lstStyle/>
                    <a:p>
                      <a:pPr algn="l">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Std. Dev</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algn="l">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p</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00000"/>
                        </a:lnSpc>
                        <a:spcAft>
                          <a:spcPts val="0"/>
                        </a:spcAft>
                      </a:pPr>
                      <a:r>
                        <a:rPr lang="en-ZA" sz="1800" b="0" dirty="0" smtClean="0">
                          <a:solidFill>
                            <a:schemeClr val="tx1"/>
                          </a:solidFill>
                          <a:effectLst/>
                          <a:latin typeface="Arial" panose="020B0604020202020204" pitchFamily="34" charset="0"/>
                          <a:cs typeface="Arial" panose="020B0604020202020204" pitchFamily="34" charset="0"/>
                        </a:rPr>
                        <a:t> Age </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algn="l">
                        <a:lnSpc>
                          <a:spcPct val="100000"/>
                        </a:lnSpc>
                        <a:spcAft>
                          <a:spcPts val="0"/>
                        </a:spcAft>
                      </a:pPr>
                      <a:r>
                        <a:rPr lang="en-ZA" sz="1800" b="0" baseline="0" dirty="0" smtClean="0">
                          <a:solidFill>
                            <a:schemeClr val="tx1"/>
                          </a:solidFill>
                          <a:effectLst/>
                          <a:latin typeface="Arial" panose="020B0604020202020204" pitchFamily="34" charset="0"/>
                          <a:cs typeface="Arial" panose="020B0604020202020204" pitchFamily="34" charset="0"/>
                        </a:rPr>
                        <a:t> </a:t>
                      </a:r>
                      <a:r>
                        <a:rPr lang="en-ZA" sz="1800" b="0" dirty="0" smtClean="0">
                          <a:solidFill>
                            <a:schemeClr val="tx1"/>
                          </a:solidFill>
                          <a:effectLst/>
                          <a:latin typeface="Arial" panose="020B0604020202020204" pitchFamily="34" charset="0"/>
                          <a:cs typeface="Arial" panose="020B0604020202020204" pitchFamily="34" charset="0"/>
                        </a:rPr>
                        <a:t>Propensity</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algn="l">
                        <a:lnSpc>
                          <a:spcPct val="100000"/>
                        </a:lnSpc>
                        <a:spcAft>
                          <a:spcPts val="0"/>
                        </a:spcAft>
                      </a:pPr>
                      <a:r>
                        <a:rPr lang="en-ZA" sz="1800" b="0" baseline="0" dirty="0" smtClean="0">
                          <a:solidFill>
                            <a:schemeClr val="tx1"/>
                          </a:solidFill>
                          <a:effectLst/>
                          <a:latin typeface="Arial" panose="020B0604020202020204" pitchFamily="34" charset="0"/>
                          <a:cs typeface="Arial" panose="020B0604020202020204" pitchFamily="34" charset="0"/>
                        </a:rPr>
                        <a:t> </a:t>
                      </a:r>
                      <a:r>
                        <a:rPr lang="en-ZA" sz="1800" b="0" dirty="0" smtClean="0">
                          <a:solidFill>
                            <a:schemeClr val="tx1"/>
                          </a:solidFill>
                          <a:effectLst/>
                          <a:latin typeface="Arial" panose="020B0604020202020204" pitchFamily="34" charset="0"/>
                          <a:cs typeface="Arial" panose="020B0604020202020204" pitchFamily="34" charset="0"/>
                        </a:rPr>
                        <a:t> Ability</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algn="l">
                        <a:lnSpc>
                          <a:spcPct val="100000"/>
                        </a:lnSpc>
                        <a:spcAft>
                          <a:spcPts val="0"/>
                        </a:spcAft>
                      </a:pPr>
                      <a:r>
                        <a:rPr lang="en-ZA" sz="1800" b="0" dirty="0" smtClean="0">
                          <a:solidFill>
                            <a:schemeClr val="tx1"/>
                          </a:solidFill>
                          <a:effectLst/>
                          <a:latin typeface="Arial" panose="020B0604020202020204" pitchFamily="34" charset="0"/>
                          <a:cs typeface="Arial" panose="020B0604020202020204" pitchFamily="34" charset="0"/>
                        </a:rPr>
                        <a:t> Benevolence</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algn="l">
                        <a:lnSpc>
                          <a:spcPct val="100000"/>
                        </a:lnSpc>
                        <a:spcAft>
                          <a:spcPts val="0"/>
                        </a:spcAft>
                      </a:pPr>
                      <a:r>
                        <a:rPr lang="en-ZA" sz="1800" b="0" baseline="0" dirty="0" smtClean="0">
                          <a:solidFill>
                            <a:schemeClr val="tx1"/>
                          </a:solidFill>
                          <a:effectLst/>
                          <a:latin typeface="Arial" panose="020B0604020202020204" pitchFamily="34" charset="0"/>
                          <a:cs typeface="Arial" panose="020B0604020202020204" pitchFamily="34" charset="0"/>
                        </a:rPr>
                        <a:t> </a:t>
                      </a:r>
                      <a:r>
                        <a:rPr lang="en-ZA" sz="1800" b="0" dirty="0" smtClean="0">
                          <a:solidFill>
                            <a:schemeClr val="tx1"/>
                          </a:solidFill>
                          <a:effectLst/>
                          <a:latin typeface="Arial" panose="020B0604020202020204" pitchFamily="34" charset="0"/>
                          <a:cs typeface="Arial" panose="020B0604020202020204" pitchFamily="34" charset="0"/>
                        </a:rPr>
                        <a:t>Integrity</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algn="l">
                        <a:lnSpc>
                          <a:spcPct val="100000"/>
                        </a:lnSpc>
                        <a:spcAft>
                          <a:spcPts val="0"/>
                        </a:spcAft>
                      </a:pPr>
                      <a:r>
                        <a:rPr lang="en-ZA" sz="1800" b="0" baseline="0" dirty="0" smtClean="0">
                          <a:solidFill>
                            <a:schemeClr val="tx1"/>
                          </a:solidFill>
                          <a:effectLst/>
                          <a:latin typeface="Arial" panose="020B0604020202020204" pitchFamily="34" charset="0"/>
                          <a:cs typeface="Arial" panose="020B0604020202020204" pitchFamily="34" charset="0"/>
                        </a:rPr>
                        <a:t> </a:t>
                      </a:r>
                      <a:r>
                        <a:rPr lang="en-ZA" sz="1800" b="0" dirty="0" smtClean="0">
                          <a:solidFill>
                            <a:schemeClr val="tx1"/>
                          </a:solidFill>
                          <a:effectLst/>
                          <a:latin typeface="Arial" panose="020B0604020202020204" pitchFamily="34" charset="0"/>
                          <a:cs typeface="Arial" panose="020B0604020202020204" pitchFamily="34" charset="0"/>
                        </a:rPr>
                        <a:t>Trustworthy</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tc>
                <a:tc>
                  <a:txBody>
                    <a:bodyPr/>
                    <a:lstStyle/>
                    <a:p>
                      <a:pPr algn="l">
                        <a:lnSpc>
                          <a:spcPct val="100000"/>
                        </a:lnSpc>
                        <a:spcAft>
                          <a:spcPts val="0"/>
                        </a:spcAft>
                      </a:pPr>
                      <a:r>
                        <a:rPr lang="en-ZA" sz="1800" b="0" baseline="0" dirty="0" smtClean="0">
                          <a:solidFill>
                            <a:schemeClr val="tx1"/>
                          </a:solidFill>
                          <a:effectLst/>
                          <a:latin typeface="Arial" panose="020B0604020202020204" pitchFamily="34" charset="0"/>
                          <a:cs typeface="Arial" panose="020B0604020202020204" pitchFamily="34" charset="0"/>
                        </a:rPr>
                        <a:t> </a:t>
                      </a:r>
                      <a:r>
                        <a:rPr lang="en-ZA" sz="1800" b="0" dirty="0" smtClean="0">
                          <a:solidFill>
                            <a:schemeClr val="tx1"/>
                          </a:solidFill>
                          <a:effectLst/>
                          <a:latin typeface="Arial" panose="020B0604020202020204" pitchFamily="34" charset="0"/>
                          <a:cs typeface="Arial" panose="020B0604020202020204" pitchFamily="34" charset="0"/>
                        </a:rPr>
                        <a:t> Affective </a:t>
                      </a:r>
                    </a:p>
                  </a:txBody>
                  <a:tcPr marL="68580" marR="68580" marT="0" marB="0" vert="vert270" anchor="ctr"/>
                </a:tc>
                <a:extLst>
                  <a:ext uri="{0D108BD9-81ED-4DB2-BD59-A6C34878D82A}">
                    <a16:rowId xmlns:a16="http://schemas.microsoft.com/office/drawing/2014/main" val="10000"/>
                  </a:ext>
                </a:extLst>
              </a:tr>
              <a:tr h="435420">
                <a:tc>
                  <a:txBody>
                    <a:bodyPr/>
                    <a:lstStyle/>
                    <a:p>
                      <a:pPr>
                        <a:lnSpc>
                          <a:spcPct val="100000"/>
                        </a:lnSpc>
                        <a:spcAft>
                          <a:spcPts val="0"/>
                        </a:spcAft>
                      </a:pPr>
                      <a:r>
                        <a:rPr lang="en-ZA" sz="2000" b="0" baseline="0" dirty="0" smtClean="0">
                          <a:solidFill>
                            <a:schemeClr val="tx1"/>
                          </a:solidFill>
                          <a:effectLst/>
                          <a:latin typeface="Arial" panose="020B0604020202020204" pitchFamily="34" charset="0"/>
                          <a:cs typeface="Arial" panose="020B0604020202020204" pitchFamily="34" charset="0"/>
                        </a:rPr>
                        <a:t>Age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75000"/>
                      </a:schemeClr>
                    </a:solidFill>
                  </a:tcPr>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1.00</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.11</a:t>
                      </a:r>
                      <a:r>
                        <a:rPr lang="en-ZA" sz="2000" b="0" baseline="30000" dirty="0">
                          <a:solidFill>
                            <a:schemeClr val="tx1"/>
                          </a:solidFill>
                          <a:effectLs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a:t>
                      </a:r>
                      <a:r>
                        <a:rPr lang="en-ZA" sz="2000" b="0" dirty="0">
                          <a:solidFill>
                            <a:schemeClr val="tx1"/>
                          </a:solidFill>
                          <a:effectLst/>
                          <a:latin typeface="Arial" panose="020B0604020202020204" pitchFamily="34" charset="0"/>
                          <a:cs typeface="Arial" panose="020B0604020202020204" pitchFamily="34" charset="0"/>
                        </a:rPr>
                        <a:t>02</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a:t>
                      </a:r>
                      <a:r>
                        <a:rPr lang="en-ZA" sz="2000" b="0" dirty="0">
                          <a:solidFill>
                            <a:schemeClr val="tx1"/>
                          </a:solidFill>
                          <a:effectLst/>
                          <a:latin typeface="Arial" panose="020B0604020202020204" pitchFamily="34" charset="0"/>
                          <a:cs typeface="Arial" panose="020B0604020202020204" pitchFamily="34" charset="0"/>
                        </a:rPr>
                        <a:t>00</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.03</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.00</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a:t>
                      </a:r>
                      <a:r>
                        <a:rPr lang="en-ZA" sz="2000" b="0" dirty="0">
                          <a:solidFill>
                            <a:schemeClr val="tx1"/>
                          </a:solidFill>
                          <a:effectLst/>
                          <a:latin typeface="Arial" panose="020B0604020202020204" pitchFamily="34" charset="0"/>
                          <a:cs typeface="Arial" panose="020B0604020202020204" pitchFamily="34" charset="0"/>
                        </a:rPr>
                        <a:t>00</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76064">
                <a:tc>
                  <a:txBody>
                    <a:bodyPr/>
                    <a:lstStyle/>
                    <a:p>
                      <a:pPr>
                        <a:lnSpc>
                          <a:spcPct val="100000"/>
                        </a:lnSpc>
                        <a:spcAft>
                          <a:spcPts val="0"/>
                        </a:spcAft>
                      </a:pPr>
                      <a:r>
                        <a:rPr lang="en-US" sz="20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Propensity </a:t>
                      </a:r>
                    </a:p>
                    <a:p>
                      <a:pPr>
                        <a:lnSpc>
                          <a:spcPct val="100000"/>
                        </a:lnSpc>
                        <a:spcAft>
                          <a:spcPts val="0"/>
                        </a:spcAft>
                      </a:pPr>
                      <a:r>
                        <a:rPr lang="en-US" sz="20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(5pt scale)</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latin typeface="Arial" panose="020B0604020202020204" pitchFamily="34" charset="0"/>
                          <a:cs typeface="Arial" panose="020B0604020202020204" pitchFamily="34" charset="0"/>
                        </a:rPr>
                        <a:t>2.61</a:t>
                      </a:r>
                    </a:p>
                  </a:txBody>
                  <a:tcPr marL="68580" marR="68580" marT="0" marB="0">
                    <a:solidFill>
                      <a:schemeClr val="accent5">
                        <a:lumMod val="75000"/>
                      </a:schemeClr>
                    </a:solidFill>
                  </a:tcPr>
                </a:tc>
                <a:tc>
                  <a:txBody>
                    <a:bodyPr/>
                    <a:lstStyle/>
                    <a:p>
                      <a:pPr algn="r">
                        <a:lnSpc>
                          <a:spcPct val="100000"/>
                        </a:lnSpc>
                        <a:spcAft>
                          <a:spcPts val="0"/>
                        </a:spcAft>
                      </a:pPr>
                      <a:r>
                        <a:rPr lang="en-ZA" sz="2000" b="0" dirty="0">
                          <a:latin typeface="Arial" panose="020B0604020202020204" pitchFamily="34" charset="0"/>
                          <a:cs typeface="Arial" panose="020B0604020202020204" pitchFamily="34" charset="0"/>
                        </a:rPr>
                        <a:t>0.54</a:t>
                      </a: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0.61</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endParaRPr lang="en-ZA" sz="2000" b="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smtClean="0">
                          <a:latin typeface="Arial" panose="020B0604020202020204" pitchFamily="34" charset="0"/>
                          <a:cs typeface="Arial" panose="020B0604020202020204" pitchFamily="34" charset="0"/>
                        </a:rPr>
                        <a:t>1.00</a:t>
                      </a:r>
                      <a:endParaRPr lang="en-ZA" sz="2000" b="0" dirty="0">
                        <a:latin typeface="Arial" panose="020B0604020202020204" pitchFamily="34"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.22</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.44</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.22</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.25</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.14</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22329">
                <a:tc>
                  <a:txBody>
                    <a:bodyPr/>
                    <a:lstStyle/>
                    <a:p>
                      <a:pPr>
                        <a:lnSpc>
                          <a:spcPct val="100000"/>
                        </a:lnSpc>
                        <a:spcAft>
                          <a:spcPts val="0"/>
                        </a:spcAft>
                      </a:pPr>
                      <a:r>
                        <a:rPr lang="en-US" sz="20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Ability</a:t>
                      </a:r>
                      <a:r>
                        <a:rPr lang="en-US" sz="20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3.71</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75000"/>
                      </a:schemeClr>
                    </a:solidFill>
                  </a:tcPr>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0.78</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0.89</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endParaRPr lang="en-ZA" sz="2000" b="0" dirty="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nSpc>
                          <a:spcPct val="100000"/>
                        </a:lnSpc>
                      </a:pPr>
                      <a:endParaRPr lang="en-ZA" sz="2000" b="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1.00</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highlight>
                            <a:srgbClr val="FFFF00"/>
                          </a:highlight>
                          <a:latin typeface="Arial" panose="020B0604020202020204" pitchFamily="34" charset="0"/>
                          <a:cs typeface="Arial" panose="020B0604020202020204" pitchFamily="34" charset="0"/>
                        </a:rPr>
                        <a:t>.65</a:t>
                      </a:r>
                      <a:r>
                        <a:rPr lang="en-ZA" sz="2000" b="0" baseline="30000">
                          <a:solidFill>
                            <a:schemeClr val="tx1"/>
                          </a:solidFill>
                          <a:effectLst/>
                          <a:highlight>
                            <a:srgbClr val="FFFF00"/>
                          </a:highlight>
                          <a:latin typeface="Arial" panose="020B0604020202020204" pitchFamily="34" charset="0"/>
                          <a:cs typeface="Arial" panose="020B0604020202020204" pitchFamily="34" charset="0"/>
                        </a:rPr>
                        <a:t>**</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highlight>
                            <a:srgbClr val="FFFF00"/>
                          </a:highlight>
                          <a:latin typeface="Arial" panose="020B0604020202020204" pitchFamily="34" charset="0"/>
                          <a:cs typeface="Arial" panose="020B0604020202020204" pitchFamily="34" charset="0"/>
                        </a:rPr>
                        <a:t>.67</a:t>
                      </a:r>
                      <a:r>
                        <a:rPr lang="en-ZA" sz="2000" b="0" baseline="30000">
                          <a:solidFill>
                            <a:schemeClr val="tx1"/>
                          </a:solidFill>
                          <a:effectLst/>
                          <a:highlight>
                            <a:srgbClr val="FFFF00"/>
                          </a:highlight>
                          <a:latin typeface="Arial" panose="020B0604020202020204" pitchFamily="34" charset="0"/>
                          <a:cs typeface="Arial" panose="020B0604020202020204" pitchFamily="34" charset="0"/>
                        </a:rPr>
                        <a:t>**</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highlight>
                            <a:srgbClr val="FFFF00"/>
                          </a:highlight>
                          <a:latin typeface="Arial" panose="020B0604020202020204" pitchFamily="34" charset="0"/>
                          <a:cs typeface="Arial" panose="020B0604020202020204" pitchFamily="34" charset="0"/>
                        </a:rPr>
                        <a:t>.84</a:t>
                      </a:r>
                      <a:r>
                        <a:rPr lang="en-ZA" sz="2000" b="0" baseline="30000">
                          <a:solidFill>
                            <a:schemeClr val="tx1"/>
                          </a:solidFill>
                          <a:effectLst/>
                          <a:highlight>
                            <a:srgbClr val="FFFF00"/>
                          </a:highlight>
                          <a:latin typeface="Arial" panose="020B0604020202020204" pitchFamily="34" charset="0"/>
                          <a:cs typeface="Arial" panose="020B0604020202020204" pitchFamily="34" charset="0"/>
                        </a:rPr>
                        <a:t>**</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highlight>
                            <a:srgbClr val="FFFF00"/>
                          </a:highlight>
                          <a:latin typeface="Arial" panose="020B0604020202020204" pitchFamily="34" charset="0"/>
                          <a:cs typeface="Arial" panose="020B0604020202020204" pitchFamily="34" charset="0"/>
                        </a:rPr>
                        <a:t>.50</a:t>
                      </a:r>
                      <a:r>
                        <a:rPr lang="en-ZA" sz="2000" b="0" baseline="30000">
                          <a:solidFill>
                            <a:schemeClr val="tx1"/>
                          </a:solidFill>
                          <a:effectLst/>
                          <a:highlight>
                            <a:srgbClr val="FFFF00"/>
                          </a:highlight>
                          <a:latin typeface="Arial" panose="020B0604020202020204" pitchFamily="34" charset="0"/>
                          <a:cs typeface="Arial" panose="020B0604020202020204" pitchFamily="34" charset="0"/>
                        </a:rPr>
                        <a:t>**</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492718">
                <a:tc>
                  <a:txBody>
                    <a:bodyPr/>
                    <a:lstStyle/>
                    <a:p>
                      <a:pP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Benevolence (5)</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3.15</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75000"/>
                      </a:schemeClr>
                    </a:solidFill>
                  </a:tcPr>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0.94</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0.91</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endParaRPr lang="en-ZA" sz="2000" b="0" dirty="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nSpc>
                          <a:spcPct val="100000"/>
                        </a:lnSpc>
                      </a:pPr>
                      <a:endParaRPr lang="en-ZA" sz="2000" b="0" dirty="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0000"/>
                        </a:lnSpc>
                        <a:spcAft>
                          <a:spcPts val="0"/>
                        </a:spcAft>
                      </a:pP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1.00</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.77</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.92</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.53</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511254">
                <a:tc>
                  <a:txBody>
                    <a:bodyPr/>
                    <a:lstStyle/>
                    <a:p>
                      <a:pP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Integrity (5)</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3.31</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75000"/>
                      </a:schemeClr>
                    </a:solidFill>
                  </a:tcPr>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0.79</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0.82</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 </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1.00</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highlight>
                            <a:srgbClr val="FFFF00"/>
                          </a:highlight>
                          <a:latin typeface="Arial" panose="020B0604020202020204" pitchFamily="34" charset="0"/>
                          <a:cs typeface="Arial" panose="020B0604020202020204" pitchFamily="34" charset="0"/>
                        </a:rPr>
                        <a:t>.91</a:t>
                      </a:r>
                      <a:r>
                        <a:rPr lang="en-ZA" sz="2000" b="0" baseline="30000">
                          <a:solidFill>
                            <a:schemeClr val="tx1"/>
                          </a:solidFill>
                          <a:effectLst/>
                          <a:highlight>
                            <a:srgbClr val="FFFF00"/>
                          </a:highlight>
                          <a:latin typeface="Arial" panose="020B0604020202020204" pitchFamily="34" charset="0"/>
                          <a:cs typeface="Arial" panose="020B0604020202020204" pitchFamily="34" charset="0"/>
                        </a:rPr>
                        <a:t>**</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.52</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566736">
                <a:tc>
                  <a:txBody>
                    <a:bodyPr/>
                    <a:lstStyle/>
                    <a:p>
                      <a:pP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Trustworthiness 5</a:t>
                      </a:r>
                    </a:p>
                    <a:p>
                      <a:pP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3.39</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75000"/>
                      </a:schemeClr>
                    </a:solidFill>
                  </a:tcPr>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0.75</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0.93</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 </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 </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 </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 </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 </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a:solidFill>
                            <a:schemeClr val="tx1"/>
                          </a:solidFill>
                          <a:effectLst/>
                          <a:latin typeface="Arial" panose="020B0604020202020204" pitchFamily="34" charset="0"/>
                          <a:cs typeface="Arial" panose="020B0604020202020204" pitchFamily="34" charset="0"/>
                        </a:rPr>
                        <a:t>1.00</a:t>
                      </a:r>
                      <a:endParaRPr lang="en-ZA"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highlight>
                            <a:srgbClr val="FFFF00"/>
                          </a:highlight>
                          <a:latin typeface="Arial" panose="020B0604020202020204" pitchFamily="34" charset="0"/>
                          <a:cs typeface="Arial" panose="020B0604020202020204" pitchFamily="34" charset="0"/>
                        </a:rPr>
                        <a:t>.57</a:t>
                      </a:r>
                      <a:r>
                        <a:rPr lang="en-ZA" sz="2000" b="0" baseline="30000" dirty="0">
                          <a:solidFill>
                            <a:schemeClr val="tx1"/>
                          </a:solidFill>
                          <a:effectLst/>
                          <a:highlight>
                            <a:srgbClr val="FFFF00"/>
                          </a:highlight>
                          <a:latin typeface="Arial" panose="020B0604020202020204" pitchFamily="34" charset="0"/>
                          <a:cs typeface="Arial" panose="020B0604020202020204" pitchFamily="34" charset="0"/>
                        </a:rPr>
                        <a:t>**</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689671">
                <a:tc>
                  <a:txBody>
                    <a:bodyPr/>
                    <a:lstStyle/>
                    <a:p>
                      <a:pP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Affective trust </a:t>
                      </a:r>
                    </a:p>
                    <a:p>
                      <a:pP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 (7 point scale)</a:t>
                      </a:r>
                    </a:p>
                    <a:p>
                      <a:pPr>
                        <a:lnSpc>
                          <a:spcPct val="100000"/>
                        </a:lnSpc>
                        <a:spcAft>
                          <a:spcPts val="0"/>
                        </a:spcAft>
                      </a:pPr>
                      <a:r>
                        <a:rPr lang="en-ZA" sz="2000" b="0" dirty="0" smtClean="0">
                          <a:solidFill>
                            <a:schemeClr val="tx1"/>
                          </a:solidFill>
                          <a:effectLst/>
                          <a:latin typeface="Arial" panose="020B0604020202020204" pitchFamily="34" charset="0"/>
                          <a:cs typeface="Arial" panose="020B0604020202020204" pitchFamily="34" charset="0"/>
                        </a:rPr>
                        <a:t>(7</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4.57</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75000"/>
                      </a:schemeClr>
                    </a:solidFill>
                  </a:tcPr>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1.57</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0.91</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 </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00000"/>
                        </a:lnSpc>
                        <a:spcAft>
                          <a:spcPts val="0"/>
                        </a:spcAft>
                      </a:pPr>
                      <a:r>
                        <a:rPr lang="en-ZA" sz="2000" b="0" dirty="0">
                          <a:solidFill>
                            <a:schemeClr val="tx1"/>
                          </a:solidFill>
                          <a:effectLst/>
                          <a:latin typeface="Arial" panose="020B0604020202020204" pitchFamily="34" charset="0"/>
                          <a:cs typeface="Arial" panose="020B0604020202020204" pitchFamily="34" charset="0"/>
                        </a:rPr>
                        <a:t>1.00</a:t>
                      </a:r>
                      <a:endParaRPr lang="en-ZA"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p:sp>
        <p:nvSpPr>
          <p:cNvPr id="7" name="Rectangle 6"/>
          <p:cNvSpPr/>
          <p:nvPr/>
        </p:nvSpPr>
        <p:spPr>
          <a:xfrm>
            <a:off x="130163" y="6299413"/>
            <a:ext cx="8906331" cy="507831"/>
          </a:xfrm>
          <a:prstGeom prst="rect">
            <a:avLst/>
          </a:prstGeom>
          <a:solidFill>
            <a:schemeClr val="accent3"/>
          </a:solidFill>
        </p:spPr>
        <p:txBody>
          <a:bodyPr wrap="square">
            <a:spAutoFit/>
          </a:bodyPr>
          <a:lstStyle/>
          <a:p>
            <a:pPr algn="just">
              <a:lnSpc>
                <a:spcPct val="150000"/>
              </a:lnSpc>
              <a:spcAft>
                <a:spcPts val="0"/>
              </a:spcAft>
            </a:pPr>
            <a:r>
              <a:rPr lang="en-GB" dirty="0">
                <a:ea typeface="Times New Roman" panose="02020603050405020304" pitchFamily="18" charset="0"/>
                <a:cs typeface="Arial" panose="020B0604020202020204" pitchFamily="34" charset="0"/>
              </a:rPr>
              <a:t>Significance level (2-tailed) of Spearman</a:t>
            </a:r>
            <a:r>
              <a:rPr lang="en-GB" dirty="0">
                <a:solidFill>
                  <a:srgbClr val="000000"/>
                </a:solidFill>
                <a:ea typeface="Times New Roman" panose="02020603050405020304" pitchFamily="18" charset="0"/>
                <a:cs typeface="Arial" panose="020B0604020202020204" pitchFamily="34" charset="0"/>
              </a:rPr>
              <a:t>’s </a:t>
            </a:r>
            <a:r>
              <a:rPr lang="en-GB" dirty="0" smtClean="0">
                <a:solidFill>
                  <a:srgbClr val="000000"/>
                </a:solidFill>
                <a:ea typeface="Times New Roman" panose="02020603050405020304" pitchFamily="18" charset="0"/>
                <a:cs typeface="Arial" panose="020B0604020202020204" pitchFamily="34" charset="0"/>
              </a:rPr>
              <a:t>rho</a:t>
            </a:r>
            <a:r>
              <a:rPr lang="en-GB" dirty="0" smtClean="0">
                <a:ea typeface="Times New Roman" panose="02020603050405020304" pitchFamily="18" charset="0"/>
                <a:cs typeface="Arial" panose="020B0604020202020204" pitchFamily="34" charset="0"/>
              </a:rPr>
              <a:t>: </a:t>
            </a:r>
            <a:r>
              <a:rPr lang="en-GB" dirty="0">
                <a:ea typeface="Times New Roman" panose="02020603050405020304" pitchFamily="18" charset="0"/>
                <a:cs typeface="Arial" panose="020B0604020202020204" pitchFamily="34" charset="0"/>
              </a:rPr>
              <a:t>* p&lt;0.05, </a:t>
            </a:r>
            <a:r>
              <a:rPr lang="en-GB" u="sng" dirty="0">
                <a:ea typeface="Times New Roman" panose="02020603050405020304" pitchFamily="18" charset="0"/>
                <a:cs typeface="Arial" panose="020B0604020202020204" pitchFamily="34" charset="0"/>
              </a:rPr>
              <a:t>** p &lt;.001</a:t>
            </a:r>
            <a:r>
              <a:rPr lang="en-GB" dirty="0">
                <a:ea typeface="Times New Roman" panose="02020603050405020304" pitchFamily="18" charset="0"/>
                <a:cs typeface="Arial" panose="020B0604020202020204" pitchFamily="34" charset="0"/>
              </a:rPr>
              <a:t>.</a:t>
            </a:r>
            <a:endParaRPr lang="en-ZA"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8159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Multi-group Comparisons of Means</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832732320"/>
              </p:ext>
            </p:extLst>
          </p:nvPr>
        </p:nvGraphicFramePr>
        <p:xfrm>
          <a:off x="179514" y="908721"/>
          <a:ext cx="8712965" cy="4176463"/>
        </p:xfrm>
        <a:graphic>
          <a:graphicData uri="http://schemas.openxmlformats.org/drawingml/2006/table">
            <a:tbl>
              <a:tblPr firstRow="1" firstCol="1" bandRow="1">
                <a:tableStyleId>{5C22544A-7EE6-4342-B048-85BDC9FD1C3A}</a:tableStyleId>
              </a:tblPr>
              <a:tblGrid>
                <a:gridCol w="106870">
                  <a:extLst>
                    <a:ext uri="{9D8B030D-6E8A-4147-A177-3AD203B41FA5}">
                      <a16:colId xmlns:a16="http://schemas.microsoft.com/office/drawing/2014/main" val="20000"/>
                    </a:ext>
                  </a:extLst>
                </a:gridCol>
                <a:gridCol w="190935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gridCol w="993303">
                  <a:extLst>
                    <a:ext uri="{9D8B030D-6E8A-4147-A177-3AD203B41FA5}">
                      <a16:colId xmlns:a16="http://schemas.microsoft.com/office/drawing/2014/main" val="20007"/>
                    </a:ext>
                  </a:extLst>
                </a:gridCol>
                <a:gridCol w="662880">
                  <a:extLst>
                    <a:ext uri="{9D8B030D-6E8A-4147-A177-3AD203B41FA5}">
                      <a16:colId xmlns:a16="http://schemas.microsoft.com/office/drawing/2014/main" val="20008"/>
                    </a:ext>
                  </a:extLst>
                </a:gridCol>
              </a:tblGrid>
              <a:tr h="600933">
                <a:tc rowSpan="2" gridSpan="2">
                  <a:txBody>
                    <a:bodyPr/>
                    <a:lstStyle/>
                    <a:p>
                      <a:pPr>
                        <a:lnSpc>
                          <a:spcPct val="150000"/>
                        </a:lnSpc>
                        <a:spcAft>
                          <a:spcPts val="0"/>
                        </a:spcAft>
                      </a:pPr>
                      <a:r>
                        <a:rPr lang="en-GB" sz="2400" b="0" kern="1200" dirty="0">
                          <a:solidFill>
                            <a:schemeClr val="tx1"/>
                          </a:solidFill>
                          <a:effectLst/>
                        </a:rPr>
                        <a:t> </a:t>
                      </a:r>
                      <a:r>
                        <a:rPr lang="en-GB" sz="2400" b="1" kern="1200" dirty="0" smtClean="0">
                          <a:solidFill>
                            <a:schemeClr val="tx1"/>
                          </a:solidFill>
                          <a:effectLst/>
                        </a:rPr>
                        <a:t>Propensity</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rowSpan="2" hMerge="1">
                  <a:txBody>
                    <a:bodyPr/>
                    <a:lstStyle/>
                    <a:p>
                      <a:endParaRPr lang="en-ZA"/>
                    </a:p>
                  </a:txBody>
                  <a:tcPr/>
                </a:tc>
                <a:tc rowSpan="2">
                  <a:txBody>
                    <a:bodyPr/>
                    <a:lstStyle/>
                    <a:p>
                      <a:pPr algn="ctr">
                        <a:lnSpc>
                          <a:spcPct val="150000"/>
                        </a:lnSpc>
                        <a:spcAft>
                          <a:spcPts val="0"/>
                        </a:spcAft>
                      </a:pPr>
                      <a:r>
                        <a:rPr lang="en-GB" sz="2400" b="0" kern="1200" dirty="0">
                          <a:solidFill>
                            <a:schemeClr val="tx1"/>
                          </a:solidFill>
                          <a:effectLst/>
                        </a:rPr>
                        <a:t>Mean</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rowSpan="2">
                  <a:txBody>
                    <a:bodyPr/>
                    <a:lstStyle/>
                    <a:p>
                      <a:pPr algn="ctr">
                        <a:lnSpc>
                          <a:spcPct val="150000"/>
                        </a:lnSpc>
                        <a:spcAft>
                          <a:spcPts val="0"/>
                        </a:spcAft>
                      </a:pPr>
                      <a:r>
                        <a:rPr lang="en-GB" sz="2400" b="0" kern="1200" dirty="0">
                          <a:solidFill>
                            <a:schemeClr val="tx1"/>
                          </a:solidFill>
                          <a:effectLst/>
                        </a:rPr>
                        <a:t>Std. Dev</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gridSpan="3">
                  <a:txBody>
                    <a:bodyPr/>
                    <a:lstStyle/>
                    <a:p>
                      <a:pPr algn="ctr">
                        <a:lnSpc>
                          <a:spcPct val="150000"/>
                        </a:lnSpc>
                        <a:spcAft>
                          <a:spcPts val="0"/>
                        </a:spcAft>
                      </a:pPr>
                      <a:r>
                        <a:rPr lang="en-GB" sz="2400" b="0" kern="1200" dirty="0">
                          <a:solidFill>
                            <a:schemeClr val="tx1"/>
                          </a:solidFill>
                          <a:effectLst/>
                        </a:rPr>
                        <a:t>Effect Sizes: d</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hMerge="1">
                  <a:txBody>
                    <a:bodyPr/>
                    <a:lstStyle/>
                    <a:p>
                      <a:endParaRPr lang="en-ZA"/>
                    </a:p>
                  </a:txBody>
                  <a:tcPr/>
                </a:tc>
                <a:tc hMerge="1">
                  <a:txBody>
                    <a:bodyPr/>
                    <a:lstStyle/>
                    <a:p>
                      <a:endParaRPr lang="en-ZA"/>
                    </a:p>
                  </a:txBody>
                  <a:tcPr/>
                </a:tc>
                <a:tc gridSpan="2">
                  <a:txBody>
                    <a:bodyPr/>
                    <a:lstStyle/>
                    <a:p>
                      <a:pPr algn="ctr">
                        <a:lnSpc>
                          <a:spcPct val="150000"/>
                        </a:lnSpc>
                        <a:spcAft>
                          <a:spcPts val="0"/>
                        </a:spcAft>
                      </a:pPr>
                      <a:r>
                        <a:rPr lang="en-GB" sz="2400" b="0" kern="1200" dirty="0">
                          <a:solidFill>
                            <a:schemeClr val="tx1"/>
                          </a:solidFill>
                          <a:effectLst/>
                        </a:rPr>
                        <a:t>ANOVA</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hMerge="1">
                  <a:txBody>
                    <a:bodyPr/>
                    <a:lstStyle/>
                    <a:p>
                      <a:endParaRPr lang="en-ZA"/>
                    </a:p>
                  </a:txBody>
                  <a:tcPr/>
                </a:tc>
                <a:extLst>
                  <a:ext uri="{0D108BD9-81ED-4DB2-BD59-A6C34878D82A}">
                    <a16:rowId xmlns:a16="http://schemas.microsoft.com/office/drawing/2014/main" val="10000"/>
                  </a:ext>
                </a:extLst>
              </a:tr>
              <a:tr h="105525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GB" sz="2400" b="0" kern="1200">
                          <a:solidFill>
                            <a:schemeClr val="tx1"/>
                          </a:solidFill>
                          <a:effectLst/>
                        </a:rPr>
                        <a:t>Y with</a:t>
                      </a:r>
                      <a:endParaRPr lang="en-ZA"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ctr">
                        <a:lnSpc>
                          <a:spcPct val="150000"/>
                        </a:lnSpc>
                        <a:spcAft>
                          <a:spcPts val="0"/>
                        </a:spcAft>
                      </a:pPr>
                      <a:r>
                        <a:rPr lang="en-GB" sz="2400" b="0" kern="1200">
                          <a:solidFill>
                            <a:schemeClr val="tx1"/>
                          </a:solidFill>
                          <a:effectLst/>
                        </a:rPr>
                        <a:t>X with</a:t>
                      </a:r>
                      <a:endParaRPr lang="en-ZA"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ctr">
                        <a:lnSpc>
                          <a:spcPct val="150000"/>
                        </a:lnSpc>
                        <a:spcAft>
                          <a:spcPts val="0"/>
                        </a:spcAft>
                      </a:pPr>
                      <a:r>
                        <a:rPr lang="en-GB" sz="2400" b="0" kern="1200">
                          <a:solidFill>
                            <a:schemeClr val="tx1"/>
                          </a:solidFill>
                          <a:effectLst/>
                        </a:rPr>
                        <a:t>Boomers  with</a:t>
                      </a:r>
                      <a:endParaRPr lang="en-ZA"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ctr">
                        <a:lnSpc>
                          <a:spcPct val="150000"/>
                        </a:lnSpc>
                        <a:spcAft>
                          <a:spcPts val="0"/>
                        </a:spcAft>
                      </a:pPr>
                      <a:r>
                        <a:rPr lang="en-GB" sz="2400" b="0" kern="1200" dirty="0">
                          <a:solidFill>
                            <a:schemeClr val="tx1"/>
                          </a:solidFill>
                          <a:effectLst/>
                        </a:rPr>
                        <a:t>F</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ctr">
                        <a:lnSpc>
                          <a:spcPct val="150000"/>
                        </a:lnSpc>
                        <a:spcAft>
                          <a:spcPts val="0"/>
                        </a:spcAft>
                      </a:pPr>
                      <a:r>
                        <a:rPr lang="en-GB" sz="2400" b="0" kern="1200" dirty="0">
                          <a:solidFill>
                            <a:schemeClr val="tx1"/>
                          </a:solidFill>
                          <a:effectLst/>
                        </a:rPr>
                        <a:t>Sig.</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extLst>
                  <a:ext uri="{0D108BD9-81ED-4DB2-BD59-A6C34878D82A}">
                    <a16:rowId xmlns:a16="http://schemas.microsoft.com/office/drawing/2014/main" val="10001"/>
                  </a:ext>
                </a:extLst>
              </a:tr>
              <a:tr h="600933">
                <a:tc rowSpan="4">
                  <a:txBody>
                    <a:bodyPr/>
                    <a:lstStyle/>
                    <a:p>
                      <a:pPr>
                        <a:lnSpc>
                          <a:spcPct val="150000"/>
                        </a:lnSpc>
                        <a:spcAft>
                          <a:spcPts val="0"/>
                        </a:spcAft>
                      </a:pPr>
                      <a:r>
                        <a:rPr lang="en-GB" sz="2400" kern="1200" dirty="0" smtClean="0">
                          <a:solidFill>
                            <a:schemeClr val="tx1"/>
                          </a:solidFill>
                          <a:effectLst/>
                        </a:rPr>
                        <a:t> </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vert="vert270" anchor="ctr"/>
                </a:tc>
                <a:tc>
                  <a:txBody>
                    <a:bodyPr/>
                    <a:lstStyle/>
                    <a:p>
                      <a:pPr>
                        <a:lnSpc>
                          <a:spcPct val="150000"/>
                        </a:lnSpc>
                        <a:spcAft>
                          <a:spcPts val="0"/>
                        </a:spcAft>
                      </a:pPr>
                      <a:r>
                        <a:rPr lang="en-GB" sz="2400" kern="1200" dirty="0">
                          <a:solidFill>
                            <a:schemeClr val="tx1"/>
                          </a:solidFill>
                          <a:effectLst/>
                        </a:rPr>
                        <a:t>Gen Y</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nSpc>
                          <a:spcPct val="150000"/>
                        </a:lnSpc>
                        <a:spcAft>
                          <a:spcPts val="0"/>
                        </a:spcAft>
                      </a:pPr>
                      <a:r>
                        <a:rPr lang="en-GB" sz="2400" kern="1200" dirty="0">
                          <a:solidFill>
                            <a:schemeClr val="tx1"/>
                          </a:solidFill>
                          <a:effectLst/>
                        </a:rPr>
                        <a:t>2.54</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0.50</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 </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 </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ZA" sz="2400" kern="1200" dirty="0">
                          <a:solidFill>
                            <a:schemeClr val="tx1"/>
                          </a:solidFill>
                          <a:effectLst/>
                        </a:rPr>
                        <a:t> </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rowSpan="4">
                  <a:txBody>
                    <a:bodyPr/>
                    <a:lstStyle/>
                    <a:p>
                      <a:pPr algn="r">
                        <a:lnSpc>
                          <a:spcPct val="150000"/>
                        </a:lnSpc>
                        <a:spcAft>
                          <a:spcPts val="0"/>
                        </a:spcAft>
                      </a:pPr>
                      <a:r>
                        <a:rPr lang="en-ZA" sz="2400" kern="1200" dirty="0" smtClean="0">
                          <a:solidFill>
                            <a:schemeClr val="tx1"/>
                          </a:solidFill>
                          <a:effectLst/>
                        </a:rPr>
                        <a:t>3.57</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rowSpan="4">
                  <a:txBody>
                    <a:bodyPr/>
                    <a:lstStyle/>
                    <a:p>
                      <a:pPr algn="r">
                        <a:lnSpc>
                          <a:spcPct val="150000"/>
                        </a:lnSpc>
                        <a:spcAft>
                          <a:spcPts val="0"/>
                        </a:spcAft>
                      </a:pPr>
                      <a:r>
                        <a:rPr lang="en-ZA" sz="2400" kern="1200" dirty="0">
                          <a:solidFill>
                            <a:schemeClr val="tx1"/>
                          </a:solidFill>
                          <a:effectLst/>
                          <a:highlight>
                            <a:srgbClr val="FFFF00"/>
                          </a:highlight>
                        </a:rPr>
                        <a:t>.01</a:t>
                      </a:r>
                      <a:r>
                        <a:rPr lang="en-ZA" sz="2400" kern="1200" dirty="0">
                          <a:solidFill>
                            <a:schemeClr val="tx1"/>
                          </a:solidFill>
                          <a:effectLst/>
                        </a:rPr>
                        <a:t>*</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extLst>
                  <a:ext uri="{0D108BD9-81ED-4DB2-BD59-A6C34878D82A}">
                    <a16:rowId xmlns:a16="http://schemas.microsoft.com/office/drawing/2014/main" val="10002"/>
                  </a:ext>
                </a:extLst>
              </a:tr>
              <a:tr h="644326">
                <a:tc vMerge="1">
                  <a:txBody>
                    <a:bodyPr/>
                    <a:lstStyle/>
                    <a:p>
                      <a:endParaRPr lang="en-ZA"/>
                    </a:p>
                  </a:txBody>
                  <a:tcPr/>
                </a:tc>
                <a:tc>
                  <a:txBody>
                    <a:bodyPr/>
                    <a:lstStyle/>
                    <a:p>
                      <a:pPr>
                        <a:lnSpc>
                          <a:spcPct val="150000"/>
                        </a:lnSpc>
                        <a:spcAft>
                          <a:spcPts val="0"/>
                        </a:spcAft>
                      </a:pPr>
                      <a:r>
                        <a:rPr lang="en-GB" sz="2400" kern="1200" dirty="0">
                          <a:solidFill>
                            <a:schemeClr val="tx1"/>
                          </a:solidFill>
                          <a:effectLst/>
                        </a:rPr>
                        <a:t>Gen X</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nSpc>
                          <a:spcPct val="150000"/>
                        </a:lnSpc>
                        <a:spcAft>
                          <a:spcPts val="0"/>
                        </a:spcAft>
                      </a:pPr>
                      <a:r>
                        <a:rPr lang="en-GB" sz="2400" kern="1200" dirty="0">
                          <a:solidFill>
                            <a:schemeClr val="tx1"/>
                          </a:solidFill>
                          <a:effectLst/>
                        </a:rPr>
                        <a:t>2.63</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0.55</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a:solidFill>
                            <a:schemeClr val="tx1"/>
                          </a:solidFill>
                          <a:effectLst/>
                        </a:rPr>
                        <a:t>0.20</a:t>
                      </a:r>
                      <a:endParaRPr lang="en-ZA"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a:solidFill>
                            <a:schemeClr val="tx1"/>
                          </a:solidFill>
                          <a:effectLst/>
                        </a:rPr>
                        <a:t> </a:t>
                      </a:r>
                      <a:endParaRPr lang="en-ZA"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a:solidFill>
                            <a:schemeClr val="tx1"/>
                          </a:solidFill>
                          <a:effectLst/>
                        </a:rPr>
                        <a:t> </a:t>
                      </a:r>
                      <a:endParaRPr lang="en-ZA"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648072">
                <a:tc vMerge="1">
                  <a:txBody>
                    <a:bodyPr/>
                    <a:lstStyle/>
                    <a:p>
                      <a:endParaRPr lang="en-ZA"/>
                    </a:p>
                  </a:txBody>
                  <a:tcPr/>
                </a:tc>
                <a:tc>
                  <a:txBody>
                    <a:bodyPr/>
                    <a:lstStyle/>
                    <a:p>
                      <a:pPr>
                        <a:lnSpc>
                          <a:spcPct val="150000"/>
                        </a:lnSpc>
                        <a:spcAft>
                          <a:spcPts val="0"/>
                        </a:spcAft>
                      </a:pPr>
                      <a:r>
                        <a:rPr lang="en-GB" sz="2400" kern="1200" dirty="0">
                          <a:solidFill>
                            <a:schemeClr val="tx1"/>
                          </a:solidFill>
                          <a:effectLst/>
                        </a:rPr>
                        <a:t>Boomers</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nSpc>
                          <a:spcPct val="150000"/>
                        </a:lnSpc>
                        <a:spcAft>
                          <a:spcPts val="0"/>
                        </a:spcAft>
                      </a:pPr>
                      <a:r>
                        <a:rPr lang="en-GB" sz="2400" kern="1200" dirty="0">
                          <a:solidFill>
                            <a:schemeClr val="tx1"/>
                          </a:solidFill>
                          <a:effectLst/>
                        </a:rPr>
                        <a:t>2.68</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0.57</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-0.30</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a:solidFill>
                            <a:schemeClr val="tx1"/>
                          </a:solidFill>
                          <a:effectLst/>
                        </a:rPr>
                        <a:t>-0.11</a:t>
                      </a:r>
                      <a:endParaRPr lang="en-ZA"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a:solidFill>
                            <a:schemeClr val="tx1"/>
                          </a:solidFill>
                          <a:effectLst/>
                        </a:rPr>
                        <a:t> </a:t>
                      </a:r>
                      <a:endParaRPr lang="en-ZA"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4"/>
                  </a:ext>
                </a:extLst>
              </a:tr>
              <a:tr h="576064">
                <a:tc vMerge="1">
                  <a:txBody>
                    <a:bodyPr/>
                    <a:lstStyle/>
                    <a:p>
                      <a:endParaRPr lang="en-ZA"/>
                    </a:p>
                  </a:txBody>
                  <a:tcPr/>
                </a:tc>
                <a:tc>
                  <a:txBody>
                    <a:bodyPr/>
                    <a:lstStyle/>
                    <a:p>
                      <a:pPr>
                        <a:lnSpc>
                          <a:spcPct val="150000"/>
                        </a:lnSpc>
                        <a:spcAft>
                          <a:spcPts val="0"/>
                        </a:spcAft>
                      </a:pPr>
                      <a:r>
                        <a:rPr lang="en-GB" sz="2400" kern="1200" dirty="0">
                          <a:solidFill>
                            <a:schemeClr val="tx1"/>
                          </a:solidFill>
                          <a:effectLst/>
                        </a:rPr>
                        <a:t>Veterans</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nSpc>
                          <a:spcPct val="150000"/>
                        </a:lnSpc>
                        <a:spcAft>
                          <a:spcPts val="0"/>
                        </a:spcAft>
                      </a:pPr>
                      <a:r>
                        <a:rPr lang="en-GB" sz="2400" kern="1200" dirty="0">
                          <a:solidFill>
                            <a:schemeClr val="tx1"/>
                          </a:solidFill>
                          <a:effectLst/>
                        </a:rPr>
                        <a:t>2.75</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0.51</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highlight>
                            <a:srgbClr val="D3D3D3"/>
                          </a:highlight>
                        </a:rPr>
                        <a:t>-0.42</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-0.23</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rPr>
                        <a:t>0.13</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35" marR="40735" marT="8855"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179514" y="4941168"/>
            <a:ext cx="8568951" cy="1477328"/>
          </a:xfrm>
          <a:prstGeom prst="rect">
            <a:avLst/>
          </a:prstGeom>
          <a:solidFill>
            <a:schemeClr val="bg1"/>
          </a:solidFill>
        </p:spPr>
        <p:txBody>
          <a:bodyPr wrap="square">
            <a:spAutoFit/>
          </a:bodyPr>
          <a:lstStyle/>
          <a:p>
            <a:pPr>
              <a:spcAft>
                <a:spcPts val="0"/>
              </a:spcAft>
            </a:pPr>
            <a:endParaRPr lang="en-GB" dirty="0" smtClean="0">
              <a:cs typeface="Arial" panose="020B0604020202020204" pitchFamily="34" charset="0"/>
            </a:endParaRPr>
          </a:p>
          <a:p>
            <a:pPr>
              <a:spcAft>
                <a:spcPts val="0"/>
              </a:spcAft>
            </a:pPr>
            <a:r>
              <a:rPr lang="en-GB" dirty="0" smtClean="0">
                <a:cs typeface="Arial" panose="020B0604020202020204" pitchFamily="34" charset="0"/>
              </a:rPr>
              <a:t>p&lt;0.05</a:t>
            </a:r>
            <a:r>
              <a:rPr lang="en-GB" dirty="0">
                <a:ea typeface="Times New Roman" panose="02020603050405020304" pitchFamily="18" charset="0"/>
                <a:cs typeface="Arial" panose="020B0604020202020204" pitchFamily="34" charset="0"/>
              </a:rPr>
              <a:t>;</a:t>
            </a:r>
            <a:r>
              <a:rPr lang="en-GB" dirty="0">
                <a:solidFill>
                  <a:srgbClr val="00B050"/>
                </a:solidFill>
                <a:ea typeface="Times New Roman" panose="02020603050405020304" pitchFamily="18" charset="0"/>
                <a:cs typeface="Arial" panose="020B0604020202020204" pitchFamily="34" charset="0"/>
              </a:rPr>
              <a:t> </a:t>
            </a:r>
            <a:r>
              <a:rPr lang="en-ZA" dirty="0">
                <a:ea typeface="Times New Roman" panose="02020603050405020304" pitchFamily="18" charset="0"/>
                <a:cs typeface="Arial" panose="020B0604020202020204" pitchFamily="34" charset="0"/>
              </a:rPr>
              <a:t>Cohen’s d-value (Ellis &amp; Steyn, 2003:52; Field, 2009:370): 	</a:t>
            </a:r>
            <a:endParaRPr lang="en-ZA" dirty="0" smtClean="0">
              <a:ea typeface="Times New Roman" panose="02020603050405020304" pitchFamily="18" charset="0"/>
              <a:cs typeface="Arial" panose="020B0604020202020204" pitchFamily="34" charset="0"/>
            </a:endParaRPr>
          </a:p>
          <a:p>
            <a:pPr>
              <a:spcAft>
                <a:spcPts val="0"/>
              </a:spcAft>
            </a:pPr>
            <a:r>
              <a:rPr lang="en-ZA" dirty="0" smtClean="0">
                <a:ea typeface="Times New Roman" panose="02020603050405020304" pitchFamily="18" charset="0"/>
                <a:cs typeface="Arial" panose="020B0604020202020204" pitchFamily="34" charset="0"/>
              </a:rPr>
              <a:t>d</a:t>
            </a:r>
            <a:r>
              <a:rPr lang="en-ZA" dirty="0">
                <a:ea typeface="Calibri" panose="020F0502020204030204" pitchFamily="34" charset="0"/>
                <a:cs typeface="Arial" panose="020B0604020202020204" pitchFamily="34" charset="0"/>
              </a:rPr>
              <a:t>≈</a:t>
            </a:r>
            <a:r>
              <a:rPr lang="en-ZA" dirty="0">
                <a:ea typeface="Times New Roman" panose="02020603050405020304" pitchFamily="18" charset="0"/>
                <a:cs typeface="Arial" panose="020B0604020202020204" pitchFamily="34" charset="0"/>
              </a:rPr>
              <a:t> 0,2 small effect; no practically significant </a:t>
            </a:r>
            <a:r>
              <a:rPr lang="en-ZA" dirty="0" smtClean="0">
                <a:ea typeface="Times New Roman" panose="02020603050405020304" pitchFamily="18" charset="0"/>
                <a:cs typeface="Arial" panose="020B0604020202020204" pitchFamily="34" charset="0"/>
              </a:rPr>
              <a:t>difference</a:t>
            </a:r>
          </a:p>
          <a:p>
            <a:pPr>
              <a:spcAft>
                <a:spcPts val="0"/>
              </a:spcAft>
            </a:pPr>
            <a:r>
              <a:rPr lang="en-ZA" dirty="0" smtClean="0">
                <a:ea typeface="Times New Roman" panose="02020603050405020304" pitchFamily="18" charset="0"/>
                <a:cs typeface="Arial" panose="020B0604020202020204" pitchFamily="34" charset="0"/>
              </a:rPr>
              <a:t>d</a:t>
            </a:r>
            <a:r>
              <a:rPr lang="en-ZA" dirty="0">
                <a:ea typeface="Calibri" panose="020F0502020204030204" pitchFamily="34" charset="0"/>
                <a:cs typeface="Arial" panose="020B0604020202020204" pitchFamily="34" charset="0"/>
              </a:rPr>
              <a:t>≈</a:t>
            </a:r>
            <a:r>
              <a:rPr lang="en-ZA" dirty="0">
                <a:ea typeface="Times New Roman" panose="02020603050405020304" pitchFamily="18" charset="0"/>
                <a:cs typeface="Arial" panose="020B0604020202020204" pitchFamily="34" charset="0"/>
              </a:rPr>
              <a:t> 0,5 medium effect, practically visible </a:t>
            </a:r>
            <a:r>
              <a:rPr lang="en-ZA" dirty="0" smtClean="0">
                <a:ea typeface="Times New Roman" panose="02020603050405020304" pitchFamily="18" charset="0"/>
                <a:cs typeface="Arial" panose="020B0604020202020204" pitchFamily="34" charset="0"/>
              </a:rPr>
              <a:t>significance</a:t>
            </a:r>
          </a:p>
          <a:p>
            <a:pPr>
              <a:spcAft>
                <a:spcPts val="0"/>
              </a:spcAft>
            </a:pPr>
            <a:r>
              <a:rPr lang="en-ZA" dirty="0" smtClean="0">
                <a:ea typeface="Times New Roman" panose="02020603050405020304" pitchFamily="18" charset="0"/>
                <a:cs typeface="Arial" panose="020B0604020202020204" pitchFamily="34" charset="0"/>
              </a:rPr>
              <a:t>d</a:t>
            </a:r>
            <a:r>
              <a:rPr lang="en-ZA" dirty="0">
                <a:ea typeface="Calibri" panose="020F0502020204030204" pitchFamily="34" charset="0"/>
                <a:cs typeface="Arial" panose="020B0604020202020204" pitchFamily="34" charset="0"/>
              </a:rPr>
              <a:t>≈</a:t>
            </a:r>
            <a:r>
              <a:rPr lang="en-ZA" dirty="0">
                <a:ea typeface="Times New Roman" panose="02020603050405020304" pitchFamily="18" charset="0"/>
                <a:cs typeface="Arial" panose="020B0604020202020204" pitchFamily="34" charset="0"/>
              </a:rPr>
              <a:t> 0,8 large effect, practical significance</a:t>
            </a:r>
            <a:endParaRPr lang="en-ZA" dirty="0">
              <a:effectLst/>
              <a:ea typeface="Times New Roman" panose="02020603050405020304" pitchFamily="18" charset="0"/>
              <a:cs typeface="Arial" panose="020B0604020202020204" pitchFamily="34" charset="0"/>
            </a:endParaRPr>
          </a:p>
        </p:txBody>
      </p:sp>
      <p:sp>
        <p:nvSpPr>
          <p:cNvPr id="8" name="Up Arrow 7"/>
          <p:cNvSpPr/>
          <p:nvPr/>
        </p:nvSpPr>
        <p:spPr>
          <a:xfrm>
            <a:off x="2915816" y="2637382"/>
            <a:ext cx="216024" cy="2160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845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24055505"/>
              </p:ext>
            </p:extLst>
          </p:nvPr>
        </p:nvGraphicFramePr>
        <p:xfrm>
          <a:off x="179512" y="188644"/>
          <a:ext cx="8712970" cy="6408709"/>
        </p:xfrm>
        <a:graphic>
          <a:graphicData uri="http://schemas.openxmlformats.org/drawingml/2006/table">
            <a:tbl>
              <a:tblPr firstRow="1" firstCol="1" bandRow="1">
                <a:tableStyleId>{5C22544A-7EE6-4342-B048-85BDC9FD1C3A}</a:tableStyleId>
              </a:tblPr>
              <a:tblGrid>
                <a:gridCol w="1584176">
                  <a:extLst>
                    <a:ext uri="{9D8B030D-6E8A-4147-A177-3AD203B41FA5}">
                      <a16:colId xmlns:a16="http://schemas.microsoft.com/office/drawing/2014/main" val="20000"/>
                    </a:ext>
                  </a:extLst>
                </a:gridCol>
                <a:gridCol w="1248702">
                  <a:extLst>
                    <a:ext uri="{9D8B030D-6E8A-4147-A177-3AD203B41FA5}">
                      <a16:colId xmlns:a16="http://schemas.microsoft.com/office/drawing/2014/main" val="20001"/>
                    </a:ext>
                  </a:extLst>
                </a:gridCol>
                <a:gridCol w="815694">
                  <a:extLst>
                    <a:ext uri="{9D8B030D-6E8A-4147-A177-3AD203B41FA5}">
                      <a16:colId xmlns:a16="http://schemas.microsoft.com/office/drawing/2014/main" val="20002"/>
                    </a:ext>
                  </a:extLst>
                </a:gridCol>
                <a:gridCol w="815694">
                  <a:extLst>
                    <a:ext uri="{9D8B030D-6E8A-4147-A177-3AD203B41FA5}">
                      <a16:colId xmlns:a16="http://schemas.microsoft.com/office/drawing/2014/main" val="20003"/>
                    </a:ext>
                  </a:extLst>
                </a:gridCol>
                <a:gridCol w="922246">
                  <a:extLst>
                    <a:ext uri="{9D8B030D-6E8A-4147-A177-3AD203B41FA5}">
                      <a16:colId xmlns:a16="http://schemas.microsoft.com/office/drawing/2014/main" val="20004"/>
                    </a:ext>
                  </a:extLst>
                </a:gridCol>
                <a:gridCol w="1127395">
                  <a:extLst>
                    <a:ext uri="{9D8B030D-6E8A-4147-A177-3AD203B41FA5}">
                      <a16:colId xmlns:a16="http://schemas.microsoft.com/office/drawing/2014/main" val="20005"/>
                    </a:ext>
                  </a:extLst>
                </a:gridCol>
                <a:gridCol w="1127395">
                  <a:extLst>
                    <a:ext uri="{9D8B030D-6E8A-4147-A177-3AD203B41FA5}">
                      <a16:colId xmlns:a16="http://schemas.microsoft.com/office/drawing/2014/main" val="20006"/>
                    </a:ext>
                  </a:extLst>
                </a:gridCol>
                <a:gridCol w="551756">
                  <a:extLst>
                    <a:ext uri="{9D8B030D-6E8A-4147-A177-3AD203B41FA5}">
                      <a16:colId xmlns:a16="http://schemas.microsoft.com/office/drawing/2014/main" val="20007"/>
                    </a:ext>
                  </a:extLst>
                </a:gridCol>
                <a:gridCol w="519912">
                  <a:extLst>
                    <a:ext uri="{9D8B030D-6E8A-4147-A177-3AD203B41FA5}">
                      <a16:colId xmlns:a16="http://schemas.microsoft.com/office/drawing/2014/main" val="20008"/>
                    </a:ext>
                  </a:extLst>
                </a:gridCol>
              </a:tblGrid>
              <a:tr h="346907">
                <a:tc rowSpan="2" gridSpan="2">
                  <a:txBody>
                    <a:bodyPr/>
                    <a:lstStyle/>
                    <a:p>
                      <a:pPr>
                        <a:lnSpc>
                          <a:spcPct val="100000"/>
                        </a:lnSpc>
                        <a:spcAft>
                          <a:spcPts val="0"/>
                        </a:spcAft>
                      </a:pPr>
                      <a:r>
                        <a:rPr lang="en-GB" sz="1800" kern="1200" dirty="0">
                          <a:solidFill>
                            <a:schemeClr val="tx1"/>
                          </a:solidFill>
                          <a:effectLst/>
                          <a:latin typeface="+mn-lt"/>
                          <a:cs typeface="Arial" panose="020B0604020202020204" pitchFamily="34" charset="0"/>
                        </a:rPr>
                        <a:t> </a:t>
                      </a:r>
                      <a:r>
                        <a:rPr lang="en-GB" sz="1800" kern="1200" dirty="0" smtClean="0">
                          <a:solidFill>
                            <a:schemeClr val="tx1"/>
                          </a:solidFill>
                          <a:effectLst/>
                          <a:latin typeface="+mn-lt"/>
                          <a:cs typeface="Arial" panose="020B0604020202020204" pitchFamily="34" charset="0"/>
                        </a:rPr>
                        <a:t>Multi-group Comparisons of Means</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2" hMerge="1">
                  <a:txBody>
                    <a:bodyPr/>
                    <a:lstStyle/>
                    <a:p>
                      <a:endParaRPr lang="en-ZA"/>
                    </a:p>
                  </a:txBody>
                  <a:tcPr/>
                </a:tc>
                <a:tc rowSpan="2">
                  <a:txBody>
                    <a:bodyPr/>
                    <a:lstStyle/>
                    <a:p>
                      <a:pPr algn="ctr">
                        <a:lnSpc>
                          <a:spcPct val="100000"/>
                        </a:lnSpc>
                        <a:spcAft>
                          <a:spcPts val="0"/>
                        </a:spcAft>
                      </a:pPr>
                      <a:r>
                        <a:rPr lang="en-GB" sz="1800" kern="1200">
                          <a:solidFill>
                            <a:schemeClr val="tx1"/>
                          </a:solidFill>
                          <a:effectLst/>
                          <a:latin typeface="+mn-lt"/>
                          <a:cs typeface="Arial" panose="020B0604020202020204" pitchFamily="34" charset="0"/>
                        </a:rPr>
                        <a:t>Mean</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2">
                  <a:txBody>
                    <a:bodyPr/>
                    <a:lstStyle/>
                    <a:p>
                      <a:pPr algn="ctr">
                        <a:lnSpc>
                          <a:spcPct val="100000"/>
                        </a:lnSpc>
                        <a:spcAft>
                          <a:spcPts val="0"/>
                        </a:spcAft>
                      </a:pPr>
                      <a:r>
                        <a:rPr lang="en-GB" sz="1800" kern="1200">
                          <a:solidFill>
                            <a:schemeClr val="tx1"/>
                          </a:solidFill>
                          <a:effectLst/>
                          <a:latin typeface="+mn-lt"/>
                          <a:cs typeface="Arial" panose="020B0604020202020204" pitchFamily="34" charset="0"/>
                        </a:rPr>
                        <a:t>Std. Dev</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gridSpan="3">
                  <a:txBody>
                    <a:bodyPr/>
                    <a:lstStyle/>
                    <a:p>
                      <a:pPr algn="ctr">
                        <a:lnSpc>
                          <a:spcPct val="100000"/>
                        </a:lnSpc>
                        <a:spcAft>
                          <a:spcPts val="0"/>
                        </a:spcAft>
                      </a:pPr>
                      <a:r>
                        <a:rPr lang="en-GB" sz="1800" kern="1200">
                          <a:solidFill>
                            <a:schemeClr val="tx1"/>
                          </a:solidFill>
                          <a:effectLst/>
                          <a:latin typeface="+mn-lt"/>
                          <a:cs typeface="Arial" panose="020B0604020202020204" pitchFamily="34" charset="0"/>
                        </a:rPr>
                        <a:t>Effect Sizes: d</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hMerge="1">
                  <a:txBody>
                    <a:bodyPr/>
                    <a:lstStyle/>
                    <a:p>
                      <a:endParaRPr lang="en-ZA"/>
                    </a:p>
                  </a:txBody>
                  <a:tcPr/>
                </a:tc>
                <a:tc hMerge="1">
                  <a:txBody>
                    <a:bodyPr/>
                    <a:lstStyle/>
                    <a:p>
                      <a:endParaRPr lang="en-ZA"/>
                    </a:p>
                  </a:txBody>
                  <a:tcPr/>
                </a:tc>
                <a:tc gridSpan="2">
                  <a:txBody>
                    <a:bodyPr/>
                    <a:lstStyle/>
                    <a:p>
                      <a:pPr algn="ctr">
                        <a:lnSpc>
                          <a:spcPct val="100000"/>
                        </a:lnSpc>
                        <a:spcAft>
                          <a:spcPts val="0"/>
                        </a:spcAft>
                      </a:pPr>
                      <a:r>
                        <a:rPr lang="en-GB" sz="1800" kern="1200">
                          <a:solidFill>
                            <a:schemeClr val="tx1"/>
                          </a:solidFill>
                          <a:effectLst/>
                          <a:latin typeface="+mn-lt"/>
                          <a:cs typeface="Arial" panose="020B0604020202020204" pitchFamily="34" charset="0"/>
                        </a:rPr>
                        <a:t>ANOVA</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hMerge="1">
                  <a:txBody>
                    <a:bodyPr/>
                    <a:lstStyle/>
                    <a:p>
                      <a:endParaRPr lang="en-ZA"/>
                    </a:p>
                  </a:txBody>
                  <a:tcPr/>
                </a:tc>
                <a:extLst>
                  <a:ext uri="{0D108BD9-81ED-4DB2-BD59-A6C34878D82A}">
                    <a16:rowId xmlns:a16="http://schemas.microsoft.com/office/drawing/2014/main" val="10000"/>
                  </a:ext>
                </a:extLst>
              </a:tr>
              <a:tr h="388003">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800" kern="1200">
                          <a:solidFill>
                            <a:schemeClr val="tx1"/>
                          </a:solidFill>
                          <a:effectLst/>
                          <a:latin typeface="+mn-lt"/>
                          <a:cs typeface="Arial" panose="020B0604020202020204" pitchFamily="34" charset="0"/>
                        </a:rPr>
                        <a:t>Y with</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ctr">
                        <a:lnSpc>
                          <a:spcPct val="100000"/>
                        </a:lnSpc>
                        <a:spcAft>
                          <a:spcPts val="0"/>
                        </a:spcAft>
                      </a:pPr>
                      <a:r>
                        <a:rPr lang="en-GB" sz="1800" kern="1200">
                          <a:solidFill>
                            <a:schemeClr val="tx1"/>
                          </a:solidFill>
                          <a:effectLst/>
                          <a:latin typeface="+mn-lt"/>
                          <a:cs typeface="Arial" panose="020B0604020202020204" pitchFamily="34" charset="0"/>
                        </a:rPr>
                        <a:t>X with</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ctr">
                        <a:lnSpc>
                          <a:spcPct val="100000"/>
                        </a:lnSpc>
                        <a:spcAft>
                          <a:spcPts val="0"/>
                        </a:spcAft>
                      </a:pPr>
                      <a:r>
                        <a:rPr lang="en-GB" sz="1800" kern="1200" dirty="0">
                          <a:solidFill>
                            <a:schemeClr val="tx1"/>
                          </a:solidFill>
                          <a:effectLst/>
                          <a:latin typeface="+mn-lt"/>
                          <a:cs typeface="Arial" panose="020B0604020202020204" pitchFamily="34" charset="0"/>
                        </a:rPr>
                        <a:t>Boomers  </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ctr">
                        <a:lnSpc>
                          <a:spcPct val="100000"/>
                        </a:lnSpc>
                        <a:spcAft>
                          <a:spcPts val="0"/>
                        </a:spcAft>
                      </a:pPr>
                      <a:r>
                        <a:rPr lang="en-GB" sz="1800" kern="1200">
                          <a:solidFill>
                            <a:schemeClr val="tx1"/>
                          </a:solidFill>
                          <a:effectLst/>
                          <a:latin typeface="+mn-lt"/>
                          <a:cs typeface="Arial" panose="020B0604020202020204" pitchFamily="34" charset="0"/>
                        </a:rPr>
                        <a:t>F</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ctr">
                        <a:lnSpc>
                          <a:spcPct val="100000"/>
                        </a:lnSpc>
                        <a:spcAft>
                          <a:spcPts val="0"/>
                        </a:spcAft>
                      </a:pPr>
                      <a:r>
                        <a:rPr lang="en-GB" sz="1800" kern="1200">
                          <a:solidFill>
                            <a:schemeClr val="tx1"/>
                          </a:solidFill>
                          <a:effectLst/>
                          <a:latin typeface="+mn-lt"/>
                          <a:cs typeface="Arial" panose="020B0604020202020204" pitchFamily="34" charset="0"/>
                        </a:rPr>
                        <a:t>Sig.</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extLst>
                  <a:ext uri="{0D108BD9-81ED-4DB2-BD59-A6C34878D82A}">
                    <a16:rowId xmlns:a16="http://schemas.microsoft.com/office/drawing/2014/main" val="10001"/>
                  </a:ext>
                </a:extLst>
              </a:tr>
              <a:tr h="346907">
                <a:tc rowSpan="4">
                  <a:txBody>
                    <a:bodyPr/>
                    <a:lstStyle/>
                    <a:p>
                      <a:pPr>
                        <a:lnSpc>
                          <a:spcPct val="100000"/>
                        </a:lnSpc>
                        <a:spcAft>
                          <a:spcPts val="0"/>
                        </a:spcAft>
                      </a:pPr>
                      <a:r>
                        <a:rPr lang="en-GB" sz="1800" kern="1200" dirty="0">
                          <a:solidFill>
                            <a:schemeClr val="tx1"/>
                          </a:solidFill>
                          <a:effectLst/>
                          <a:latin typeface="+mn-lt"/>
                          <a:cs typeface="Arial" panose="020B0604020202020204" pitchFamily="34" charset="0"/>
                        </a:rPr>
                        <a:t>Ability</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dirty="0">
                          <a:solidFill>
                            <a:schemeClr val="tx1"/>
                          </a:solidFill>
                          <a:effectLst/>
                          <a:latin typeface="+mn-lt"/>
                          <a:cs typeface="Arial" panose="020B0604020202020204" pitchFamily="34" charset="0"/>
                        </a:rPr>
                        <a:t> Y</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dirty="0" smtClean="0">
                          <a:solidFill>
                            <a:schemeClr val="tx1"/>
                          </a:solidFill>
                          <a:effectLst/>
                          <a:latin typeface="+mn-lt"/>
                          <a:cs typeface="Arial" panose="020B0604020202020204" pitchFamily="34" charset="0"/>
                        </a:rPr>
                        <a:t>3.75</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0.79 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0.10 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4">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0.78</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4">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.50</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extLst>
                  <a:ext uri="{0D108BD9-81ED-4DB2-BD59-A6C34878D82A}">
                    <a16:rowId xmlns:a16="http://schemas.microsoft.com/office/drawing/2014/main" val="10002"/>
                  </a:ext>
                </a:extLst>
              </a:tr>
              <a:tr h="346907">
                <a:tc vMerge="1">
                  <a:txBody>
                    <a:bodyPr/>
                    <a:lstStyle/>
                    <a:p>
                      <a:endParaRPr lang="en-ZA"/>
                    </a:p>
                  </a:txBody>
                  <a:tcPr/>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X</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3.67</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0.78</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0.10 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346907">
                <a:tc vMerge="1">
                  <a:txBody>
                    <a:bodyPr/>
                    <a:lstStyle/>
                    <a:p>
                      <a:endParaRPr lang="en-ZA"/>
                    </a:p>
                  </a:txBody>
                  <a:tcPr/>
                </a:tc>
                <a:tc>
                  <a:txBody>
                    <a:bodyPr/>
                    <a:lstStyle/>
                    <a:p>
                      <a:pPr>
                        <a:lnSpc>
                          <a:spcPct val="100000"/>
                        </a:lnSpc>
                        <a:spcAft>
                          <a:spcPts val="0"/>
                        </a:spcAft>
                      </a:pPr>
                      <a:r>
                        <a:rPr lang="en-ZA" sz="1800">
                          <a:solidFill>
                            <a:schemeClr val="tx1"/>
                          </a:solidFill>
                          <a:effectLst/>
                          <a:latin typeface="+mn-lt"/>
                          <a:cs typeface="Arial" panose="020B0604020202020204" pitchFamily="34" charset="0"/>
                        </a:rPr>
                        <a:t>BB</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3.70</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0.76</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0.10</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0.04 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4"/>
                  </a:ext>
                </a:extLst>
              </a:tr>
              <a:tr h="346907">
                <a:tc vMerge="1">
                  <a:txBody>
                    <a:bodyPr/>
                    <a:lstStyle/>
                    <a:p>
                      <a:endParaRPr lang="en-ZA"/>
                    </a:p>
                  </a:txBody>
                  <a:tcPr/>
                </a:tc>
                <a:tc>
                  <a:txBody>
                    <a:bodyPr/>
                    <a:lstStyle/>
                    <a:p>
                      <a:pPr>
                        <a:lnSpc>
                          <a:spcPct val="100000"/>
                        </a:lnSpc>
                        <a:spcAft>
                          <a:spcPts val="0"/>
                        </a:spcAft>
                      </a:pPr>
                      <a:r>
                        <a:rPr lang="en-GB" sz="1800" kern="1200" dirty="0">
                          <a:solidFill>
                            <a:schemeClr val="tx1"/>
                          </a:solidFill>
                          <a:effectLst/>
                          <a:latin typeface="+mn-lt"/>
                          <a:cs typeface="Arial" panose="020B0604020202020204" pitchFamily="34" charset="0"/>
                        </a:rPr>
                        <a:t>Veterans</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3.84</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0.87</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0.11</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0.21</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r h="346907">
                <a:tc rowSpan="4">
                  <a:txBody>
                    <a:bodyPr/>
                    <a:lstStyle/>
                    <a:p>
                      <a:pPr>
                        <a:lnSpc>
                          <a:spcPct val="100000"/>
                        </a:lnSpc>
                        <a:spcAft>
                          <a:spcPts val="0"/>
                        </a:spcAft>
                      </a:pPr>
                      <a:r>
                        <a:rPr lang="en-GB" sz="1800" kern="1200" dirty="0">
                          <a:solidFill>
                            <a:schemeClr val="tx1"/>
                          </a:solidFill>
                          <a:effectLst/>
                          <a:latin typeface="+mn-lt"/>
                          <a:cs typeface="Arial" panose="020B0604020202020204" pitchFamily="34" charset="0"/>
                        </a:rPr>
                        <a:t>Benevolence</a:t>
                      </a:r>
                      <a:endParaRPr lang="en-ZA" sz="1800" dirty="0">
                        <a:solidFill>
                          <a:schemeClr val="tx1"/>
                        </a:solidFill>
                        <a:effectLst/>
                        <a:latin typeface="+mn-lt"/>
                        <a:cs typeface="Arial" panose="020B0604020202020204" pitchFamily="34" charset="0"/>
                      </a:endParaRPr>
                    </a:p>
                    <a:p>
                      <a:pPr>
                        <a:lnSpc>
                          <a:spcPct val="100000"/>
                        </a:lnSpc>
                        <a:spcAft>
                          <a:spcPts val="0"/>
                        </a:spcAft>
                      </a:pPr>
                      <a:r>
                        <a:rPr lang="en-GB" sz="1800" kern="1200" dirty="0">
                          <a:solidFill>
                            <a:schemeClr val="tx1"/>
                          </a:solidFill>
                          <a:effectLst/>
                          <a:latin typeface="+mn-lt"/>
                          <a:cs typeface="Arial" panose="020B0604020202020204" pitchFamily="34" charset="0"/>
                        </a:rPr>
                        <a:t> </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Y</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3.24</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0.85</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4">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1.31</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4">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.27</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extLst>
                  <a:ext uri="{0D108BD9-81ED-4DB2-BD59-A6C34878D82A}">
                    <a16:rowId xmlns:a16="http://schemas.microsoft.com/office/drawing/2014/main" val="10006"/>
                  </a:ext>
                </a:extLst>
              </a:tr>
              <a:tr h="346907">
                <a:tc vMerge="1">
                  <a:txBody>
                    <a:bodyPr/>
                    <a:lstStyle/>
                    <a:p>
                      <a:endParaRPr lang="en-ZA"/>
                    </a:p>
                  </a:txBody>
                  <a:tcPr/>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X</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dirty="0" smtClean="0">
                          <a:solidFill>
                            <a:schemeClr val="tx1"/>
                          </a:solidFill>
                          <a:effectLst/>
                          <a:latin typeface="+mn-lt"/>
                          <a:cs typeface="Arial" panose="020B0604020202020204" pitchFamily="34" charset="0"/>
                        </a:rPr>
                        <a:t>3.12</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0.95</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7"/>
                  </a:ext>
                </a:extLst>
              </a:tr>
              <a:tr h="346907">
                <a:tc vMerge="1">
                  <a:txBody>
                    <a:bodyPr/>
                    <a:lstStyle/>
                    <a:p>
                      <a:endParaRPr lang="en-ZA"/>
                    </a:p>
                  </a:txBody>
                  <a:tcPr/>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BB</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3.21</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0.91</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0.03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0.01</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8"/>
                  </a:ext>
                </a:extLst>
              </a:tr>
              <a:tr h="346907">
                <a:tc vMerge="1">
                  <a:txBody>
                    <a:bodyPr/>
                    <a:lstStyle/>
                    <a:p>
                      <a:endParaRPr lang="en-ZA"/>
                    </a:p>
                  </a:txBody>
                  <a:tcPr/>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Veterans</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3.33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1.02</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0.10</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-0.21</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-0.12</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9"/>
                  </a:ext>
                </a:extLst>
              </a:tr>
              <a:tr h="346907">
                <a:tc rowSpan="4">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Integrity</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Y</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3.31</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0.79</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4">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1.73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4">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.27</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extLst>
                  <a:ext uri="{0D108BD9-81ED-4DB2-BD59-A6C34878D82A}">
                    <a16:rowId xmlns:a16="http://schemas.microsoft.com/office/drawing/2014/main" val="10010"/>
                  </a:ext>
                </a:extLst>
              </a:tr>
              <a:tr h="346907">
                <a:tc vMerge="1">
                  <a:txBody>
                    <a:bodyPr/>
                    <a:lstStyle/>
                    <a:p>
                      <a:endParaRPr lang="en-ZA"/>
                    </a:p>
                  </a:txBody>
                  <a:tcPr/>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X</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3.25</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0.82</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0.08</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1"/>
                  </a:ext>
                </a:extLst>
              </a:tr>
              <a:tr h="346907">
                <a:tc vMerge="1">
                  <a:txBody>
                    <a:bodyPr/>
                    <a:lstStyle/>
                    <a:p>
                      <a:endParaRPr lang="en-ZA"/>
                    </a:p>
                  </a:txBody>
                  <a:tcPr/>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BB</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3.34</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-0.04</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-0.12</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2"/>
                  </a:ext>
                </a:extLst>
              </a:tr>
              <a:tr h="346907">
                <a:tc vMerge="1">
                  <a:txBody>
                    <a:bodyPr/>
                    <a:lstStyle/>
                    <a:p>
                      <a:endParaRPr lang="en-ZA"/>
                    </a:p>
                  </a:txBody>
                  <a:tcPr/>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Veterans</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3.53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0.88</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-0.26</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0.33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0.23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3"/>
                  </a:ext>
                </a:extLst>
              </a:tr>
              <a:tr h="346907">
                <a:tc rowSpan="4">
                  <a:txBody>
                    <a:bodyPr/>
                    <a:lstStyle/>
                    <a:p>
                      <a:pPr>
                        <a:lnSpc>
                          <a:spcPct val="100000"/>
                        </a:lnSpc>
                        <a:spcAft>
                          <a:spcPts val="0"/>
                        </a:spcAft>
                      </a:pPr>
                      <a:r>
                        <a:rPr lang="en-GB" sz="1800" kern="1200" dirty="0" smtClean="0">
                          <a:solidFill>
                            <a:schemeClr val="tx1"/>
                          </a:solidFill>
                          <a:effectLst/>
                          <a:latin typeface="+mn-lt"/>
                          <a:cs typeface="Arial" panose="020B0604020202020204" pitchFamily="34" charset="0"/>
                        </a:rPr>
                        <a:t>Trustworthy</a:t>
                      </a:r>
                      <a:endParaRPr lang="en-ZA" sz="1800" dirty="0">
                        <a:solidFill>
                          <a:schemeClr val="tx1"/>
                        </a:solidFill>
                        <a:effectLst/>
                        <a:latin typeface="+mn-lt"/>
                        <a:ea typeface="Calibri" panose="020F0502020204030204" pitchFamily="34" charset="0"/>
                        <a:cs typeface="Arial" panose="020B0604020202020204" pitchFamily="34" charset="0"/>
                      </a:endParaRPr>
                    </a:p>
                    <a:p>
                      <a:pPr>
                        <a:lnSpc>
                          <a:spcPct val="100000"/>
                        </a:lnSpc>
                        <a:spcAft>
                          <a:spcPts val="0"/>
                        </a:spcAft>
                      </a:pPr>
                      <a:r>
                        <a:rPr lang="en-GB" sz="1800" kern="1200" dirty="0">
                          <a:solidFill>
                            <a:schemeClr val="tx1"/>
                          </a:solidFill>
                          <a:effectLst/>
                          <a:latin typeface="+mn-lt"/>
                          <a:cs typeface="Arial" panose="020B0604020202020204" pitchFamily="34" charset="0"/>
                        </a:rPr>
                        <a:t> </a:t>
                      </a:r>
                      <a:endParaRPr lang="en-ZA" sz="1800" dirty="0">
                        <a:solidFill>
                          <a:schemeClr val="tx1"/>
                        </a:solidFill>
                        <a:effectLst/>
                        <a:latin typeface="+mn-lt"/>
                        <a:ea typeface="Calibri" panose="020F0502020204030204" pitchFamily="34" charset="0"/>
                        <a:cs typeface="Arial" panose="020B0604020202020204" pitchFamily="34" charset="0"/>
                      </a:endParaRPr>
                    </a:p>
                    <a:p>
                      <a:pPr>
                        <a:lnSpc>
                          <a:spcPct val="100000"/>
                        </a:lnSpc>
                        <a:spcAft>
                          <a:spcPts val="0"/>
                        </a:spcAft>
                      </a:pPr>
                      <a:r>
                        <a:rPr lang="en-GB" sz="1800" kern="1200" dirty="0">
                          <a:solidFill>
                            <a:schemeClr val="tx1"/>
                          </a:solidFill>
                          <a:effectLst/>
                          <a:latin typeface="+mn-lt"/>
                          <a:cs typeface="Arial" panose="020B0604020202020204" pitchFamily="34" charset="0"/>
                        </a:rPr>
                        <a:t> </a:t>
                      </a:r>
                      <a:endParaRPr lang="en-ZA" sz="1800" dirty="0">
                        <a:solidFill>
                          <a:schemeClr val="tx1"/>
                        </a:solidFill>
                        <a:effectLst/>
                        <a:latin typeface="+mn-lt"/>
                        <a:ea typeface="Calibri" panose="020F0502020204030204" pitchFamily="34" charset="0"/>
                        <a:cs typeface="Arial" panose="020B0604020202020204" pitchFamily="34" charset="0"/>
                      </a:endParaRPr>
                    </a:p>
                    <a:p>
                      <a:pPr>
                        <a:lnSpc>
                          <a:spcPct val="100000"/>
                        </a:lnSpc>
                        <a:spcAft>
                          <a:spcPts val="0"/>
                        </a:spcAft>
                      </a:pPr>
                      <a:r>
                        <a:rPr lang="en-GB" sz="1800" kern="1200" dirty="0">
                          <a:solidFill>
                            <a:schemeClr val="tx1"/>
                          </a:solidFill>
                          <a:effectLst/>
                          <a:latin typeface="+mn-lt"/>
                          <a:cs typeface="Arial" panose="020B0604020202020204" pitchFamily="34" charset="0"/>
                        </a:rPr>
                        <a:t> </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ZA" sz="1800" kern="1200">
                          <a:solidFill>
                            <a:schemeClr val="tx1"/>
                          </a:solidFill>
                          <a:effectLst/>
                          <a:latin typeface="+mn-lt"/>
                          <a:cs typeface="Arial" panose="020B0604020202020204" pitchFamily="34" charset="0"/>
                        </a:rPr>
                        <a:t>Y</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3.40</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0.74</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4">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1.45</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rowSpan="4">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.22</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extLst>
                  <a:ext uri="{0D108BD9-81ED-4DB2-BD59-A6C34878D82A}">
                    <a16:rowId xmlns:a16="http://schemas.microsoft.com/office/drawing/2014/main" val="10014"/>
                  </a:ext>
                </a:extLst>
              </a:tr>
              <a:tr h="346907">
                <a:tc vMerge="1">
                  <a:txBody>
                    <a:bodyPr/>
                    <a:lstStyle/>
                    <a:p>
                      <a:pPr>
                        <a:lnSpc>
                          <a:spcPct val="150000"/>
                        </a:lnSpc>
                        <a:spcAft>
                          <a:spcPts val="0"/>
                        </a:spcAft>
                      </a:pP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ZA" sz="1800" kern="1200" dirty="0">
                          <a:solidFill>
                            <a:schemeClr val="tx1"/>
                          </a:solidFill>
                          <a:effectLst/>
                          <a:latin typeface="+mn-lt"/>
                          <a:cs typeface="Arial" panose="020B0604020202020204" pitchFamily="34" charset="0"/>
                        </a:rPr>
                        <a:t>X</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3.30</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0.78</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5"/>
                  </a:ext>
                </a:extLst>
              </a:tr>
              <a:tr h="346907">
                <a:tc vMerge="1">
                  <a:txBody>
                    <a:bodyPr/>
                    <a:lstStyle/>
                    <a:p>
                      <a:pPr>
                        <a:lnSpc>
                          <a:spcPct val="150000"/>
                        </a:lnSpc>
                        <a:spcAft>
                          <a:spcPts val="0"/>
                        </a:spcAft>
                      </a:pP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ZA" sz="1800" kern="1200">
                          <a:solidFill>
                            <a:schemeClr val="tx1"/>
                          </a:solidFill>
                          <a:effectLst/>
                          <a:latin typeface="+mn-lt"/>
                          <a:cs typeface="Arial" panose="020B0604020202020204" pitchFamily="34" charset="0"/>
                        </a:rPr>
                        <a:t>BB</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3.40</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0.72</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0.00</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-0.13</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 </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6"/>
                  </a:ext>
                </a:extLst>
              </a:tr>
              <a:tr h="470194">
                <a:tc vMerge="1">
                  <a:txBody>
                    <a:bodyPr/>
                    <a:lstStyle/>
                    <a:p>
                      <a:pPr>
                        <a:lnSpc>
                          <a:spcPct val="150000"/>
                        </a:lnSpc>
                        <a:spcAft>
                          <a:spcPts val="0"/>
                        </a:spcAft>
                      </a:pP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ZA" sz="1800" kern="1200">
                          <a:solidFill>
                            <a:schemeClr val="tx1"/>
                          </a:solidFill>
                          <a:effectLst/>
                          <a:latin typeface="+mn-lt"/>
                          <a:cs typeface="Arial" panose="020B0604020202020204" pitchFamily="34" charset="0"/>
                        </a:rPr>
                        <a:t>V</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nSpc>
                          <a:spcPct val="100000"/>
                        </a:lnSpc>
                        <a:spcAft>
                          <a:spcPts val="0"/>
                        </a:spcAft>
                      </a:pPr>
                      <a:r>
                        <a:rPr lang="en-GB" sz="1800" kern="1200">
                          <a:solidFill>
                            <a:schemeClr val="tx1"/>
                          </a:solidFill>
                          <a:effectLst/>
                          <a:latin typeface="+mn-lt"/>
                          <a:cs typeface="Arial" panose="020B0604020202020204" pitchFamily="34" charset="0"/>
                        </a:rPr>
                        <a:t>3.56</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0.78</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-0.19</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a:solidFill>
                            <a:schemeClr val="tx1"/>
                          </a:solidFill>
                          <a:effectLst/>
                          <a:latin typeface="+mn-lt"/>
                          <a:cs typeface="Arial" panose="020B0604020202020204" pitchFamily="34" charset="0"/>
                        </a:rPr>
                        <a:t>-0.32</a:t>
                      </a:r>
                      <a:endParaRPr lang="en-ZA" sz="180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a:txBody>
                    <a:bodyPr/>
                    <a:lstStyle/>
                    <a:p>
                      <a:pPr algn="r">
                        <a:lnSpc>
                          <a:spcPct val="100000"/>
                        </a:lnSpc>
                        <a:spcAft>
                          <a:spcPts val="0"/>
                        </a:spcAft>
                      </a:pPr>
                      <a:r>
                        <a:rPr lang="en-GB" sz="1800" kern="1200" dirty="0">
                          <a:solidFill>
                            <a:schemeClr val="tx1"/>
                          </a:solidFill>
                          <a:effectLst/>
                          <a:latin typeface="+mn-lt"/>
                          <a:cs typeface="Arial" panose="020B0604020202020204" pitchFamily="34" charset="0"/>
                        </a:rPr>
                        <a:t>0.20</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17777" marR="17777" marT="3789"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85558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156104"/>
          </a:xfrm>
        </p:spPr>
        <p:txBody>
          <a:bodyPr/>
          <a:lstStyle/>
          <a:p>
            <a:r>
              <a:rPr lang="en-US" dirty="0" smtClean="0"/>
              <a:t>Findings: Multi-group Comparisons of Means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423908811"/>
              </p:ext>
            </p:extLst>
          </p:nvPr>
        </p:nvGraphicFramePr>
        <p:xfrm>
          <a:off x="179512" y="1628799"/>
          <a:ext cx="8712969" cy="4667891"/>
        </p:xfrm>
        <a:graphic>
          <a:graphicData uri="http://schemas.openxmlformats.org/drawingml/2006/table">
            <a:tbl>
              <a:tblPr firstRow="1" firstCol="1" bandRow="1">
                <a:tableStyleId>{5C22544A-7EE6-4342-B048-85BDC9FD1C3A}</a:tableStyleId>
              </a:tblPr>
              <a:tblGrid>
                <a:gridCol w="21602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336127">
                  <a:extLst>
                    <a:ext uri="{9D8B030D-6E8A-4147-A177-3AD203B41FA5}">
                      <a16:colId xmlns:a16="http://schemas.microsoft.com/office/drawing/2014/main" val="20006"/>
                    </a:ext>
                  </a:extLst>
                </a:gridCol>
                <a:gridCol w="700089">
                  <a:extLst>
                    <a:ext uri="{9D8B030D-6E8A-4147-A177-3AD203B41FA5}">
                      <a16:colId xmlns:a16="http://schemas.microsoft.com/office/drawing/2014/main" val="20007"/>
                    </a:ext>
                  </a:extLst>
                </a:gridCol>
                <a:gridCol w="700089">
                  <a:extLst>
                    <a:ext uri="{9D8B030D-6E8A-4147-A177-3AD203B41FA5}">
                      <a16:colId xmlns:a16="http://schemas.microsoft.com/office/drawing/2014/main" val="20008"/>
                    </a:ext>
                  </a:extLst>
                </a:gridCol>
              </a:tblGrid>
              <a:tr h="444204">
                <a:tc rowSpan="2" gridSpan="2">
                  <a:txBody>
                    <a:bodyPr/>
                    <a:lstStyle/>
                    <a:p>
                      <a:pPr>
                        <a:lnSpc>
                          <a:spcPct val="150000"/>
                        </a:lnSpc>
                        <a:spcAft>
                          <a:spcPts val="0"/>
                        </a:spcAft>
                      </a:pPr>
                      <a:r>
                        <a:rPr lang="en-GB" sz="2400" kern="1200" dirty="0">
                          <a:solidFill>
                            <a:schemeClr val="tx1"/>
                          </a:solidFill>
                          <a:effectLst/>
                          <a:latin typeface="Arial" panose="020B0604020202020204" pitchFamily="34" charset="0"/>
                          <a:cs typeface="Arial" panose="020B0604020202020204" pitchFamily="34" charset="0"/>
                        </a:rPr>
                        <a:t> </a:t>
                      </a:r>
                      <a:r>
                        <a:rPr lang="en-GB" sz="2400" kern="1200" dirty="0" smtClean="0">
                          <a:solidFill>
                            <a:schemeClr val="tx1"/>
                          </a:solidFill>
                          <a:effectLst/>
                          <a:latin typeface="Arial" panose="020B0604020202020204" pitchFamily="34" charset="0"/>
                          <a:cs typeface="Arial" panose="020B0604020202020204" pitchFamily="34" charset="0"/>
                        </a:rPr>
                        <a:t>Affect-based</a:t>
                      </a:r>
                    </a:p>
                  </a:txBody>
                  <a:tcPr marL="40735" marR="40735" marT="8855" marB="0"/>
                </a:tc>
                <a:tc rowSpan="2" hMerge="1">
                  <a:txBody>
                    <a:bodyPr/>
                    <a:lstStyle/>
                    <a:p>
                      <a:endParaRPr lang="en-ZA"/>
                    </a:p>
                  </a:txBody>
                  <a:tcPr/>
                </a:tc>
                <a:tc rowSpan="2">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Mean</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rowSpan="2">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Std. Dev</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gridSpan="3">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Effect Sizes: d</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hMerge="1">
                  <a:txBody>
                    <a:bodyPr/>
                    <a:lstStyle/>
                    <a:p>
                      <a:endParaRPr lang="en-ZA"/>
                    </a:p>
                  </a:txBody>
                  <a:tcPr/>
                </a:tc>
                <a:tc hMerge="1">
                  <a:txBody>
                    <a:bodyPr/>
                    <a:lstStyle/>
                    <a:p>
                      <a:endParaRPr lang="en-ZA"/>
                    </a:p>
                  </a:txBody>
                  <a:tcPr/>
                </a:tc>
                <a:tc gridSpan="2">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ANOVA</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hMerge="1">
                  <a:txBody>
                    <a:bodyPr/>
                    <a:lstStyle/>
                    <a:p>
                      <a:endParaRPr lang="en-ZA"/>
                    </a:p>
                  </a:txBody>
                  <a:tcPr/>
                </a:tc>
                <a:extLst>
                  <a:ext uri="{0D108BD9-81ED-4DB2-BD59-A6C34878D82A}">
                    <a16:rowId xmlns:a16="http://schemas.microsoft.com/office/drawing/2014/main" val="10000"/>
                  </a:ext>
                </a:extLst>
              </a:tr>
              <a:tr h="941895">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Y with</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X with</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Boomers  with</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F</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ct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Sig.</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extLst>
                  <a:ext uri="{0D108BD9-81ED-4DB2-BD59-A6C34878D82A}">
                    <a16:rowId xmlns:a16="http://schemas.microsoft.com/office/drawing/2014/main" val="10001"/>
                  </a:ext>
                </a:extLst>
              </a:tr>
              <a:tr h="444204">
                <a:tc>
                  <a:txBody>
                    <a:bodyPr/>
                    <a:lstStyle/>
                    <a:p>
                      <a:pPr>
                        <a:lnSpc>
                          <a:spcPct val="150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nSpc>
                          <a:spcPct val="107000"/>
                        </a:lnSpc>
                        <a:spcAft>
                          <a:spcPts val="0"/>
                        </a:spcAft>
                      </a:pPr>
                      <a:r>
                        <a:rPr lang="en-ZA" sz="2400" kern="1200" dirty="0" smtClean="0">
                          <a:solidFill>
                            <a:schemeClr val="tx1"/>
                          </a:solidFill>
                          <a:effectLst/>
                          <a:latin typeface="Arial" panose="020B0604020202020204" pitchFamily="34" charset="0"/>
                          <a:cs typeface="Arial" panose="020B0604020202020204" pitchFamily="34" charset="0"/>
                        </a:rPr>
                        <a:t>Gen Y</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nSpc>
                          <a:spcPct val="150000"/>
                        </a:lnSpc>
                        <a:spcAft>
                          <a:spcPts val="0"/>
                        </a:spcAft>
                      </a:pPr>
                      <a:r>
                        <a:rPr lang="en-GB" sz="2400" kern="1200" dirty="0" smtClean="0">
                          <a:solidFill>
                            <a:schemeClr val="tx1"/>
                          </a:solidFill>
                          <a:effectLst/>
                          <a:latin typeface="Arial" panose="020B0604020202020204" pitchFamily="34" charset="0"/>
                          <a:cs typeface="Arial" panose="020B0604020202020204" pitchFamily="34" charset="0"/>
                        </a:rPr>
                        <a:t>4.56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1.60</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rowSpan="4">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0.02</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rowSpan="4">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0.96</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extLst>
                  <a:ext uri="{0D108BD9-81ED-4DB2-BD59-A6C34878D82A}">
                    <a16:rowId xmlns:a16="http://schemas.microsoft.com/office/drawing/2014/main" val="10002"/>
                  </a:ext>
                </a:extLst>
              </a:tr>
              <a:tr h="444204">
                <a:tc>
                  <a:txBody>
                    <a:bodyPr/>
                    <a:lstStyle/>
                    <a:p>
                      <a:pP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nSpc>
                          <a:spcPct val="107000"/>
                        </a:lnSpc>
                        <a:spcAft>
                          <a:spcPts val="0"/>
                        </a:spcAft>
                      </a:pPr>
                      <a:r>
                        <a:rPr lang="en-ZA" sz="2400" kern="1200" dirty="0" err="1" smtClean="0">
                          <a:solidFill>
                            <a:schemeClr val="tx1"/>
                          </a:solidFill>
                          <a:effectLst/>
                          <a:latin typeface="Arial" panose="020B0604020202020204" pitchFamily="34" charset="0"/>
                          <a:cs typeface="Arial" panose="020B0604020202020204" pitchFamily="34" charset="0"/>
                        </a:rPr>
                        <a:t>GenX</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nSpc>
                          <a:spcPct val="150000"/>
                        </a:lnSpc>
                        <a:spcAft>
                          <a:spcPts val="0"/>
                        </a:spcAft>
                      </a:pPr>
                      <a:r>
                        <a:rPr lang="en-GB" sz="2400" kern="1200" dirty="0" smtClean="0">
                          <a:solidFill>
                            <a:schemeClr val="tx1"/>
                          </a:solidFill>
                          <a:effectLst/>
                          <a:latin typeface="Arial" panose="020B0604020202020204" pitchFamily="34" charset="0"/>
                          <a:cs typeface="Arial" panose="020B0604020202020204" pitchFamily="34" charset="0"/>
                        </a:rPr>
                        <a:t>4.58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1.61</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-0.01</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444204">
                <a:tc>
                  <a:txBody>
                    <a:bodyPr/>
                    <a:lstStyle/>
                    <a:p>
                      <a:pP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nSpc>
                          <a:spcPct val="107000"/>
                        </a:lnSpc>
                        <a:spcAft>
                          <a:spcPts val="0"/>
                        </a:spcAft>
                      </a:pPr>
                      <a:r>
                        <a:rPr lang="en-ZA" sz="2400" kern="1200" dirty="0" smtClean="0">
                          <a:solidFill>
                            <a:schemeClr val="tx1"/>
                          </a:solidFill>
                          <a:effectLst/>
                          <a:latin typeface="Arial" panose="020B0604020202020204" pitchFamily="34" charset="0"/>
                          <a:cs typeface="Arial" panose="020B0604020202020204" pitchFamily="34" charset="0"/>
                        </a:rPr>
                        <a:t>Baby Boomers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4.59</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0.50</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-0.01</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-0.02</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4"/>
                  </a:ext>
                </a:extLst>
              </a:tr>
              <a:tr h="1097715">
                <a:tc>
                  <a:txBody>
                    <a:bodyPr/>
                    <a:lstStyle/>
                    <a:p>
                      <a:pP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 </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nSpc>
                          <a:spcPct val="107000"/>
                        </a:lnSpc>
                        <a:spcAft>
                          <a:spcPts val="0"/>
                        </a:spcAft>
                      </a:pPr>
                      <a:r>
                        <a:rPr lang="en-ZA" sz="2400" kern="1200" dirty="0" smtClean="0">
                          <a:solidFill>
                            <a:schemeClr val="tx1"/>
                          </a:solidFill>
                          <a:effectLst/>
                          <a:latin typeface="Arial" panose="020B0604020202020204" pitchFamily="34" charset="0"/>
                          <a:cs typeface="Arial" panose="020B0604020202020204" pitchFamily="34" charset="0"/>
                        </a:rPr>
                        <a:t>Veterans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nSpc>
                          <a:spcPct val="150000"/>
                        </a:lnSpc>
                        <a:spcAft>
                          <a:spcPts val="0"/>
                        </a:spcAft>
                      </a:pPr>
                      <a:r>
                        <a:rPr lang="en-GB" sz="2400" kern="1200" dirty="0">
                          <a:solidFill>
                            <a:schemeClr val="tx1"/>
                          </a:solidFill>
                          <a:effectLst/>
                          <a:latin typeface="Arial" panose="020B0604020202020204" pitchFamily="34" charset="0"/>
                          <a:cs typeface="Arial" panose="020B0604020202020204" pitchFamily="34" charset="0"/>
                        </a:rPr>
                        <a:t>4.62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1.56</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latin typeface="Arial" panose="020B0604020202020204" pitchFamily="34" charset="0"/>
                          <a:cs typeface="Arial" panose="020B0604020202020204" pitchFamily="34" charset="0"/>
                        </a:rPr>
                        <a:t>-0.03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a:solidFill>
                            <a:schemeClr val="tx1"/>
                          </a:solidFill>
                          <a:effectLst/>
                          <a:latin typeface="Arial" panose="020B0604020202020204" pitchFamily="34" charset="0"/>
                          <a:cs typeface="Arial" panose="020B0604020202020204" pitchFamily="34" charset="0"/>
                        </a:rPr>
                        <a:t>-0.04</a:t>
                      </a:r>
                      <a:endParaRPr lang="en-ZA"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a:txBody>
                    <a:bodyPr/>
                    <a:lstStyle/>
                    <a:p>
                      <a:pPr algn="r">
                        <a:lnSpc>
                          <a:spcPct val="150000"/>
                        </a:lnSpc>
                        <a:spcAft>
                          <a:spcPts val="0"/>
                        </a:spcAft>
                      </a:pPr>
                      <a:r>
                        <a:rPr lang="en-GB" sz="2400" kern="1200" dirty="0">
                          <a:solidFill>
                            <a:schemeClr val="tx1"/>
                          </a:solidFill>
                          <a:effectLst/>
                          <a:latin typeface="Arial" panose="020B0604020202020204" pitchFamily="34" charset="0"/>
                          <a:cs typeface="Arial" panose="020B0604020202020204" pitchFamily="34" charset="0"/>
                        </a:rPr>
                        <a:t>0.02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735" marR="40735" marT="8855"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bl>
          </a:graphicData>
        </a:graphic>
      </p:graphicFrame>
      <p:sp>
        <p:nvSpPr>
          <p:cNvPr id="5" name="Up Arrow 4"/>
          <p:cNvSpPr/>
          <p:nvPr/>
        </p:nvSpPr>
        <p:spPr>
          <a:xfrm>
            <a:off x="2915816" y="3284984"/>
            <a:ext cx="216024" cy="25922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843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Discussion</a:t>
            </a:r>
            <a:endParaRPr lang="en-ZA" b="1" dirty="0"/>
          </a:p>
        </p:txBody>
      </p:sp>
      <p:sp>
        <p:nvSpPr>
          <p:cNvPr id="3" name="Content Placeholder 2"/>
          <p:cNvSpPr>
            <a:spLocks noGrp="1"/>
          </p:cNvSpPr>
          <p:nvPr>
            <p:ph idx="1"/>
          </p:nvPr>
        </p:nvSpPr>
        <p:spPr>
          <a:xfrm>
            <a:off x="466725" y="765175"/>
            <a:ext cx="8229600" cy="2303785"/>
          </a:xfrm>
        </p:spPr>
        <p:txBody>
          <a:bodyPr/>
          <a:lstStyle/>
          <a:p>
            <a:r>
              <a:rPr lang="en-ZA" b="1" dirty="0" smtClean="0"/>
              <a:t>General observation across scales</a:t>
            </a:r>
            <a:r>
              <a:rPr lang="en-ZA" dirty="0" smtClean="0"/>
              <a:t>: Overall, older generations reported consistently higher levels of propensity, more positive views of authority figures as being trustworthy and higher levels of emotional connectedness with trustees, relative to their younger counterparts. Although this pattern is not practically significant, it resonates well with similar patterns for trust (</a:t>
            </a:r>
            <a:r>
              <a:rPr lang="en-ZA" dirty="0" err="1" smtClean="0"/>
              <a:t>Judeh</a:t>
            </a:r>
            <a:r>
              <a:rPr lang="en-ZA" dirty="0" smtClean="0"/>
              <a:t>, 2011) and  decreasing optimism observed across generations (Wong et al., 2015) in some other countries. </a:t>
            </a:r>
            <a:endParaRPr lang="en-ZA" dirty="0"/>
          </a:p>
        </p:txBody>
      </p:sp>
      <p:sp>
        <p:nvSpPr>
          <p:cNvPr id="4" name="Content Placeholder 2"/>
          <p:cNvSpPr txBox="1">
            <a:spLocks/>
          </p:cNvSpPr>
          <p:nvPr/>
        </p:nvSpPr>
        <p:spPr bwMode="auto">
          <a:xfrm>
            <a:off x="466725" y="3284984"/>
            <a:ext cx="83820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r>
              <a:rPr lang="en-ZA" b="1" kern="0" dirty="0" smtClean="0"/>
              <a:t>Propensity</a:t>
            </a:r>
            <a:r>
              <a:rPr lang="en-ZA" kern="0" dirty="0" smtClean="0"/>
              <a:t> – statistically significant differences observed (</a:t>
            </a:r>
            <a:r>
              <a:rPr lang="en-ZA" i="1" kern="0" dirty="0" smtClean="0"/>
              <a:t>p</a:t>
            </a:r>
            <a:r>
              <a:rPr lang="en-ZA" kern="0" dirty="0" smtClean="0"/>
              <a:t>&lt;0.05); pinpoints the largest difference </a:t>
            </a:r>
            <a:r>
              <a:rPr lang="en-ZA" kern="0" dirty="0"/>
              <a:t>to be between </a:t>
            </a:r>
            <a:r>
              <a:rPr lang="en-ZA" kern="0" dirty="0" smtClean="0"/>
              <a:t>the veterans </a:t>
            </a:r>
            <a:r>
              <a:rPr lang="en-ZA" kern="0" dirty="0"/>
              <a:t>and the </a:t>
            </a:r>
            <a:r>
              <a:rPr lang="en-ZA" kern="0" dirty="0" smtClean="0"/>
              <a:t>millennials, i.e. a moderate effect thus difficult to observe in a practical context)</a:t>
            </a:r>
          </a:p>
          <a:p>
            <a:pPr marL="0" indent="0">
              <a:buFontTx/>
              <a:buNone/>
            </a:pPr>
            <a:endParaRPr lang="en-ZA" kern="0" dirty="0"/>
          </a:p>
        </p:txBody>
      </p:sp>
      <p:sp>
        <p:nvSpPr>
          <p:cNvPr id="5" name="Content Placeholder 2"/>
          <p:cNvSpPr txBox="1">
            <a:spLocks/>
          </p:cNvSpPr>
          <p:nvPr/>
        </p:nvSpPr>
        <p:spPr bwMode="auto">
          <a:xfrm>
            <a:off x="466725" y="4581128"/>
            <a:ext cx="8382001"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r>
              <a:rPr lang="en-ZA" b="1" kern="0" dirty="0" smtClean="0"/>
              <a:t>Unexpected finding</a:t>
            </a:r>
            <a:r>
              <a:rPr lang="en-ZA" kern="0" dirty="0" smtClean="0"/>
              <a:t> – SA new democratic dispensation since 1994. Can an increased “global mind-set” or even globally increasingly dominant postmodernist socio-cultural perspectives shed further light on this?</a:t>
            </a:r>
          </a:p>
        </p:txBody>
      </p:sp>
    </p:spTree>
    <p:extLst>
      <p:ext uri="{BB962C8B-B14F-4D97-AF65-F5344CB8AC3E}">
        <p14:creationId xmlns:p14="http://schemas.microsoft.com/office/powerpoint/2010/main" val="386161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Implications for CHE &amp; Future Research</a:t>
            </a:r>
            <a:endParaRPr lang="en-ZA" sz="2400" b="1" dirty="0"/>
          </a:p>
        </p:txBody>
      </p:sp>
      <p:sp>
        <p:nvSpPr>
          <p:cNvPr id="3" name="Content Placeholder 2"/>
          <p:cNvSpPr>
            <a:spLocks noGrp="1"/>
          </p:cNvSpPr>
          <p:nvPr>
            <p:ph idx="1"/>
          </p:nvPr>
        </p:nvSpPr>
        <p:spPr>
          <a:xfrm>
            <a:off x="468313" y="765175"/>
            <a:ext cx="8228012" cy="3167881"/>
          </a:xfrm>
        </p:spPr>
        <p:txBody>
          <a:bodyPr/>
          <a:lstStyle/>
          <a:p>
            <a:r>
              <a:rPr lang="en-ZA" b="1" dirty="0" smtClean="0"/>
              <a:t>Propensity:</a:t>
            </a:r>
            <a:r>
              <a:rPr lang="en-ZA" dirty="0" smtClean="0"/>
              <a:t> Individuals in authority positions may need to be prepared to manage a group of progressively sceptical youngsters who may find it increasingly difficult </a:t>
            </a:r>
          </a:p>
          <a:p>
            <a:pPr lvl="1"/>
            <a:r>
              <a:rPr lang="en-ZA" sz="2000" dirty="0" smtClean="0"/>
              <a:t>to trust information derived from authoritative sources (academics, science) and </a:t>
            </a:r>
          </a:p>
          <a:p>
            <a:pPr lvl="1"/>
            <a:r>
              <a:rPr lang="en-ZA" sz="2000" dirty="0"/>
              <a:t>m</a:t>
            </a:r>
            <a:r>
              <a:rPr lang="en-ZA" sz="2000" dirty="0" smtClean="0"/>
              <a:t>ay require more effort and personal investment to establish authentic trust relationships with those in positions of authority.</a:t>
            </a:r>
            <a:r>
              <a:rPr lang="en-ZA" sz="2000" dirty="0"/>
              <a:t> </a:t>
            </a:r>
          </a:p>
          <a:p>
            <a:endParaRPr lang="en-ZA" dirty="0"/>
          </a:p>
        </p:txBody>
      </p:sp>
      <p:sp>
        <p:nvSpPr>
          <p:cNvPr id="4" name="Content Placeholder 2"/>
          <p:cNvSpPr txBox="1">
            <a:spLocks/>
          </p:cNvSpPr>
          <p:nvPr/>
        </p:nvSpPr>
        <p:spPr bwMode="auto">
          <a:xfrm>
            <a:off x="438597" y="3284984"/>
            <a:ext cx="822801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r>
              <a:rPr lang="en-ZA" b="1" kern="0" dirty="0" smtClean="0"/>
              <a:t>Trustworthiness and affective trust: </a:t>
            </a:r>
            <a:r>
              <a:rPr lang="en-ZA" kern="0" dirty="0" smtClean="0"/>
              <a:t> </a:t>
            </a:r>
          </a:p>
          <a:p>
            <a:pPr lvl="1"/>
            <a:r>
              <a:rPr lang="en-ZA" sz="2000" kern="0" dirty="0" smtClean="0"/>
              <a:t>Ability: Academic expertise earns respect</a:t>
            </a:r>
          </a:p>
          <a:p>
            <a:pPr lvl="1"/>
            <a:r>
              <a:rPr lang="en-ZA" sz="2000" kern="0" dirty="0" smtClean="0"/>
              <a:t>Integrity: Emphasise an exciting vision that could make a meaningful difference. Be true to Christian values by ensuring consistency between words and actions. Emphasise common values.</a:t>
            </a:r>
          </a:p>
          <a:p>
            <a:pPr lvl="1"/>
            <a:r>
              <a:rPr lang="en-US" sz="2000" kern="0" dirty="0" smtClean="0"/>
              <a:t>Benevolence: Show genuine concern about their welfare and interest in their ideas – understand their world. </a:t>
            </a:r>
          </a:p>
          <a:p>
            <a:pPr lvl="1"/>
            <a:r>
              <a:rPr lang="en-US" sz="2000" kern="0" dirty="0" smtClean="0"/>
              <a:t>Trust takes long to build and is easy to destroy. Affective bases for trust is however much more forgiving and resilient. </a:t>
            </a:r>
            <a:endParaRPr lang="en-ZA" sz="2000" kern="0" dirty="0"/>
          </a:p>
        </p:txBody>
      </p:sp>
    </p:spTree>
    <p:extLst>
      <p:ext uri="{BB962C8B-B14F-4D97-AF65-F5344CB8AC3E}">
        <p14:creationId xmlns:p14="http://schemas.microsoft.com/office/powerpoint/2010/main" val="34542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Future Research (cont’d)</a:t>
            </a:r>
            <a:endParaRPr lang="en-ZA" sz="2400" b="1" dirty="0"/>
          </a:p>
        </p:txBody>
      </p:sp>
      <p:sp>
        <p:nvSpPr>
          <p:cNvPr id="3" name="Content Placeholder 2"/>
          <p:cNvSpPr>
            <a:spLocks noGrp="1"/>
          </p:cNvSpPr>
          <p:nvPr>
            <p:ph idx="1"/>
          </p:nvPr>
        </p:nvSpPr>
        <p:spPr>
          <a:xfrm>
            <a:off x="468313" y="765175"/>
            <a:ext cx="8228012" cy="3167881"/>
          </a:xfrm>
        </p:spPr>
        <p:txBody>
          <a:bodyPr/>
          <a:lstStyle/>
          <a:p>
            <a:r>
              <a:rPr lang="en-ZA" sz="2400" dirty="0" smtClean="0"/>
              <a:t>Propensity – longitudinal studies to verify impact of age versus generation; can findings be replicated in other contexts?</a:t>
            </a:r>
          </a:p>
          <a:p>
            <a:pPr marL="0" indent="0">
              <a:buNone/>
            </a:pPr>
            <a:endParaRPr lang="en-ZA" sz="2400" dirty="0" smtClean="0"/>
          </a:p>
          <a:p>
            <a:r>
              <a:rPr lang="en-ZA" sz="2400" dirty="0" smtClean="0"/>
              <a:t>What is the relationship between contextually unique values in specific countries due to their diverging historical influences versus those of more universal socio-political nature on generational characteristics and - expected behaviour and attitudes? </a:t>
            </a:r>
          </a:p>
          <a:p>
            <a:endParaRPr lang="en-ZA" sz="2400" dirty="0" smtClean="0"/>
          </a:p>
          <a:p>
            <a:r>
              <a:rPr lang="en-ZA" sz="2400" dirty="0" smtClean="0"/>
              <a:t>How does individual trust transfer (if at all) to institutions?</a:t>
            </a:r>
            <a:endParaRPr lang="en-ZA" sz="2400" dirty="0"/>
          </a:p>
        </p:txBody>
      </p:sp>
      <p:sp>
        <p:nvSpPr>
          <p:cNvPr id="4" name="Content Placeholder 2"/>
          <p:cNvSpPr txBox="1">
            <a:spLocks/>
          </p:cNvSpPr>
          <p:nvPr/>
        </p:nvSpPr>
        <p:spPr bwMode="auto">
          <a:xfrm>
            <a:off x="438597" y="4509318"/>
            <a:ext cx="8228012" cy="187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endParaRPr lang="en-ZA" sz="2000" kern="0" dirty="0"/>
          </a:p>
        </p:txBody>
      </p:sp>
    </p:spTree>
    <p:extLst>
      <p:ext uri="{BB962C8B-B14F-4D97-AF65-F5344CB8AC3E}">
        <p14:creationId xmlns:p14="http://schemas.microsoft.com/office/powerpoint/2010/main" val="702888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t>
            </a:r>
            <a:r>
              <a:rPr lang="en-US" b="1" dirty="0" smtClean="0"/>
              <a:t>onclusion</a:t>
            </a:r>
            <a:endParaRPr lang="en-ZA" b="1" dirty="0"/>
          </a:p>
        </p:txBody>
      </p:sp>
      <p:sp>
        <p:nvSpPr>
          <p:cNvPr id="3" name="Content Placeholder 2"/>
          <p:cNvSpPr>
            <a:spLocks noGrp="1"/>
          </p:cNvSpPr>
          <p:nvPr>
            <p:ph idx="1"/>
          </p:nvPr>
        </p:nvSpPr>
        <p:spPr>
          <a:xfrm>
            <a:off x="466725" y="1556792"/>
            <a:ext cx="8229600" cy="3816424"/>
          </a:xfrm>
        </p:spPr>
        <p:txBody>
          <a:bodyPr/>
          <a:lstStyle/>
          <a:p>
            <a:r>
              <a:rPr lang="en-US" sz="2400" dirty="0" smtClean="0"/>
              <a:t>Overall, more similarities than differences were observed across the scales. Where differences were observed, these were small to moderate and unlikely to be easily observable in practice. </a:t>
            </a:r>
          </a:p>
          <a:p>
            <a:pPr marL="0" indent="0">
              <a:buNone/>
            </a:pPr>
            <a:endParaRPr lang="en-US" sz="2400" dirty="0" smtClean="0"/>
          </a:p>
          <a:p>
            <a:r>
              <a:rPr lang="en-US" sz="2400" dirty="0" smtClean="0"/>
              <a:t>It is finally concluded that generations are more alike than different. Those in authority positions would do well to treat each individual relationship as unique rather than build trust primarily on the bases of stereotypical generational perceptions. </a:t>
            </a:r>
            <a:endParaRPr lang="en-ZA" sz="2400" dirty="0"/>
          </a:p>
        </p:txBody>
      </p:sp>
    </p:spTree>
    <p:extLst>
      <p:ext uri="{BB962C8B-B14F-4D97-AF65-F5344CB8AC3E}">
        <p14:creationId xmlns:p14="http://schemas.microsoft.com/office/powerpoint/2010/main" val="233473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19475" y="2879725"/>
            <a:ext cx="2232025" cy="584200"/>
          </a:xfrm>
          <a:prstGeom prst="rect">
            <a:avLst/>
          </a:prstGeom>
          <a:noFill/>
        </p:spPr>
        <p:txBody>
          <a:bodyPr wrap="none" anchor="ctr">
            <a:spAutoFit/>
          </a:bodyPr>
          <a:lstStyle/>
          <a:p>
            <a:pPr eaLnBrk="1" hangingPunct="1">
              <a:defRPr/>
            </a:pPr>
            <a:r>
              <a:rPr lang="en-US" sz="3200" b="1" dirty="0">
                <a:effectLst>
                  <a:outerShdw blurRad="38100" dist="38100" dir="2700000" algn="tl">
                    <a:srgbClr val="000000">
                      <a:alpha val="43137"/>
                    </a:srgbClr>
                  </a:outerShdw>
                </a:effectLst>
                <a:latin typeface="Arial" charset="0"/>
              </a:rPr>
              <a:t>Thank you</a:t>
            </a:r>
            <a:endParaRPr lang="en-ZA" sz="3200" b="1"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1052737"/>
          </a:xfrm>
        </p:spPr>
        <p:txBody>
          <a:bodyPr/>
          <a:lstStyle/>
          <a:p>
            <a:r>
              <a:rPr lang="en-ZA" altLang="en-US" b="1" dirty="0" smtClean="0"/>
              <a:t>Why </a:t>
            </a:r>
            <a:r>
              <a:rPr lang="en-ZA" altLang="en-US" b="1" dirty="0"/>
              <a:t>is interpersonal trust important</a:t>
            </a:r>
            <a:r>
              <a:rPr lang="en-ZA" altLang="en-US" b="1" dirty="0" smtClean="0"/>
              <a:t>?</a:t>
            </a:r>
            <a:endParaRPr lang="en-ZA" altLang="en-US" dirty="0" smtClean="0"/>
          </a:p>
        </p:txBody>
      </p:sp>
      <p:sp>
        <p:nvSpPr>
          <p:cNvPr id="4" name="Rectangle 3"/>
          <p:cNvSpPr txBox="1">
            <a:spLocks noChangeArrowheads="1"/>
          </p:cNvSpPr>
          <p:nvPr/>
        </p:nvSpPr>
        <p:spPr bwMode="auto">
          <a:xfrm>
            <a:off x="107504" y="908721"/>
            <a:ext cx="8928992"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r>
              <a:rPr lang="en-ZA" kern="0" dirty="0" smtClean="0"/>
              <a:t> </a:t>
            </a:r>
            <a:r>
              <a:rPr lang="en-ZA" sz="2400" kern="0" dirty="0" smtClean="0"/>
              <a:t>Trust is central to organisational reputation management, </a:t>
            </a:r>
          </a:p>
          <a:p>
            <a:pPr marL="0" indent="0">
              <a:buFontTx/>
              <a:buNone/>
            </a:pPr>
            <a:r>
              <a:rPr lang="en-ZA" sz="2400" kern="0" dirty="0" smtClean="0"/>
              <a:t>      strongly affects organisational outcomes both directly </a:t>
            </a:r>
          </a:p>
          <a:p>
            <a:pPr marL="0" indent="0">
              <a:buFontTx/>
              <a:buNone/>
            </a:pPr>
            <a:r>
              <a:rPr lang="en-ZA" sz="2400" kern="0" dirty="0" smtClean="0"/>
              <a:t>      and indirectly as a moderator of other determinants </a:t>
            </a:r>
          </a:p>
          <a:p>
            <a:pPr marL="0" indent="0">
              <a:buFontTx/>
              <a:buNone/>
            </a:pPr>
            <a:r>
              <a:rPr lang="en-ZA" sz="2400" kern="0" dirty="0" smtClean="0"/>
              <a:t>      and is regarded as a critical modern leadership skill: </a:t>
            </a:r>
          </a:p>
          <a:p>
            <a:endParaRPr lang="en-ZA" sz="2400" kern="0" dirty="0" smtClean="0"/>
          </a:p>
          <a:p>
            <a:pPr>
              <a:buFont typeface="Wingdings" panose="05000000000000000000" pitchFamily="2" charset="2"/>
              <a:buChar char="ü"/>
            </a:pPr>
            <a:r>
              <a:rPr lang="en-ZA" sz="2400" kern="0" dirty="0" smtClean="0"/>
              <a:t>Trust </a:t>
            </a:r>
            <a:r>
              <a:rPr lang="en-ZA" altLang="en-US" sz="2400" kern="0" dirty="0" smtClean="0"/>
              <a:t>is a driver of valued performance outcomes</a:t>
            </a:r>
            <a:r>
              <a:rPr lang="en-ZA" sz="2400" kern="0" dirty="0" smtClean="0"/>
              <a:t> (including academic performance)</a:t>
            </a:r>
            <a:endParaRPr lang="en-ZA" altLang="en-US" sz="2400" kern="0" dirty="0" smtClean="0"/>
          </a:p>
          <a:p>
            <a:pPr>
              <a:buFont typeface="Wingdings" panose="05000000000000000000" pitchFamily="2" charset="2"/>
              <a:buChar char="ü"/>
            </a:pPr>
            <a:endParaRPr lang="en-ZA" sz="2400" kern="0" dirty="0" smtClean="0"/>
          </a:p>
          <a:p>
            <a:pPr>
              <a:buFont typeface="Wingdings" panose="05000000000000000000" pitchFamily="2" charset="2"/>
              <a:buChar char="ü"/>
            </a:pPr>
            <a:r>
              <a:rPr lang="en-ZA" sz="2400" kern="0" dirty="0" smtClean="0"/>
              <a:t>Trust helps to deal with the uncertainty and complexity associated with borderless, globalised work contexts</a:t>
            </a:r>
          </a:p>
          <a:p>
            <a:pPr>
              <a:buFont typeface="Wingdings" panose="05000000000000000000" pitchFamily="2" charset="2"/>
              <a:buChar char="ü"/>
            </a:pPr>
            <a:endParaRPr lang="en-ZA" sz="2400" i="1" kern="0" dirty="0" smtClean="0"/>
          </a:p>
          <a:p>
            <a:pPr>
              <a:buFont typeface="Wingdings" panose="05000000000000000000" pitchFamily="2" charset="2"/>
              <a:buChar char="ü"/>
            </a:pPr>
            <a:r>
              <a:rPr lang="en-ZA" sz="2400" i="1" kern="0" dirty="0" smtClean="0"/>
              <a:t>"Trust is the essence of leadership." 	- </a:t>
            </a:r>
            <a:r>
              <a:rPr lang="en-ZA" sz="2400" kern="0" dirty="0" smtClean="0"/>
              <a:t>Colin Powell</a:t>
            </a:r>
          </a:p>
          <a:p>
            <a:pPr marL="0" indent="0">
              <a:buNone/>
            </a:pPr>
            <a:r>
              <a:rPr lang="en-US" sz="2400" kern="0" dirty="0"/>
              <a:t> </a:t>
            </a:r>
            <a:r>
              <a:rPr lang="en-US" sz="2400" kern="0" dirty="0" smtClean="0"/>
              <a:t>     ...but it can not be demanded, it must be earned…</a:t>
            </a:r>
            <a:endParaRPr lang="en-ZA" sz="2400" kern="0" dirty="0" smtClean="0"/>
          </a:p>
          <a:p>
            <a:pPr lvl="1"/>
            <a:endParaRPr lang="en-ZA" altLang="en-US" kern="0" dirty="0" smtClean="0"/>
          </a:p>
        </p:txBody>
      </p:sp>
    </p:spTree>
    <p:extLst>
      <p:ext uri="{BB962C8B-B14F-4D97-AF65-F5344CB8AC3E}">
        <p14:creationId xmlns:p14="http://schemas.microsoft.com/office/powerpoint/2010/main" val="5796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632"/>
            <a:ext cx="8229600" cy="720079"/>
          </a:xfrm>
        </p:spPr>
        <p:txBody>
          <a:bodyPr/>
          <a:lstStyle/>
          <a:p>
            <a:pPr algn="ctr"/>
            <a:r>
              <a:rPr lang="en-US" b="1" dirty="0" smtClean="0"/>
              <a:t>Generational Diversity</a:t>
            </a:r>
            <a:endParaRPr lang="en-ZA" b="1" dirty="0"/>
          </a:p>
        </p:txBody>
      </p:sp>
      <p:sp>
        <p:nvSpPr>
          <p:cNvPr id="3" name="Content Placeholder 2"/>
          <p:cNvSpPr>
            <a:spLocks noGrp="1"/>
          </p:cNvSpPr>
          <p:nvPr>
            <p:ph idx="1"/>
          </p:nvPr>
        </p:nvSpPr>
        <p:spPr>
          <a:xfrm>
            <a:off x="0" y="548681"/>
            <a:ext cx="9036496" cy="5388570"/>
          </a:xfrm>
        </p:spPr>
        <p:txBody>
          <a:bodyPr/>
          <a:lstStyle/>
          <a:p>
            <a:pPr lvl="1">
              <a:buFont typeface="Arial" panose="020B0604020202020204" pitchFamily="34" charset="0"/>
              <a:buChar char="•"/>
            </a:pPr>
            <a:endParaRPr lang="en-ZA" dirty="0" smtClean="0"/>
          </a:p>
          <a:p>
            <a:pPr lvl="1">
              <a:buFont typeface="Arial" panose="020B0604020202020204" pitchFamily="34" charset="0"/>
              <a:buChar char="•"/>
            </a:pPr>
            <a:r>
              <a:rPr lang="en-US" sz="2400" dirty="0" smtClean="0"/>
              <a:t>Simultaneously with the essential need to strengthen trust, there is a need to find best ways to leverage the diversity of the workforce.</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The SA workforce composition is changing rapidly: 60% are younger than 30 years of age. By 2040 one fifth of the world’s younger generation will live in Africa, i.e. the world’s largest working-age population by then.</a:t>
            </a:r>
            <a:endParaRPr lang="en-ZA" sz="2400" dirty="0"/>
          </a:p>
          <a:p>
            <a:pPr lvl="1">
              <a:buFont typeface="Arial" panose="020B0604020202020204" pitchFamily="34" charset="0"/>
              <a:buChar char="•"/>
            </a:pPr>
            <a:endParaRPr lang="en-ZA" sz="2400" dirty="0" smtClean="0"/>
          </a:p>
          <a:p>
            <a:pPr lvl="1">
              <a:buFont typeface="Arial" panose="020B0604020202020204" pitchFamily="34" charset="0"/>
              <a:buChar char="•"/>
            </a:pPr>
            <a:r>
              <a:rPr lang="en-ZA" sz="2400" b="1" dirty="0" smtClean="0"/>
              <a:t>Generations </a:t>
            </a:r>
            <a:r>
              <a:rPr lang="en-ZA" sz="2400" b="1" dirty="0"/>
              <a:t>are likely to be different in several </a:t>
            </a:r>
            <a:r>
              <a:rPr lang="en-ZA" sz="2400" b="1" dirty="0" smtClean="0"/>
              <a:t>important </a:t>
            </a:r>
            <a:r>
              <a:rPr lang="en-ZA" sz="2400" b="1" dirty="0"/>
              <a:t>aspects that </a:t>
            </a:r>
            <a:r>
              <a:rPr lang="en-ZA" sz="2400" b="1" dirty="0" smtClean="0"/>
              <a:t>go </a:t>
            </a:r>
            <a:r>
              <a:rPr lang="en-ZA" sz="2400" b="1" dirty="0"/>
              <a:t>much deeper than an age gap </a:t>
            </a:r>
            <a:r>
              <a:rPr lang="en-ZA" sz="2400" b="1" dirty="0" smtClean="0"/>
              <a:t>– they seem to have diverging mind-sets, attitudes, worldviews and values.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4045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765175"/>
          </a:xfrm>
        </p:spPr>
        <p:txBody>
          <a:bodyPr/>
          <a:lstStyle/>
          <a:p>
            <a:pPr algn="ctr"/>
            <a:r>
              <a:rPr lang="en-US" b="1" dirty="0" smtClean="0"/>
              <a:t>The Challenge….</a:t>
            </a:r>
            <a:endParaRPr lang="en-ZA" b="1" dirty="0"/>
          </a:p>
        </p:txBody>
      </p:sp>
      <p:sp>
        <p:nvSpPr>
          <p:cNvPr id="3" name="Content Placeholder 2"/>
          <p:cNvSpPr>
            <a:spLocks noGrp="1"/>
          </p:cNvSpPr>
          <p:nvPr>
            <p:ph idx="1"/>
          </p:nvPr>
        </p:nvSpPr>
        <p:spPr>
          <a:xfrm>
            <a:off x="107504" y="620688"/>
            <a:ext cx="8928992" cy="5316562"/>
          </a:xfrm>
        </p:spPr>
        <p:txBody>
          <a:bodyPr/>
          <a:lstStyle/>
          <a:p>
            <a:r>
              <a:rPr lang="en-ZA" dirty="0" smtClean="0"/>
              <a:t> T</a:t>
            </a:r>
            <a:r>
              <a:rPr lang="en-ZA" sz="2400" dirty="0" smtClean="0"/>
              <a:t>o help individuals from diverging backgrounds and values feel psychologically safe enough to focus on their work, authentically connect with each other and share a common sense of belonging.</a:t>
            </a:r>
            <a:r>
              <a:rPr lang="en-ZA" sz="2400" dirty="0" smtClean="0">
                <a:solidFill>
                  <a:srgbClr val="00B0F0"/>
                </a:solidFill>
                <a:ea typeface="Times New Roman" panose="02020603050405020304" pitchFamily="18" charset="0"/>
              </a:rPr>
              <a:t> </a:t>
            </a:r>
          </a:p>
          <a:p>
            <a:endParaRPr lang="en-ZA" sz="2400" dirty="0" smtClean="0">
              <a:solidFill>
                <a:srgbClr val="00B0F0"/>
              </a:solidFill>
              <a:ea typeface="Times New Roman" panose="02020603050405020304" pitchFamily="18" charset="0"/>
            </a:endParaRPr>
          </a:p>
          <a:p>
            <a:pPr marL="342900" lvl="1" indent="-342900">
              <a:buFontTx/>
              <a:buChar char="•"/>
            </a:pPr>
            <a:r>
              <a:rPr lang="en-US" sz="2400" dirty="0" smtClean="0"/>
              <a:t>Perceived similarity and shared norms and values influence interpersonal trust decisions. How does this influence d</a:t>
            </a:r>
            <a:r>
              <a:rPr lang="en-US" sz="2400" dirty="0" smtClean="0">
                <a:ea typeface="Times New Roman" panose="02020603050405020304" pitchFamily="18" charset="0"/>
              </a:rPr>
              <a:t>iverse generations in establishing interpersonal trust relationships?</a:t>
            </a:r>
          </a:p>
          <a:p>
            <a:pPr marL="0" lvl="1" indent="0">
              <a:buNone/>
            </a:pPr>
            <a:endParaRPr lang="en-US" sz="2400" dirty="0" smtClean="0">
              <a:ea typeface="Times New Roman" panose="02020603050405020304" pitchFamily="18" charset="0"/>
            </a:endParaRPr>
          </a:p>
          <a:p>
            <a:pPr marL="342900" lvl="1" indent="-342900">
              <a:buFontTx/>
              <a:buChar char="•"/>
            </a:pPr>
            <a:r>
              <a:rPr lang="en-US" sz="2400" b="1" dirty="0" smtClean="0">
                <a:ea typeface="Times New Roman" panose="02020603050405020304" pitchFamily="18" charset="0"/>
              </a:rPr>
              <a:t>Research question: Do generations differ regarding factors that influence their decisions to trust those in authority positions? </a:t>
            </a:r>
            <a:endParaRPr lang="en-ZA" sz="2400" b="1" dirty="0" smtClean="0">
              <a:ea typeface="Times New Roman" panose="02020603050405020304" pitchFamily="18" charset="0"/>
            </a:endParaRPr>
          </a:p>
          <a:p>
            <a:endParaRPr lang="en-US" sz="2400" dirty="0"/>
          </a:p>
          <a:p>
            <a:endParaRPr lang="en-ZA" dirty="0"/>
          </a:p>
        </p:txBody>
      </p:sp>
    </p:spTree>
    <p:extLst>
      <p:ext uri="{BB962C8B-B14F-4D97-AF65-F5344CB8AC3E}">
        <p14:creationId xmlns:p14="http://schemas.microsoft.com/office/powerpoint/2010/main" val="36035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633"/>
            <a:ext cx="8229600" cy="504056"/>
          </a:xfrm>
        </p:spPr>
        <p:txBody>
          <a:bodyPr/>
          <a:lstStyle/>
          <a:p>
            <a:pPr algn="ctr"/>
            <a:r>
              <a:rPr lang="en-US" b="1" dirty="0" smtClean="0"/>
              <a:t>Value Added</a:t>
            </a:r>
            <a:endParaRPr lang="en-ZA" b="1" dirty="0"/>
          </a:p>
        </p:txBody>
      </p:sp>
      <p:sp>
        <p:nvSpPr>
          <p:cNvPr id="3" name="Content Placeholder 2"/>
          <p:cNvSpPr>
            <a:spLocks noGrp="1"/>
          </p:cNvSpPr>
          <p:nvPr>
            <p:ph idx="1"/>
          </p:nvPr>
        </p:nvSpPr>
        <p:spPr>
          <a:xfrm>
            <a:off x="466725" y="620688"/>
            <a:ext cx="8229600" cy="5316562"/>
          </a:xfrm>
        </p:spPr>
        <p:txBody>
          <a:bodyPr/>
          <a:lstStyle/>
          <a:p>
            <a:pPr>
              <a:buFont typeface="Wingdings" panose="05000000000000000000" pitchFamily="2" charset="2"/>
              <a:buChar char="ü"/>
            </a:pPr>
            <a:r>
              <a:rPr lang="en-ZA" sz="2400" dirty="0" smtClean="0"/>
              <a:t>Lecture rooms are inherently social contexts, thus teaching and learning in them involve risk, vulnerability and interpersonal engagement in a critical academic discourse. Trust promotes a psychologically safe environment within which students can risk sharing potentially diverging ideas. </a:t>
            </a:r>
          </a:p>
          <a:p>
            <a:pPr marL="0" indent="0">
              <a:buNone/>
            </a:pPr>
            <a:endParaRPr lang="en-ZA" sz="2400" dirty="0"/>
          </a:p>
          <a:p>
            <a:pPr>
              <a:buFont typeface="Wingdings" panose="05000000000000000000" pitchFamily="2" charset="2"/>
              <a:buChar char="ü"/>
            </a:pPr>
            <a:r>
              <a:rPr lang="en-US" sz="2400" dirty="0" smtClean="0"/>
              <a:t>A deeper understanding of how potential generational dissimilarities may influence the trust formation process can help to bridge the gap between diverse groups. This knowledge can serve not only to promote authentic interpersonal trust relationships but can ultimately help to enhance desirable performance outputs both on an individual and an organizational level.  </a:t>
            </a:r>
            <a:endParaRPr lang="en-ZA" sz="2400" dirty="0"/>
          </a:p>
        </p:txBody>
      </p:sp>
    </p:spTree>
    <p:extLst>
      <p:ext uri="{BB962C8B-B14F-4D97-AF65-F5344CB8AC3E}">
        <p14:creationId xmlns:p14="http://schemas.microsoft.com/office/powerpoint/2010/main" val="249538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a:t>
            </a:r>
            <a:r>
              <a:rPr lang="en-US" b="1" dirty="0"/>
              <a:t>T</a:t>
            </a:r>
            <a:r>
              <a:rPr lang="en-US" b="1" dirty="0" smtClean="0"/>
              <a:t>rust </a:t>
            </a:r>
            <a:r>
              <a:rPr lang="en-US" b="1" dirty="0"/>
              <a:t>C</a:t>
            </a:r>
            <a:r>
              <a:rPr lang="en-US" b="1" dirty="0" smtClean="0"/>
              <a:t>onceptualized?</a:t>
            </a:r>
            <a:r>
              <a:rPr lang="en-US" dirty="0" smtClean="0"/>
              <a:t> </a:t>
            </a:r>
            <a:endParaRPr lang="en-ZA" dirty="0"/>
          </a:p>
        </p:txBody>
      </p:sp>
      <p:sp>
        <p:nvSpPr>
          <p:cNvPr id="3" name="Content Placeholder 2"/>
          <p:cNvSpPr>
            <a:spLocks noGrp="1"/>
          </p:cNvSpPr>
          <p:nvPr>
            <p:ph idx="1"/>
          </p:nvPr>
        </p:nvSpPr>
        <p:spPr>
          <a:xfrm>
            <a:off x="466725" y="765175"/>
            <a:ext cx="8229600" cy="5172075"/>
          </a:xfrm>
        </p:spPr>
        <p:txBody>
          <a:bodyPr/>
          <a:lstStyle/>
          <a:p>
            <a:r>
              <a:rPr lang="en-ZA" dirty="0"/>
              <a:t>Trust is…“the willingness of a party to be </a:t>
            </a:r>
            <a:r>
              <a:rPr lang="en-ZA" b="1" dirty="0"/>
              <a:t>vulnerable</a:t>
            </a:r>
            <a:r>
              <a:rPr lang="en-ZA" dirty="0"/>
              <a:t> to the actions of another party based on the </a:t>
            </a:r>
            <a:r>
              <a:rPr lang="en-ZA" b="1" dirty="0"/>
              <a:t>expectation</a:t>
            </a:r>
            <a:r>
              <a:rPr lang="en-ZA" dirty="0"/>
              <a:t> that the other will perform a particular action important to the trustor, irrespective of the ability to monitor or control that other party” (</a:t>
            </a:r>
            <a:r>
              <a:rPr lang="en-ZA" dirty="0" smtClean="0"/>
              <a:t>Mayer et al., 1995</a:t>
            </a:r>
            <a:r>
              <a:rPr lang="en-ZA" dirty="0"/>
              <a:t>, p. 712). </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420888"/>
            <a:ext cx="8640960" cy="4092624"/>
          </a:xfrm>
          <a:prstGeom prst="rect">
            <a:avLst/>
          </a:prstGeom>
          <a:noFill/>
        </p:spPr>
      </p:pic>
      <p:sp>
        <p:nvSpPr>
          <p:cNvPr id="5" name="Rectangle 4"/>
          <p:cNvSpPr/>
          <p:nvPr/>
        </p:nvSpPr>
        <p:spPr>
          <a:xfrm>
            <a:off x="0" y="6350169"/>
            <a:ext cx="8696325" cy="507831"/>
          </a:xfrm>
          <a:prstGeom prst="rect">
            <a:avLst/>
          </a:prstGeom>
        </p:spPr>
        <p:txBody>
          <a:bodyPr wrap="square">
            <a:spAutoFit/>
          </a:bodyPr>
          <a:lstStyle/>
          <a:p>
            <a:pPr algn="just">
              <a:lnSpc>
                <a:spcPct val="150000"/>
              </a:lnSpc>
              <a:spcAft>
                <a:spcPts val="0"/>
              </a:spcAft>
            </a:pPr>
            <a:r>
              <a:rPr lang="en-GB" i="1" dirty="0">
                <a:solidFill>
                  <a:srgbClr val="000000"/>
                </a:solidFill>
                <a:latin typeface="Times New Roman" panose="02020603050405020304" pitchFamily="18" charset="0"/>
                <a:ea typeface="Calibri" panose="020F0502020204030204" pitchFamily="34" charset="0"/>
              </a:rPr>
              <a:t>Figure 1.</a:t>
            </a:r>
            <a:r>
              <a:rPr lang="en-GB" dirty="0">
                <a:solidFill>
                  <a:srgbClr val="000000"/>
                </a:solidFill>
                <a:latin typeface="Times New Roman" panose="02020603050405020304" pitchFamily="18" charset="0"/>
                <a:ea typeface="Calibri" panose="020F0502020204030204" pitchFamily="34" charset="0"/>
              </a:rPr>
              <a:t> Integrated model of interpersonal trust (</a:t>
            </a:r>
            <a:r>
              <a:rPr lang="en-GB" dirty="0" smtClean="0">
                <a:solidFill>
                  <a:srgbClr val="000000"/>
                </a:solidFill>
                <a:latin typeface="Times New Roman" panose="02020603050405020304" pitchFamily="18" charset="0"/>
                <a:ea typeface="Calibri" panose="020F0502020204030204" pitchFamily="34" charset="0"/>
              </a:rPr>
              <a:t>Source: Mayer et </a:t>
            </a:r>
            <a:r>
              <a:rPr lang="en-GB" dirty="0">
                <a:solidFill>
                  <a:srgbClr val="000000"/>
                </a:solidFill>
                <a:latin typeface="Times New Roman" panose="02020603050405020304" pitchFamily="18" charset="0"/>
                <a:ea typeface="Calibri" panose="020F0502020204030204" pitchFamily="34" charset="0"/>
              </a:rPr>
              <a:t>al.,1995, p.715) </a:t>
            </a:r>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9627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8" name="Oval Callout 897"/>
          <p:cNvSpPr/>
          <p:nvPr/>
        </p:nvSpPr>
        <p:spPr>
          <a:xfrm>
            <a:off x="54426" y="2823300"/>
            <a:ext cx="1149918" cy="1167262"/>
          </a:xfrm>
          <a:prstGeom prst="wedgeEllipseCallout">
            <a:avLst>
              <a:gd name="adj1" fmla="val 76941"/>
              <a:gd name="adj2" fmla="val -873"/>
            </a:avLst>
          </a:prstGeom>
          <a:solidFill>
            <a:srgbClr val="F3F3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a:ln w="22225">
                <a:solidFill>
                  <a:schemeClr val="accent2"/>
                </a:solidFill>
                <a:prstDash val="solid"/>
              </a:ln>
              <a:solidFill>
                <a:schemeClr val="accent2">
                  <a:lumMod val="40000"/>
                  <a:lumOff val="60000"/>
                </a:schemeClr>
              </a:solidFill>
            </a:endParaRPr>
          </a:p>
        </p:txBody>
      </p:sp>
      <p:pic>
        <p:nvPicPr>
          <p:cNvPr id="925" name="Picture 8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484" y="705332"/>
            <a:ext cx="1995033" cy="856198"/>
          </a:xfrm>
          <a:prstGeom prst="rect">
            <a:avLst/>
          </a:prstGeom>
          <a:solidFill>
            <a:srgbClr val="FFFF00"/>
          </a:solidFill>
          <a:ln w="9525">
            <a:solidFill>
              <a:srgbClr val="000000"/>
            </a:solidFill>
            <a:miter lim="800000"/>
            <a:headEnd/>
            <a:tailEnd/>
          </a:ln>
          <a:effectLst>
            <a:outerShdw blurRad="50800" dist="38100" algn="l" rotWithShape="0">
              <a:prstClr val="black">
                <a:alpha val="40000"/>
              </a:prstClr>
            </a:outerShdw>
          </a:effectLst>
        </p:spPr>
      </p:pic>
      <p:sp>
        <p:nvSpPr>
          <p:cNvPr id="2" name="Title 1"/>
          <p:cNvSpPr>
            <a:spLocks noGrp="1"/>
          </p:cNvSpPr>
          <p:nvPr>
            <p:ph type="title"/>
          </p:nvPr>
        </p:nvSpPr>
        <p:spPr>
          <a:xfrm>
            <a:off x="827584" y="188913"/>
            <a:ext cx="7870328" cy="576262"/>
          </a:xfrm>
        </p:spPr>
        <p:txBody>
          <a:bodyPr/>
          <a:lstStyle/>
          <a:p>
            <a:r>
              <a:rPr lang="en-US" sz="2000" b="1" dirty="0">
                <a:latin typeface="+mn-lt"/>
              </a:rPr>
              <a:t>Trust </a:t>
            </a:r>
            <a:r>
              <a:rPr lang="en-US" sz="2000" b="1" dirty="0" smtClean="0">
                <a:latin typeface="+mn-lt"/>
              </a:rPr>
              <a:t>Must Be Differentiated From Its Antecedents </a:t>
            </a:r>
            <a:r>
              <a:rPr lang="en-US" sz="2000" b="1" dirty="0">
                <a:latin typeface="+mn-lt"/>
              </a:rPr>
              <a:t>A</a:t>
            </a:r>
            <a:r>
              <a:rPr lang="en-US" sz="2000" b="1" dirty="0" smtClean="0">
                <a:latin typeface="+mn-lt"/>
              </a:rPr>
              <a:t>nd Outcomes</a:t>
            </a:r>
            <a:r>
              <a:rPr lang="en-US" sz="2000" dirty="0" smtClean="0">
                <a:latin typeface="+mn-lt"/>
              </a:rPr>
              <a:t> </a:t>
            </a:r>
            <a:r>
              <a:rPr lang="en-US" sz="2000" dirty="0">
                <a:latin typeface="+mn-lt"/>
              </a:rPr>
              <a:t/>
            </a:r>
            <a:br>
              <a:rPr lang="en-US" sz="2000" dirty="0">
                <a:latin typeface="+mn-lt"/>
              </a:rPr>
            </a:br>
            <a:endParaRPr lang="en-ZA" sz="2000" dirty="0">
              <a:latin typeface="+mn-lt"/>
            </a:endParaRPr>
          </a:p>
        </p:txBody>
      </p:sp>
      <p:sp>
        <p:nvSpPr>
          <p:cNvPr id="3" name="Content Placeholder 2"/>
          <p:cNvSpPr>
            <a:spLocks noGrp="1"/>
          </p:cNvSpPr>
          <p:nvPr>
            <p:ph idx="1"/>
          </p:nvPr>
        </p:nvSpPr>
        <p:spPr/>
        <p:txBody>
          <a:bodyPr/>
          <a:lstStyle/>
          <a:p>
            <a:pPr marL="0" indent="0">
              <a:buNone/>
            </a:pPr>
            <a:r>
              <a:rPr lang="en-ZA" dirty="0"/>
              <a:t> </a:t>
            </a:r>
          </a:p>
          <a:p>
            <a:endParaRPr lang="en-ZA" dirty="0"/>
          </a:p>
        </p:txBody>
      </p:sp>
      <p:sp>
        <p:nvSpPr>
          <p:cNvPr id="5" name="Rectangle 4"/>
          <p:cNvSpPr/>
          <p:nvPr/>
        </p:nvSpPr>
        <p:spPr>
          <a:xfrm>
            <a:off x="51249" y="6108372"/>
            <a:ext cx="8203173" cy="830997"/>
          </a:xfrm>
          <a:prstGeom prst="rect">
            <a:avLst/>
          </a:prstGeom>
        </p:spPr>
        <p:txBody>
          <a:bodyPr wrap="square">
            <a:spAutoFit/>
          </a:bodyPr>
          <a:lstStyle/>
          <a:p>
            <a:pPr algn="r">
              <a:lnSpc>
                <a:spcPct val="150000"/>
              </a:lnSpc>
              <a:spcAft>
                <a:spcPts val="0"/>
              </a:spcAft>
            </a:pPr>
            <a:r>
              <a:rPr lang="en-GB" sz="1600" i="1" dirty="0">
                <a:solidFill>
                  <a:schemeClr val="bg2">
                    <a:lumMod val="75000"/>
                  </a:schemeClr>
                </a:solidFill>
                <a:latin typeface="Times New Roman" panose="02020603050405020304" pitchFamily="18" charset="0"/>
                <a:ea typeface="Calibri" panose="020F0502020204030204" pitchFamily="34" charset="0"/>
              </a:rPr>
              <a:t>Figure 1.</a:t>
            </a:r>
            <a:r>
              <a:rPr lang="en-GB" sz="1600" dirty="0">
                <a:solidFill>
                  <a:schemeClr val="bg2">
                    <a:lumMod val="75000"/>
                  </a:schemeClr>
                </a:solidFill>
                <a:latin typeface="Times New Roman" panose="02020603050405020304" pitchFamily="18" charset="0"/>
                <a:ea typeface="Calibri" panose="020F0502020204030204" pitchFamily="34" charset="0"/>
              </a:rPr>
              <a:t> </a:t>
            </a:r>
            <a:r>
              <a:rPr lang="en-GB" sz="1600" dirty="0" smtClean="0">
                <a:solidFill>
                  <a:schemeClr val="bg2">
                    <a:lumMod val="75000"/>
                  </a:schemeClr>
                </a:solidFill>
                <a:latin typeface="Times New Roman" panose="02020603050405020304" pitchFamily="18" charset="0"/>
                <a:ea typeface="Calibri" panose="020F0502020204030204" pitchFamily="34" charset="0"/>
              </a:rPr>
              <a:t>Adapted integrated </a:t>
            </a:r>
            <a:r>
              <a:rPr lang="en-GB" sz="1600" dirty="0">
                <a:solidFill>
                  <a:schemeClr val="bg2">
                    <a:lumMod val="75000"/>
                  </a:schemeClr>
                </a:solidFill>
                <a:latin typeface="Times New Roman" panose="02020603050405020304" pitchFamily="18" charset="0"/>
                <a:ea typeface="Calibri" panose="020F0502020204030204" pitchFamily="34" charset="0"/>
              </a:rPr>
              <a:t>model of interpersonal trust </a:t>
            </a:r>
            <a:endParaRPr lang="en-GB" sz="1600" dirty="0" smtClean="0">
              <a:solidFill>
                <a:schemeClr val="bg2">
                  <a:lumMod val="75000"/>
                </a:schemeClr>
              </a:solidFill>
              <a:latin typeface="Times New Roman" panose="02020603050405020304" pitchFamily="18" charset="0"/>
              <a:ea typeface="Calibri" panose="020F0502020204030204" pitchFamily="34" charset="0"/>
            </a:endParaRPr>
          </a:p>
          <a:p>
            <a:pPr algn="r">
              <a:lnSpc>
                <a:spcPct val="150000"/>
              </a:lnSpc>
              <a:spcAft>
                <a:spcPts val="0"/>
              </a:spcAft>
            </a:pPr>
            <a:r>
              <a:rPr lang="en-GB" sz="1600" dirty="0" smtClean="0">
                <a:solidFill>
                  <a:schemeClr val="bg2">
                    <a:lumMod val="75000"/>
                  </a:schemeClr>
                </a:solidFill>
                <a:latin typeface="Times New Roman" panose="02020603050405020304" pitchFamily="18" charset="0"/>
                <a:ea typeface="Calibri" panose="020F0502020204030204" pitchFamily="34" charset="0"/>
              </a:rPr>
              <a:t>(Sources: Mayer et </a:t>
            </a:r>
            <a:r>
              <a:rPr lang="en-GB" sz="1600" dirty="0">
                <a:solidFill>
                  <a:schemeClr val="bg2">
                    <a:lumMod val="75000"/>
                  </a:schemeClr>
                </a:solidFill>
                <a:latin typeface="Times New Roman" panose="02020603050405020304" pitchFamily="18" charset="0"/>
                <a:ea typeface="Calibri" panose="020F0502020204030204" pitchFamily="34" charset="0"/>
              </a:rPr>
              <a:t>al.,1995, </a:t>
            </a:r>
            <a:r>
              <a:rPr lang="en-GB" sz="1600" dirty="0" smtClean="0">
                <a:solidFill>
                  <a:schemeClr val="bg2">
                    <a:lumMod val="75000"/>
                  </a:schemeClr>
                </a:solidFill>
                <a:latin typeface="Times New Roman" panose="02020603050405020304" pitchFamily="18" charset="0"/>
                <a:ea typeface="Calibri" panose="020F0502020204030204" pitchFamily="34" charset="0"/>
              </a:rPr>
              <a:t>p.715; Colquitt et al., 2011, p. 241)</a:t>
            </a:r>
            <a:endParaRPr lang="en-ZA" sz="1600" dirty="0">
              <a:solidFill>
                <a:schemeClr val="bg2">
                  <a:lumMod val="75000"/>
                </a:schemeClr>
              </a:solidFill>
              <a:effectLst/>
              <a:latin typeface="Times New Roman" panose="02020603050405020304" pitchFamily="18" charset="0"/>
              <a:ea typeface="Times New Roman" panose="02020603050405020304" pitchFamily="18" charset="0"/>
            </a:endParaRPr>
          </a:p>
        </p:txBody>
      </p:sp>
      <p:grpSp>
        <p:nvGrpSpPr>
          <p:cNvPr id="6" name="Group 4"/>
          <p:cNvGrpSpPr>
            <a:grpSpLocks noChangeAspect="1"/>
          </p:cNvGrpSpPr>
          <p:nvPr/>
        </p:nvGrpSpPr>
        <p:grpSpPr bwMode="auto">
          <a:xfrm>
            <a:off x="1286895" y="1754607"/>
            <a:ext cx="7654800" cy="4267317"/>
            <a:chOff x="476" y="748"/>
            <a:chExt cx="5168" cy="2863"/>
          </a:xfrm>
        </p:grpSpPr>
        <p:sp>
          <p:nvSpPr>
            <p:cNvPr id="7" name="AutoShape 3"/>
            <p:cNvSpPr>
              <a:spLocks noChangeAspect="1" noChangeArrowheads="1" noTextEdit="1"/>
            </p:cNvSpPr>
            <p:nvPr/>
          </p:nvSpPr>
          <p:spPr bwMode="auto">
            <a:xfrm>
              <a:off x="476" y="845"/>
              <a:ext cx="5081" cy="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nvGrpSpPr>
            <p:cNvPr id="8" name="Group 205"/>
            <p:cNvGrpSpPr>
              <a:grpSpLocks/>
            </p:cNvGrpSpPr>
            <p:nvPr/>
          </p:nvGrpSpPr>
          <p:grpSpPr bwMode="auto">
            <a:xfrm>
              <a:off x="952" y="1217"/>
              <a:ext cx="2263" cy="1684"/>
              <a:chOff x="952" y="1217"/>
              <a:chExt cx="2263" cy="1684"/>
            </a:xfrm>
          </p:grpSpPr>
          <p:sp>
            <p:nvSpPr>
              <p:cNvPr id="1384" name="Rectangle 5"/>
              <p:cNvSpPr>
                <a:spLocks noChangeArrowheads="1"/>
              </p:cNvSpPr>
              <p:nvPr/>
            </p:nvSpPr>
            <p:spPr bwMode="auto">
              <a:xfrm>
                <a:off x="964" y="1229"/>
                <a:ext cx="974" cy="47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 y="1231"/>
                <a:ext cx="97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5" name="Rectangle 7"/>
              <p:cNvSpPr>
                <a:spLocks noChangeArrowheads="1"/>
              </p:cNvSpPr>
              <p:nvPr/>
            </p:nvSpPr>
            <p:spPr bwMode="auto">
              <a:xfrm>
                <a:off x="964" y="1229"/>
                <a:ext cx="974" cy="47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87" name="Rectangle 8"/>
              <p:cNvSpPr>
                <a:spLocks noChangeArrowheads="1"/>
              </p:cNvSpPr>
              <p:nvPr/>
            </p:nvSpPr>
            <p:spPr bwMode="auto">
              <a:xfrm>
                <a:off x="961" y="1229"/>
                <a:ext cx="980" cy="47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88" name="Freeform 9"/>
              <p:cNvSpPr>
                <a:spLocks/>
              </p:cNvSpPr>
              <p:nvPr/>
            </p:nvSpPr>
            <p:spPr bwMode="auto">
              <a:xfrm>
                <a:off x="964" y="1229"/>
                <a:ext cx="973" cy="472"/>
              </a:xfrm>
              <a:custGeom>
                <a:avLst/>
                <a:gdLst>
                  <a:gd name="T0" fmla="*/ 8 w 4914"/>
                  <a:gd name="T1" fmla="*/ 2721 h 2737"/>
                  <a:gd name="T2" fmla="*/ 4906 w 4914"/>
                  <a:gd name="T3" fmla="*/ 2721 h 2737"/>
                  <a:gd name="T4" fmla="*/ 4898 w 4914"/>
                  <a:gd name="T5" fmla="*/ 2729 h 2737"/>
                  <a:gd name="T6" fmla="*/ 4898 w 4914"/>
                  <a:gd name="T7" fmla="*/ 8 h 2737"/>
                  <a:gd name="T8" fmla="*/ 4906 w 4914"/>
                  <a:gd name="T9" fmla="*/ 16 h 2737"/>
                  <a:gd name="T10" fmla="*/ 8 w 4914"/>
                  <a:gd name="T11" fmla="*/ 16 h 2737"/>
                  <a:gd name="T12" fmla="*/ 16 w 4914"/>
                  <a:gd name="T13" fmla="*/ 8 h 2737"/>
                  <a:gd name="T14" fmla="*/ 16 w 4914"/>
                  <a:gd name="T15" fmla="*/ 2729 h 2737"/>
                  <a:gd name="T16" fmla="*/ 8 w 4914"/>
                  <a:gd name="T17" fmla="*/ 2737 h 2737"/>
                  <a:gd name="T18" fmla="*/ 0 w 4914"/>
                  <a:gd name="T19" fmla="*/ 2729 h 2737"/>
                  <a:gd name="T20" fmla="*/ 0 w 4914"/>
                  <a:gd name="T21" fmla="*/ 8 h 2737"/>
                  <a:gd name="T22" fmla="*/ 8 w 4914"/>
                  <a:gd name="T23" fmla="*/ 0 h 2737"/>
                  <a:gd name="T24" fmla="*/ 4906 w 4914"/>
                  <a:gd name="T25" fmla="*/ 0 h 2737"/>
                  <a:gd name="T26" fmla="*/ 4914 w 4914"/>
                  <a:gd name="T27" fmla="*/ 8 h 2737"/>
                  <a:gd name="T28" fmla="*/ 4914 w 4914"/>
                  <a:gd name="T29" fmla="*/ 2729 h 2737"/>
                  <a:gd name="T30" fmla="*/ 4906 w 4914"/>
                  <a:gd name="T31" fmla="*/ 2737 h 2737"/>
                  <a:gd name="T32" fmla="*/ 8 w 4914"/>
                  <a:gd name="T33" fmla="*/ 2737 h 2737"/>
                  <a:gd name="T34" fmla="*/ 0 w 4914"/>
                  <a:gd name="T35" fmla="*/ 2729 h 2737"/>
                  <a:gd name="T36" fmla="*/ 8 w 4914"/>
                  <a:gd name="T37" fmla="*/ 2721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14" h="2737">
                    <a:moveTo>
                      <a:pt x="8" y="2721"/>
                    </a:moveTo>
                    <a:lnTo>
                      <a:pt x="4906" y="2721"/>
                    </a:lnTo>
                    <a:lnTo>
                      <a:pt x="4898" y="2729"/>
                    </a:lnTo>
                    <a:lnTo>
                      <a:pt x="4898" y="8"/>
                    </a:lnTo>
                    <a:lnTo>
                      <a:pt x="4906" y="16"/>
                    </a:lnTo>
                    <a:lnTo>
                      <a:pt x="8" y="16"/>
                    </a:lnTo>
                    <a:lnTo>
                      <a:pt x="16" y="8"/>
                    </a:lnTo>
                    <a:lnTo>
                      <a:pt x="16" y="2729"/>
                    </a:lnTo>
                    <a:cubicBezTo>
                      <a:pt x="16" y="2733"/>
                      <a:pt x="12" y="2737"/>
                      <a:pt x="8" y="2737"/>
                    </a:cubicBezTo>
                    <a:cubicBezTo>
                      <a:pt x="3" y="2737"/>
                      <a:pt x="0" y="2733"/>
                      <a:pt x="0" y="2729"/>
                    </a:cubicBezTo>
                    <a:lnTo>
                      <a:pt x="0" y="8"/>
                    </a:lnTo>
                    <a:cubicBezTo>
                      <a:pt x="0" y="3"/>
                      <a:pt x="3" y="0"/>
                      <a:pt x="8" y="0"/>
                    </a:cubicBezTo>
                    <a:lnTo>
                      <a:pt x="4906" y="0"/>
                    </a:lnTo>
                    <a:cubicBezTo>
                      <a:pt x="4911" y="0"/>
                      <a:pt x="4914" y="3"/>
                      <a:pt x="4914" y="8"/>
                    </a:cubicBezTo>
                    <a:lnTo>
                      <a:pt x="4914" y="2729"/>
                    </a:lnTo>
                    <a:cubicBezTo>
                      <a:pt x="4914" y="2733"/>
                      <a:pt x="4911" y="2737"/>
                      <a:pt x="4906" y="2737"/>
                    </a:cubicBezTo>
                    <a:lnTo>
                      <a:pt x="8" y="2737"/>
                    </a:lnTo>
                    <a:cubicBezTo>
                      <a:pt x="3" y="2737"/>
                      <a:pt x="0" y="2733"/>
                      <a:pt x="0" y="2729"/>
                    </a:cubicBezTo>
                    <a:cubicBezTo>
                      <a:pt x="0" y="2725"/>
                      <a:pt x="3" y="2721"/>
                      <a:pt x="8" y="2721"/>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390" name="Rectangle 10"/>
              <p:cNvSpPr>
                <a:spLocks noChangeArrowheads="1"/>
              </p:cNvSpPr>
              <p:nvPr/>
            </p:nvSpPr>
            <p:spPr bwMode="auto">
              <a:xfrm>
                <a:off x="961" y="1229"/>
                <a:ext cx="980" cy="47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1" name="Rectangle 11"/>
              <p:cNvSpPr>
                <a:spLocks noChangeArrowheads="1"/>
              </p:cNvSpPr>
              <p:nvPr/>
            </p:nvSpPr>
            <p:spPr bwMode="auto">
              <a:xfrm>
                <a:off x="952" y="1217"/>
                <a:ext cx="22" cy="478"/>
              </a:xfrm>
              <a:prstGeom prst="rect">
                <a:avLst/>
              </a:prstGeom>
              <a:solidFill>
                <a:srgbClr val="CFC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3" name="Rectangle 12"/>
              <p:cNvSpPr>
                <a:spLocks noChangeArrowheads="1"/>
              </p:cNvSpPr>
              <p:nvPr/>
            </p:nvSpPr>
            <p:spPr bwMode="auto">
              <a:xfrm>
                <a:off x="974" y="1217"/>
                <a:ext cx="19" cy="478"/>
              </a:xfrm>
              <a:prstGeom prst="rect">
                <a:avLst/>
              </a:prstGeom>
              <a:solidFill>
                <a:srgbClr val="D0CA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4" name="Rectangle 13"/>
              <p:cNvSpPr>
                <a:spLocks noChangeArrowheads="1"/>
              </p:cNvSpPr>
              <p:nvPr/>
            </p:nvSpPr>
            <p:spPr bwMode="auto">
              <a:xfrm>
                <a:off x="993" y="1217"/>
                <a:ext cx="16" cy="478"/>
              </a:xfrm>
              <a:prstGeom prst="rect">
                <a:avLst/>
              </a:prstGeom>
              <a:solidFill>
                <a:srgbClr val="D2C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6" name="Rectangle 14"/>
              <p:cNvSpPr>
                <a:spLocks noChangeArrowheads="1"/>
              </p:cNvSpPr>
              <p:nvPr/>
            </p:nvSpPr>
            <p:spPr bwMode="auto">
              <a:xfrm>
                <a:off x="1009" y="1217"/>
                <a:ext cx="25" cy="478"/>
              </a:xfrm>
              <a:prstGeom prst="rect">
                <a:avLst/>
              </a:prstGeom>
              <a:solidFill>
                <a:srgbClr val="D3CD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7" name="Rectangle 15"/>
              <p:cNvSpPr>
                <a:spLocks noChangeArrowheads="1"/>
              </p:cNvSpPr>
              <p:nvPr/>
            </p:nvSpPr>
            <p:spPr bwMode="auto">
              <a:xfrm>
                <a:off x="1034" y="1217"/>
                <a:ext cx="19" cy="478"/>
              </a:xfrm>
              <a:prstGeom prst="rect">
                <a:avLst/>
              </a:prstGeom>
              <a:solidFill>
                <a:srgbClr val="D4CF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9" name="Rectangle 16"/>
              <p:cNvSpPr>
                <a:spLocks noChangeArrowheads="1"/>
              </p:cNvSpPr>
              <p:nvPr/>
            </p:nvSpPr>
            <p:spPr bwMode="auto">
              <a:xfrm>
                <a:off x="1053" y="1217"/>
                <a:ext cx="19" cy="478"/>
              </a:xfrm>
              <a:prstGeom prst="rect">
                <a:avLst/>
              </a:prstGeom>
              <a:solidFill>
                <a:srgbClr val="D6D0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0" name="Rectangle 17"/>
              <p:cNvSpPr>
                <a:spLocks noChangeArrowheads="1"/>
              </p:cNvSpPr>
              <p:nvPr/>
            </p:nvSpPr>
            <p:spPr bwMode="auto">
              <a:xfrm>
                <a:off x="1072" y="1217"/>
                <a:ext cx="22" cy="478"/>
              </a:xfrm>
              <a:prstGeom prst="rect">
                <a:avLst/>
              </a:prstGeom>
              <a:solidFill>
                <a:srgbClr val="D7D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2" name="Rectangle 18"/>
              <p:cNvSpPr>
                <a:spLocks noChangeArrowheads="1"/>
              </p:cNvSpPr>
              <p:nvPr/>
            </p:nvSpPr>
            <p:spPr bwMode="auto">
              <a:xfrm>
                <a:off x="1094" y="1217"/>
                <a:ext cx="19" cy="478"/>
              </a:xfrm>
              <a:prstGeom prst="rect">
                <a:avLst/>
              </a:prstGeom>
              <a:solidFill>
                <a:srgbClr val="D8D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3" name="Rectangle 19"/>
              <p:cNvSpPr>
                <a:spLocks noChangeArrowheads="1"/>
              </p:cNvSpPr>
              <p:nvPr/>
            </p:nvSpPr>
            <p:spPr bwMode="auto">
              <a:xfrm>
                <a:off x="1113" y="1217"/>
                <a:ext cx="19" cy="478"/>
              </a:xfrm>
              <a:prstGeom prst="rect">
                <a:avLst/>
              </a:prstGeom>
              <a:solidFill>
                <a:srgbClr val="DAD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5" name="Rectangle 20"/>
              <p:cNvSpPr>
                <a:spLocks noChangeArrowheads="1"/>
              </p:cNvSpPr>
              <p:nvPr/>
            </p:nvSpPr>
            <p:spPr bwMode="auto">
              <a:xfrm>
                <a:off x="1132" y="1217"/>
                <a:ext cx="22" cy="478"/>
              </a:xfrm>
              <a:prstGeom prst="rect">
                <a:avLst/>
              </a:prstGeom>
              <a:solidFill>
                <a:srgbClr val="DBD7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6" name="Rectangle 21"/>
              <p:cNvSpPr>
                <a:spLocks noChangeArrowheads="1"/>
              </p:cNvSpPr>
              <p:nvPr/>
            </p:nvSpPr>
            <p:spPr bwMode="auto">
              <a:xfrm>
                <a:off x="1154" y="1217"/>
                <a:ext cx="26" cy="478"/>
              </a:xfrm>
              <a:prstGeom prst="rect">
                <a:avLst/>
              </a:prstGeom>
              <a:solidFill>
                <a:srgbClr val="DDD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4" name="Rectangle 22"/>
              <p:cNvSpPr>
                <a:spLocks noChangeArrowheads="1"/>
              </p:cNvSpPr>
              <p:nvPr/>
            </p:nvSpPr>
            <p:spPr bwMode="auto">
              <a:xfrm>
                <a:off x="1180" y="1217"/>
                <a:ext cx="25" cy="478"/>
              </a:xfrm>
              <a:prstGeom prst="rect">
                <a:avLst/>
              </a:prstGeom>
              <a:solidFill>
                <a:srgbClr val="DFD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5" name="Rectangle 23"/>
              <p:cNvSpPr>
                <a:spLocks noChangeArrowheads="1"/>
              </p:cNvSpPr>
              <p:nvPr/>
            </p:nvSpPr>
            <p:spPr bwMode="auto">
              <a:xfrm>
                <a:off x="1205" y="1217"/>
                <a:ext cx="26" cy="478"/>
              </a:xfrm>
              <a:prstGeom prst="rect">
                <a:avLst/>
              </a:prstGeom>
              <a:solidFill>
                <a:srgbClr val="E1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6" name="Rectangle 24"/>
              <p:cNvSpPr>
                <a:spLocks noChangeArrowheads="1"/>
              </p:cNvSpPr>
              <p:nvPr/>
            </p:nvSpPr>
            <p:spPr bwMode="auto">
              <a:xfrm>
                <a:off x="1231" y="1217"/>
                <a:ext cx="22" cy="478"/>
              </a:xfrm>
              <a:prstGeom prst="rect">
                <a:avLst/>
              </a:prstGeom>
              <a:solidFill>
                <a:srgbClr val="E2DF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7" name="Rectangle 25"/>
              <p:cNvSpPr>
                <a:spLocks noChangeArrowheads="1"/>
              </p:cNvSpPr>
              <p:nvPr/>
            </p:nvSpPr>
            <p:spPr bwMode="auto">
              <a:xfrm>
                <a:off x="1253" y="1217"/>
                <a:ext cx="25" cy="478"/>
              </a:xfrm>
              <a:prstGeom prst="rect">
                <a:avLst/>
              </a:prstGeom>
              <a:solidFill>
                <a:srgbClr val="E4E1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8" name="Rectangle 26"/>
              <p:cNvSpPr>
                <a:spLocks noChangeArrowheads="1"/>
              </p:cNvSpPr>
              <p:nvPr/>
            </p:nvSpPr>
            <p:spPr bwMode="auto">
              <a:xfrm>
                <a:off x="1278" y="1217"/>
                <a:ext cx="19" cy="478"/>
              </a:xfrm>
              <a:prstGeom prst="rect">
                <a:avLst/>
              </a:prstGeom>
              <a:solidFill>
                <a:srgbClr val="E5E3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9" name="Rectangle 27"/>
              <p:cNvSpPr>
                <a:spLocks noChangeArrowheads="1"/>
              </p:cNvSpPr>
              <p:nvPr/>
            </p:nvSpPr>
            <p:spPr bwMode="auto">
              <a:xfrm>
                <a:off x="1297" y="1217"/>
                <a:ext cx="19" cy="478"/>
              </a:xfrm>
              <a:prstGeom prst="rect">
                <a:avLst/>
              </a:prstGeom>
              <a:solidFill>
                <a:srgbClr val="E7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1" name="Rectangle 28"/>
              <p:cNvSpPr>
                <a:spLocks noChangeArrowheads="1"/>
              </p:cNvSpPr>
              <p:nvPr/>
            </p:nvSpPr>
            <p:spPr bwMode="auto">
              <a:xfrm>
                <a:off x="1316" y="1217"/>
                <a:ext cx="22" cy="478"/>
              </a:xfrm>
              <a:prstGeom prst="rect">
                <a:avLst/>
              </a:prstGeom>
              <a:solidFill>
                <a:srgbClr val="E8E6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2" name="Rectangle 29"/>
              <p:cNvSpPr>
                <a:spLocks noChangeArrowheads="1"/>
              </p:cNvSpPr>
              <p:nvPr/>
            </p:nvSpPr>
            <p:spPr bwMode="auto">
              <a:xfrm>
                <a:off x="1338" y="1217"/>
                <a:ext cx="19" cy="478"/>
              </a:xfrm>
              <a:prstGeom prst="rect">
                <a:avLst/>
              </a:prstGeom>
              <a:solidFill>
                <a:srgbClr val="E9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3" name="Rectangle 30"/>
              <p:cNvSpPr>
                <a:spLocks noChangeArrowheads="1"/>
              </p:cNvSpPr>
              <p:nvPr/>
            </p:nvSpPr>
            <p:spPr bwMode="auto">
              <a:xfrm>
                <a:off x="1357" y="1217"/>
                <a:ext cx="19" cy="478"/>
              </a:xfrm>
              <a:prstGeom prst="rect">
                <a:avLst/>
              </a:prstGeom>
              <a:solidFill>
                <a:srgbClr val="EBE9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4" name="Rectangle 31"/>
              <p:cNvSpPr>
                <a:spLocks noChangeArrowheads="1"/>
              </p:cNvSpPr>
              <p:nvPr/>
            </p:nvSpPr>
            <p:spPr bwMode="auto">
              <a:xfrm>
                <a:off x="1376" y="1217"/>
                <a:ext cx="23" cy="478"/>
              </a:xfrm>
              <a:prstGeom prst="rect">
                <a:avLst/>
              </a:prstGeom>
              <a:solidFill>
                <a:srgbClr val="ECE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5" name="Rectangle 32"/>
              <p:cNvSpPr>
                <a:spLocks noChangeArrowheads="1"/>
              </p:cNvSpPr>
              <p:nvPr/>
            </p:nvSpPr>
            <p:spPr bwMode="auto">
              <a:xfrm>
                <a:off x="1399" y="1217"/>
                <a:ext cx="22" cy="478"/>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6" name="Rectangle 33"/>
              <p:cNvSpPr>
                <a:spLocks noChangeArrowheads="1"/>
              </p:cNvSpPr>
              <p:nvPr/>
            </p:nvSpPr>
            <p:spPr bwMode="auto">
              <a:xfrm>
                <a:off x="1421" y="1217"/>
                <a:ext cx="16" cy="478"/>
              </a:xfrm>
              <a:prstGeom prst="rect">
                <a:avLst/>
              </a:prstGeom>
              <a:solidFill>
                <a:srgbClr val="E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7" name="Rectangle 34"/>
              <p:cNvSpPr>
                <a:spLocks noChangeArrowheads="1"/>
              </p:cNvSpPr>
              <p:nvPr/>
            </p:nvSpPr>
            <p:spPr bwMode="auto">
              <a:xfrm>
                <a:off x="1437" y="1217"/>
                <a:ext cx="25" cy="47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8" name="Rectangle 35"/>
              <p:cNvSpPr>
                <a:spLocks noChangeArrowheads="1"/>
              </p:cNvSpPr>
              <p:nvPr/>
            </p:nvSpPr>
            <p:spPr bwMode="auto">
              <a:xfrm>
                <a:off x="1462" y="1217"/>
                <a:ext cx="19" cy="478"/>
              </a:xfrm>
              <a:prstGeom prst="rect">
                <a:avLst/>
              </a:prstGeom>
              <a:solidFill>
                <a:srgbClr val="E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9" name="Rectangle 36"/>
              <p:cNvSpPr>
                <a:spLocks noChangeArrowheads="1"/>
              </p:cNvSpPr>
              <p:nvPr/>
            </p:nvSpPr>
            <p:spPr bwMode="auto">
              <a:xfrm>
                <a:off x="1481" y="1217"/>
                <a:ext cx="16" cy="478"/>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0" name="Rectangle 37"/>
              <p:cNvSpPr>
                <a:spLocks noChangeArrowheads="1"/>
              </p:cNvSpPr>
              <p:nvPr/>
            </p:nvSpPr>
            <p:spPr bwMode="auto">
              <a:xfrm>
                <a:off x="1497" y="1217"/>
                <a:ext cx="25" cy="478"/>
              </a:xfrm>
              <a:prstGeom prst="rect">
                <a:avLst/>
              </a:prstGeom>
              <a:solidFill>
                <a:srgbClr val="ECE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1" name="Rectangle 38"/>
              <p:cNvSpPr>
                <a:spLocks noChangeArrowheads="1"/>
              </p:cNvSpPr>
              <p:nvPr/>
            </p:nvSpPr>
            <p:spPr bwMode="auto">
              <a:xfrm>
                <a:off x="1522" y="1217"/>
                <a:ext cx="19" cy="478"/>
              </a:xfrm>
              <a:prstGeom prst="rect">
                <a:avLst/>
              </a:prstGeom>
              <a:solidFill>
                <a:srgbClr val="EBE9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2" name="Rectangle 39"/>
              <p:cNvSpPr>
                <a:spLocks noChangeArrowheads="1"/>
              </p:cNvSpPr>
              <p:nvPr/>
            </p:nvSpPr>
            <p:spPr bwMode="auto">
              <a:xfrm>
                <a:off x="1541" y="1217"/>
                <a:ext cx="19" cy="478"/>
              </a:xfrm>
              <a:prstGeom prst="rect">
                <a:avLst/>
              </a:prstGeom>
              <a:solidFill>
                <a:srgbClr val="E9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3" name="Rectangle 40"/>
              <p:cNvSpPr>
                <a:spLocks noChangeArrowheads="1"/>
              </p:cNvSpPr>
              <p:nvPr/>
            </p:nvSpPr>
            <p:spPr bwMode="auto">
              <a:xfrm>
                <a:off x="1560" y="1217"/>
                <a:ext cx="22" cy="478"/>
              </a:xfrm>
              <a:prstGeom prst="rect">
                <a:avLst/>
              </a:prstGeom>
              <a:solidFill>
                <a:srgbClr val="E8E6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4" name="Rectangle 41"/>
              <p:cNvSpPr>
                <a:spLocks noChangeArrowheads="1"/>
              </p:cNvSpPr>
              <p:nvPr/>
            </p:nvSpPr>
            <p:spPr bwMode="auto">
              <a:xfrm>
                <a:off x="1582" y="1217"/>
                <a:ext cx="23" cy="478"/>
              </a:xfrm>
              <a:prstGeom prst="rect">
                <a:avLst/>
              </a:prstGeom>
              <a:solidFill>
                <a:srgbClr val="E7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5" name="Rectangle 42"/>
              <p:cNvSpPr>
                <a:spLocks noChangeArrowheads="1"/>
              </p:cNvSpPr>
              <p:nvPr/>
            </p:nvSpPr>
            <p:spPr bwMode="auto">
              <a:xfrm>
                <a:off x="1605" y="1217"/>
                <a:ext cx="16" cy="478"/>
              </a:xfrm>
              <a:prstGeom prst="rect">
                <a:avLst/>
              </a:prstGeom>
              <a:solidFill>
                <a:srgbClr val="E5E3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6" name="Rectangle 43"/>
              <p:cNvSpPr>
                <a:spLocks noChangeArrowheads="1"/>
              </p:cNvSpPr>
              <p:nvPr/>
            </p:nvSpPr>
            <p:spPr bwMode="auto">
              <a:xfrm>
                <a:off x="1621" y="1217"/>
                <a:ext cx="25" cy="478"/>
              </a:xfrm>
              <a:prstGeom prst="rect">
                <a:avLst/>
              </a:prstGeom>
              <a:solidFill>
                <a:srgbClr val="E4E1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7" name="Rectangle 44"/>
              <p:cNvSpPr>
                <a:spLocks noChangeArrowheads="1"/>
              </p:cNvSpPr>
              <p:nvPr/>
            </p:nvSpPr>
            <p:spPr bwMode="auto">
              <a:xfrm>
                <a:off x="1646" y="1217"/>
                <a:ext cx="19" cy="478"/>
              </a:xfrm>
              <a:prstGeom prst="rect">
                <a:avLst/>
              </a:prstGeom>
              <a:solidFill>
                <a:srgbClr val="E3DF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8" name="Rectangle 45"/>
              <p:cNvSpPr>
                <a:spLocks noChangeArrowheads="1"/>
              </p:cNvSpPr>
              <p:nvPr/>
            </p:nvSpPr>
            <p:spPr bwMode="auto">
              <a:xfrm>
                <a:off x="1665" y="1217"/>
                <a:ext cx="16" cy="478"/>
              </a:xfrm>
              <a:prstGeom prst="rect">
                <a:avLst/>
              </a:prstGeom>
              <a:solidFill>
                <a:srgbClr val="E1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9" name="Rectangle 46"/>
              <p:cNvSpPr>
                <a:spLocks noChangeArrowheads="1"/>
              </p:cNvSpPr>
              <p:nvPr/>
            </p:nvSpPr>
            <p:spPr bwMode="auto">
              <a:xfrm>
                <a:off x="1681" y="1217"/>
                <a:ext cx="25" cy="478"/>
              </a:xfrm>
              <a:prstGeom prst="rect">
                <a:avLst/>
              </a:prstGeom>
              <a:solidFill>
                <a:srgbClr val="E0DC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0" name="Rectangle 47"/>
              <p:cNvSpPr>
                <a:spLocks noChangeArrowheads="1"/>
              </p:cNvSpPr>
              <p:nvPr/>
            </p:nvSpPr>
            <p:spPr bwMode="auto">
              <a:xfrm>
                <a:off x="1706" y="1217"/>
                <a:ext cx="25" cy="478"/>
              </a:xfrm>
              <a:prstGeom prst="rect">
                <a:avLst/>
              </a:prstGeom>
              <a:solidFill>
                <a:srgbClr val="DEDA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1" name="Rectangle 48"/>
              <p:cNvSpPr>
                <a:spLocks noChangeArrowheads="1"/>
              </p:cNvSpPr>
              <p:nvPr/>
            </p:nvSpPr>
            <p:spPr bwMode="auto">
              <a:xfrm>
                <a:off x="1731" y="1217"/>
                <a:ext cx="23" cy="478"/>
              </a:xfrm>
              <a:prstGeom prst="rect">
                <a:avLst/>
              </a:prstGeom>
              <a:solidFill>
                <a:srgbClr val="DCD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2" name="Rectangle 49"/>
              <p:cNvSpPr>
                <a:spLocks noChangeArrowheads="1"/>
              </p:cNvSpPr>
              <p:nvPr/>
            </p:nvSpPr>
            <p:spPr bwMode="auto">
              <a:xfrm>
                <a:off x="1754" y="1217"/>
                <a:ext cx="19" cy="478"/>
              </a:xfrm>
              <a:prstGeom prst="rect">
                <a:avLst/>
              </a:prstGeom>
              <a:solidFill>
                <a:srgbClr val="DBD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3" name="Rectangle 50"/>
              <p:cNvSpPr>
                <a:spLocks noChangeArrowheads="1"/>
              </p:cNvSpPr>
              <p:nvPr/>
            </p:nvSpPr>
            <p:spPr bwMode="auto">
              <a:xfrm>
                <a:off x="1773" y="1217"/>
                <a:ext cx="19" cy="478"/>
              </a:xfrm>
              <a:prstGeom prst="rect">
                <a:avLst/>
              </a:prstGeom>
              <a:solidFill>
                <a:srgbClr val="D9D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4" name="Rectangle 51"/>
              <p:cNvSpPr>
                <a:spLocks noChangeArrowheads="1"/>
              </p:cNvSpPr>
              <p:nvPr/>
            </p:nvSpPr>
            <p:spPr bwMode="auto">
              <a:xfrm>
                <a:off x="1792" y="1217"/>
                <a:ext cx="22" cy="478"/>
              </a:xfrm>
              <a:prstGeom prst="rect">
                <a:avLst/>
              </a:prstGeom>
              <a:solidFill>
                <a:srgbClr val="D8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5" name="Rectangle 52"/>
              <p:cNvSpPr>
                <a:spLocks noChangeArrowheads="1"/>
              </p:cNvSpPr>
              <p:nvPr/>
            </p:nvSpPr>
            <p:spPr bwMode="auto">
              <a:xfrm>
                <a:off x="1814" y="1217"/>
                <a:ext cx="19" cy="478"/>
              </a:xfrm>
              <a:prstGeom prst="rect">
                <a:avLst/>
              </a:prstGeom>
              <a:solidFill>
                <a:srgbClr val="D7D1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48" name="Rectangle 53"/>
              <p:cNvSpPr>
                <a:spLocks noChangeArrowheads="1"/>
              </p:cNvSpPr>
              <p:nvPr/>
            </p:nvSpPr>
            <p:spPr bwMode="auto">
              <a:xfrm>
                <a:off x="1833" y="1217"/>
                <a:ext cx="19" cy="478"/>
              </a:xfrm>
              <a:prstGeom prst="rect">
                <a:avLst/>
              </a:prstGeom>
              <a:solidFill>
                <a:srgbClr val="D5D0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49" name="Rectangle 54"/>
              <p:cNvSpPr>
                <a:spLocks noChangeArrowheads="1"/>
              </p:cNvSpPr>
              <p:nvPr/>
            </p:nvSpPr>
            <p:spPr bwMode="auto">
              <a:xfrm>
                <a:off x="1852" y="1217"/>
                <a:ext cx="25" cy="478"/>
              </a:xfrm>
              <a:prstGeom prst="rect">
                <a:avLst/>
              </a:prstGeom>
              <a:solidFill>
                <a:srgbClr val="D4C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0" name="Rectangle 55"/>
              <p:cNvSpPr>
                <a:spLocks noChangeArrowheads="1"/>
              </p:cNvSpPr>
              <p:nvPr/>
            </p:nvSpPr>
            <p:spPr bwMode="auto">
              <a:xfrm>
                <a:off x="1877" y="1217"/>
                <a:ext cx="22" cy="478"/>
              </a:xfrm>
              <a:prstGeom prst="rect">
                <a:avLst/>
              </a:prstGeom>
              <a:solidFill>
                <a:srgbClr val="D2C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1" name="Rectangle 56"/>
              <p:cNvSpPr>
                <a:spLocks noChangeArrowheads="1"/>
              </p:cNvSpPr>
              <p:nvPr/>
            </p:nvSpPr>
            <p:spPr bwMode="auto">
              <a:xfrm>
                <a:off x="1899" y="1217"/>
                <a:ext cx="26" cy="478"/>
              </a:xfrm>
              <a:prstGeom prst="rect">
                <a:avLst/>
              </a:prstGeom>
              <a:solidFill>
                <a:srgbClr val="D1CA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2" name="Rectangle 57"/>
              <p:cNvSpPr>
                <a:spLocks noChangeArrowheads="1"/>
              </p:cNvSpPr>
              <p:nvPr/>
            </p:nvSpPr>
            <p:spPr bwMode="auto">
              <a:xfrm>
                <a:off x="1925" y="1217"/>
                <a:ext cx="6" cy="478"/>
              </a:xfrm>
              <a:prstGeom prst="rect">
                <a:avLst/>
              </a:prstGeom>
              <a:solidFill>
                <a:srgbClr val="CFC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3" name="Rectangle 58"/>
              <p:cNvSpPr>
                <a:spLocks noChangeArrowheads="1"/>
              </p:cNvSpPr>
              <p:nvPr/>
            </p:nvSpPr>
            <p:spPr bwMode="auto">
              <a:xfrm>
                <a:off x="956" y="1223"/>
                <a:ext cx="971" cy="469"/>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054" name="Rectangle 59"/>
              <p:cNvSpPr>
                <a:spLocks noChangeArrowheads="1"/>
              </p:cNvSpPr>
              <p:nvPr/>
            </p:nvSpPr>
            <p:spPr bwMode="auto">
              <a:xfrm>
                <a:off x="1294" y="1394"/>
                <a:ext cx="37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Ability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55" name="Rectangle 60"/>
              <p:cNvSpPr>
                <a:spLocks noChangeArrowheads="1"/>
              </p:cNvSpPr>
              <p:nvPr/>
            </p:nvSpPr>
            <p:spPr bwMode="auto">
              <a:xfrm>
                <a:off x="964" y="1838"/>
                <a:ext cx="974"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085"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 y="1840"/>
                <a:ext cx="971"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62"/>
              <p:cNvSpPr>
                <a:spLocks noChangeArrowheads="1"/>
              </p:cNvSpPr>
              <p:nvPr/>
            </p:nvSpPr>
            <p:spPr bwMode="auto">
              <a:xfrm>
                <a:off x="964" y="1838"/>
                <a:ext cx="974"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7" name="Rectangle 63"/>
              <p:cNvSpPr>
                <a:spLocks noChangeArrowheads="1"/>
              </p:cNvSpPr>
              <p:nvPr/>
            </p:nvSpPr>
            <p:spPr bwMode="auto">
              <a:xfrm>
                <a:off x="961" y="1838"/>
                <a:ext cx="980"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8" name="Freeform 64"/>
              <p:cNvSpPr>
                <a:spLocks/>
              </p:cNvSpPr>
              <p:nvPr/>
            </p:nvSpPr>
            <p:spPr bwMode="auto">
              <a:xfrm>
                <a:off x="964" y="1839"/>
                <a:ext cx="973" cy="472"/>
              </a:xfrm>
              <a:custGeom>
                <a:avLst/>
                <a:gdLst>
                  <a:gd name="T0" fmla="*/ 8 w 4914"/>
                  <a:gd name="T1" fmla="*/ 2722 h 2738"/>
                  <a:gd name="T2" fmla="*/ 4906 w 4914"/>
                  <a:gd name="T3" fmla="*/ 2722 h 2738"/>
                  <a:gd name="T4" fmla="*/ 4898 w 4914"/>
                  <a:gd name="T5" fmla="*/ 2730 h 2738"/>
                  <a:gd name="T6" fmla="*/ 4898 w 4914"/>
                  <a:gd name="T7" fmla="*/ 8 h 2738"/>
                  <a:gd name="T8" fmla="*/ 4906 w 4914"/>
                  <a:gd name="T9" fmla="*/ 16 h 2738"/>
                  <a:gd name="T10" fmla="*/ 8 w 4914"/>
                  <a:gd name="T11" fmla="*/ 16 h 2738"/>
                  <a:gd name="T12" fmla="*/ 16 w 4914"/>
                  <a:gd name="T13" fmla="*/ 8 h 2738"/>
                  <a:gd name="T14" fmla="*/ 16 w 4914"/>
                  <a:gd name="T15" fmla="*/ 2730 h 2738"/>
                  <a:gd name="T16" fmla="*/ 8 w 4914"/>
                  <a:gd name="T17" fmla="*/ 2738 h 2738"/>
                  <a:gd name="T18" fmla="*/ 0 w 4914"/>
                  <a:gd name="T19" fmla="*/ 2730 h 2738"/>
                  <a:gd name="T20" fmla="*/ 0 w 4914"/>
                  <a:gd name="T21" fmla="*/ 8 h 2738"/>
                  <a:gd name="T22" fmla="*/ 8 w 4914"/>
                  <a:gd name="T23" fmla="*/ 0 h 2738"/>
                  <a:gd name="T24" fmla="*/ 4906 w 4914"/>
                  <a:gd name="T25" fmla="*/ 0 h 2738"/>
                  <a:gd name="T26" fmla="*/ 4914 w 4914"/>
                  <a:gd name="T27" fmla="*/ 8 h 2738"/>
                  <a:gd name="T28" fmla="*/ 4914 w 4914"/>
                  <a:gd name="T29" fmla="*/ 2730 h 2738"/>
                  <a:gd name="T30" fmla="*/ 4906 w 4914"/>
                  <a:gd name="T31" fmla="*/ 2738 h 2738"/>
                  <a:gd name="T32" fmla="*/ 8 w 4914"/>
                  <a:gd name="T33" fmla="*/ 2738 h 2738"/>
                  <a:gd name="T34" fmla="*/ 0 w 4914"/>
                  <a:gd name="T35" fmla="*/ 2730 h 2738"/>
                  <a:gd name="T36" fmla="*/ 8 w 4914"/>
                  <a:gd name="T37" fmla="*/ 2722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14" h="2738">
                    <a:moveTo>
                      <a:pt x="8" y="2722"/>
                    </a:moveTo>
                    <a:lnTo>
                      <a:pt x="4906" y="2722"/>
                    </a:lnTo>
                    <a:lnTo>
                      <a:pt x="4898" y="2730"/>
                    </a:lnTo>
                    <a:lnTo>
                      <a:pt x="4898" y="8"/>
                    </a:lnTo>
                    <a:lnTo>
                      <a:pt x="4906" y="16"/>
                    </a:lnTo>
                    <a:lnTo>
                      <a:pt x="8" y="16"/>
                    </a:lnTo>
                    <a:lnTo>
                      <a:pt x="16" y="8"/>
                    </a:lnTo>
                    <a:lnTo>
                      <a:pt x="16" y="2730"/>
                    </a:lnTo>
                    <a:cubicBezTo>
                      <a:pt x="16" y="2734"/>
                      <a:pt x="12" y="2738"/>
                      <a:pt x="8" y="2738"/>
                    </a:cubicBezTo>
                    <a:cubicBezTo>
                      <a:pt x="3" y="2738"/>
                      <a:pt x="0" y="2734"/>
                      <a:pt x="0" y="2730"/>
                    </a:cubicBezTo>
                    <a:lnTo>
                      <a:pt x="0" y="8"/>
                    </a:lnTo>
                    <a:cubicBezTo>
                      <a:pt x="0" y="4"/>
                      <a:pt x="3" y="0"/>
                      <a:pt x="8" y="0"/>
                    </a:cubicBezTo>
                    <a:lnTo>
                      <a:pt x="4906" y="0"/>
                    </a:lnTo>
                    <a:cubicBezTo>
                      <a:pt x="4911" y="0"/>
                      <a:pt x="4914" y="4"/>
                      <a:pt x="4914" y="8"/>
                    </a:cubicBezTo>
                    <a:lnTo>
                      <a:pt x="4914" y="2730"/>
                    </a:lnTo>
                    <a:cubicBezTo>
                      <a:pt x="4914" y="2734"/>
                      <a:pt x="4911" y="2738"/>
                      <a:pt x="4906" y="2738"/>
                    </a:cubicBezTo>
                    <a:lnTo>
                      <a:pt x="8" y="2738"/>
                    </a:lnTo>
                    <a:cubicBezTo>
                      <a:pt x="3" y="2738"/>
                      <a:pt x="0" y="2734"/>
                      <a:pt x="0" y="2730"/>
                    </a:cubicBezTo>
                    <a:cubicBezTo>
                      <a:pt x="0" y="2725"/>
                      <a:pt x="3" y="2722"/>
                      <a:pt x="8" y="272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2059" name="Rectangle 65"/>
              <p:cNvSpPr>
                <a:spLocks noChangeArrowheads="1"/>
              </p:cNvSpPr>
              <p:nvPr/>
            </p:nvSpPr>
            <p:spPr bwMode="auto">
              <a:xfrm>
                <a:off x="961" y="1838"/>
                <a:ext cx="980"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0" name="Rectangle 66"/>
              <p:cNvSpPr>
                <a:spLocks noChangeArrowheads="1"/>
              </p:cNvSpPr>
              <p:nvPr/>
            </p:nvSpPr>
            <p:spPr bwMode="auto">
              <a:xfrm>
                <a:off x="952" y="1827"/>
                <a:ext cx="22" cy="478"/>
              </a:xfrm>
              <a:prstGeom prst="rect">
                <a:avLst/>
              </a:prstGeom>
              <a:solidFill>
                <a:srgbClr val="CFC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1" name="Rectangle 67"/>
              <p:cNvSpPr>
                <a:spLocks noChangeArrowheads="1"/>
              </p:cNvSpPr>
              <p:nvPr/>
            </p:nvSpPr>
            <p:spPr bwMode="auto">
              <a:xfrm>
                <a:off x="974" y="1827"/>
                <a:ext cx="19" cy="478"/>
              </a:xfrm>
              <a:prstGeom prst="rect">
                <a:avLst/>
              </a:prstGeom>
              <a:solidFill>
                <a:srgbClr val="D0CA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2" name="Rectangle 68"/>
              <p:cNvSpPr>
                <a:spLocks noChangeArrowheads="1"/>
              </p:cNvSpPr>
              <p:nvPr/>
            </p:nvSpPr>
            <p:spPr bwMode="auto">
              <a:xfrm>
                <a:off x="993" y="1827"/>
                <a:ext cx="16" cy="478"/>
              </a:xfrm>
              <a:prstGeom prst="rect">
                <a:avLst/>
              </a:prstGeom>
              <a:solidFill>
                <a:srgbClr val="D2C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3" name="Rectangle 69"/>
              <p:cNvSpPr>
                <a:spLocks noChangeArrowheads="1"/>
              </p:cNvSpPr>
              <p:nvPr/>
            </p:nvSpPr>
            <p:spPr bwMode="auto">
              <a:xfrm>
                <a:off x="1009" y="1827"/>
                <a:ext cx="25" cy="478"/>
              </a:xfrm>
              <a:prstGeom prst="rect">
                <a:avLst/>
              </a:prstGeom>
              <a:solidFill>
                <a:srgbClr val="D3CD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4" name="Rectangle 70"/>
              <p:cNvSpPr>
                <a:spLocks noChangeArrowheads="1"/>
              </p:cNvSpPr>
              <p:nvPr/>
            </p:nvSpPr>
            <p:spPr bwMode="auto">
              <a:xfrm>
                <a:off x="1034" y="1827"/>
                <a:ext cx="19" cy="478"/>
              </a:xfrm>
              <a:prstGeom prst="rect">
                <a:avLst/>
              </a:prstGeom>
              <a:solidFill>
                <a:srgbClr val="D4CF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5" name="Rectangle 71"/>
              <p:cNvSpPr>
                <a:spLocks noChangeArrowheads="1"/>
              </p:cNvSpPr>
              <p:nvPr/>
            </p:nvSpPr>
            <p:spPr bwMode="auto">
              <a:xfrm>
                <a:off x="1053" y="1827"/>
                <a:ext cx="19" cy="478"/>
              </a:xfrm>
              <a:prstGeom prst="rect">
                <a:avLst/>
              </a:prstGeom>
              <a:solidFill>
                <a:srgbClr val="D6D0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6" name="Rectangle 72"/>
              <p:cNvSpPr>
                <a:spLocks noChangeArrowheads="1"/>
              </p:cNvSpPr>
              <p:nvPr/>
            </p:nvSpPr>
            <p:spPr bwMode="auto">
              <a:xfrm>
                <a:off x="1072" y="1827"/>
                <a:ext cx="22" cy="478"/>
              </a:xfrm>
              <a:prstGeom prst="rect">
                <a:avLst/>
              </a:prstGeom>
              <a:solidFill>
                <a:srgbClr val="D7D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7" name="Rectangle 73"/>
              <p:cNvSpPr>
                <a:spLocks noChangeArrowheads="1"/>
              </p:cNvSpPr>
              <p:nvPr/>
            </p:nvSpPr>
            <p:spPr bwMode="auto">
              <a:xfrm>
                <a:off x="1094" y="1827"/>
                <a:ext cx="19" cy="478"/>
              </a:xfrm>
              <a:prstGeom prst="rect">
                <a:avLst/>
              </a:prstGeom>
              <a:solidFill>
                <a:srgbClr val="D8D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8" name="Rectangle 74"/>
              <p:cNvSpPr>
                <a:spLocks noChangeArrowheads="1"/>
              </p:cNvSpPr>
              <p:nvPr/>
            </p:nvSpPr>
            <p:spPr bwMode="auto">
              <a:xfrm>
                <a:off x="1113" y="1827"/>
                <a:ext cx="19" cy="478"/>
              </a:xfrm>
              <a:prstGeom prst="rect">
                <a:avLst/>
              </a:prstGeom>
              <a:solidFill>
                <a:srgbClr val="DAD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9" name="Rectangle 75"/>
              <p:cNvSpPr>
                <a:spLocks noChangeArrowheads="1"/>
              </p:cNvSpPr>
              <p:nvPr/>
            </p:nvSpPr>
            <p:spPr bwMode="auto">
              <a:xfrm>
                <a:off x="1132" y="1827"/>
                <a:ext cx="22" cy="478"/>
              </a:xfrm>
              <a:prstGeom prst="rect">
                <a:avLst/>
              </a:prstGeom>
              <a:solidFill>
                <a:srgbClr val="DBD7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0" name="Rectangle 76"/>
              <p:cNvSpPr>
                <a:spLocks noChangeArrowheads="1"/>
              </p:cNvSpPr>
              <p:nvPr/>
            </p:nvSpPr>
            <p:spPr bwMode="auto">
              <a:xfrm>
                <a:off x="1154" y="1827"/>
                <a:ext cx="26" cy="478"/>
              </a:xfrm>
              <a:prstGeom prst="rect">
                <a:avLst/>
              </a:prstGeom>
              <a:solidFill>
                <a:srgbClr val="DDD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1" name="Rectangle 77"/>
              <p:cNvSpPr>
                <a:spLocks noChangeArrowheads="1"/>
              </p:cNvSpPr>
              <p:nvPr/>
            </p:nvSpPr>
            <p:spPr bwMode="auto">
              <a:xfrm>
                <a:off x="1180" y="1827"/>
                <a:ext cx="25" cy="478"/>
              </a:xfrm>
              <a:prstGeom prst="rect">
                <a:avLst/>
              </a:prstGeom>
              <a:solidFill>
                <a:srgbClr val="DFD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2" name="Rectangle 78"/>
              <p:cNvSpPr>
                <a:spLocks noChangeArrowheads="1"/>
              </p:cNvSpPr>
              <p:nvPr/>
            </p:nvSpPr>
            <p:spPr bwMode="auto">
              <a:xfrm>
                <a:off x="1205" y="1827"/>
                <a:ext cx="26" cy="478"/>
              </a:xfrm>
              <a:prstGeom prst="rect">
                <a:avLst/>
              </a:prstGeom>
              <a:solidFill>
                <a:srgbClr val="E1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3" name="Rectangle 79"/>
              <p:cNvSpPr>
                <a:spLocks noChangeArrowheads="1"/>
              </p:cNvSpPr>
              <p:nvPr/>
            </p:nvSpPr>
            <p:spPr bwMode="auto">
              <a:xfrm>
                <a:off x="1231" y="1827"/>
                <a:ext cx="22" cy="478"/>
              </a:xfrm>
              <a:prstGeom prst="rect">
                <a:avLst/>
              </a:prstGeom>
              <a:solidFill>
                <a:srgbClr val="E2DF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4" name="Rectangle 80"/>
              <p:cNvSpPr>
                <a:spLocks noChangeArrowheads="1"/>
              </p:cNvSpPr>
              <p:nvPr/>
            </p:nvSpPr>
            <p:spPr bwMode="auto">
              <a:xfrm>
                <a:off x="1253" y="1827"/>
                <a:ext cx="25" cy="478"/>
              </a:xfrm>
              <a:prstGeom prst="rect">
                <a:avLst/>
              </a:prstGeom>
              <a:solidFill>
                <a:srgbClr val="E4E1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5" name="Rectangle 81"/>
              <p:cNvSpPr>
                <a:spLocks noChangeArrowheads="1"/>
              </p:cNvSpPr>
              <p:nvPr/>
            </p:nvSpPr>
            <p:spPr bwMode="auto">
              <a:xfrm>
                <a:off x="1278" y="1827"/>
                <a:ext cx="19" cy="478"/>
              </a:xfrm>
              <a:prstGeom prst="rect">
                <a:avLst/>
              </a:prstGeom>
              <a:solidFill>
                <a:srgbClr val="E5E3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6" name="Rectangle 82"/>
              <p:cNvSpPr>
                <a:spLocks noChangeArrowheads="1"/>
              </p:cNvSpPr>
              <p:nvPr/>
            </p:nvSpPr>
            <p:spPr bwMode="auto">
              <a:xfrm>
                <a:off x="1297" y="1827"/>
                <a:ext cx="19" cy="478"/>
              </a:xfrm>
              <a:prstGeom prst="rect">
                <a:avLst/>
              </a:prstGeom>
              <a:solidFill>
                <a:srgbClr val="E7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7" name="Rectangle 83"/>
              <p:cNvSpPr>
                <a:spLocks noChangeArrowheads="1"/>
              </p:cNvSpPr>
              <p:nvPr/>
            </p:nvSpPr>
            <p:spPr bwMode="auto">
              <a:xfrm>
                <a:off x="1316" y="1827"/>
                <a:ext cx="22" cy="478"/>
              </a:xfrm>
              <a:prstGeom prst="rect">
                <a:avLst/>
              </a:prstGeom>
              <a:solidFill>
                <a:srgbClr val="E8E6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8" name="Rectangle 84"/>
              <p:cNvSpPr>
                <a:spLocks noChangeArrowheads="1"/>
              </p:cNvSpPr>
              <p:nvPr/>
            </p:nvSpPr>
            <p:spPr bwMode="auto">
              <a:xfrm>
                <a:off x="1338" y="1827"/>
                <a:ext cx="19" cy="478"/>
              </a:xfrm>
              <a:prstGeom prst="rect">
                <a:avLst/>
              </a:prstGeom>
              <a:solidFill>
                <a:srgbClr val="E9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9" name="Rectangle 85"/>
              <p:cNvSpPr>
                <a:spLocks noChangeArrowheads="1"/>
              </p:cNvSpPr>
              <p:nvPr/>
            </p:nvSpPr>
            <p:spPr bwMode="auto">
              <a:xfrm>
                <a:off x="1357" y="1827"/>
                <a:ext cx="19" cy="478"/>
              </a:xfrm>
              <a:prstGeom prst="rect">
                <a:avLst/>
              </a:prstGeom>
              <a:solidFill>
                <a:srgbClr val="EBE9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6" name="Rectangle 86"/>
              <p:cNvSpPr>
                <a:spLocks noChangeArrowheads="1"/>
              </p:cNvSpPr>
              <p:nvPr/>
            </p:nvSpPr>
            <p:spPr bwMode="auto">
              <a:xfrm>
                <a:off x="1376" y="1827"/>
                <a:ext cx="23" cy="478"/>
              </a:xfrm>
              <a:prstGeom prst="rect">
                <a:avLst/>
              </a:prstGeom>
              <a:solidFill>
                <a:srgbClr val="ECE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7" name="Rectangle 87"/>
              <p:cNvSpPr>
                <a:spLocks noChangeArrowheads="1"/>
              </p:cNvSpPr>
              <p:nvPr/>
            </p:nvSpPr>
            <p:spPr bwMode="auto">
              <a:xfrm>
                <a:off x="1399" y="1827"/>
                <a:ext cx="22" cy="478"/>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8" name="Rectangle 88"/>
              <p:cNvSpPr>
                <a:spLocks noChangeArrowheads="1"/>
              </p:cNvSpPr>
              <p:nvPr/>
            </p:nvSpPr>
            <p:spPr bwMode="auto">
              <a:xfrm>
                <a:off x="1421" y="1827"/>
                <a:ext cx="16" cy="478"/>
              </a:xfrm>
              <a:prstGeom prst="rect">
                <a:avLst/>
              </a:prstGeom>
              <a:solidFill>
                <a:srgbClr val="E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9" name="Rectangle 89"/>
              <p:cNvSpPr>
                <a:spLocks noChangeArrowheads="1"/>
              </p:cNvSpPr>
              <p:nvPr/>
            </p:nvSpPr>
            <p:spPr bwMode="auto">
              <a:xfrm>
                <a:off x="1437" y="1827"/>
                <a:ext cx="25" cy="47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0" name="Rectangle 90"/>
              <p:cNvSpPr>
                <a:spLocks noChangeArrowheads="1"/>
              </p:cNvSpPr>
              <p:nvPr/>
            </p:nvSpPr>
            <p:spPr bwMode="auto">
              <a:xfrm>
                <a:off x="1462" y="1827"/>
                <a:ext cx="19" cy="478"/>
              </a:xfrm>
              <a:prstGeom prst="rect">
                <a:avLst/>
              </a:prstGeom>
              <a:solidFill>
                <a:srgbClr val="E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1" name="Rectangle 91"/>
              <p:cNvSpPr>
                <a:spLocks noChangeArrowheads="1"/>
              </p:cNvSpPr>
              <p:nvPr/>
            </p:nvSpPr>
            <p:spPr bwMode="auto">
              <a:xfrm>
                <a:off x="1481" y="1827"/>
                <a:ext cx="16" cy="478"/>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2" name="Rectangle 92"/>
              <p:cNvSpPr>
                <a:spLocks noChangeArrowheads="1"/>
              </p:cNvSpPr>
              <p:nvPr/>
            </p:nvSpPr>
            <p:spPr bwMode="auto">
              <a:xfrm>
                <a:off x="1497" y="1827"/>
                <a:ext cx="25" cy="478"/>
              </a:xfrm>
              <a:prstGeom prst="rect">
                <a:avLst/>
              </a:prstGeom>
              <a:solidFill>
                <a:srgbClr val="ECE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3" name="Rectangle 93"/>
              <p:cNvSpPr>
                <a:spLocks noChangeArrowheads="1"/>
              </p:cNvSpPr>
              <p:nvPr/>
            </p:nvSpPr>
            <p:spPr bwMode="auto">
              <a:xfrm>
                <a:off x="1522" y="1827"/>
                <a:ext cx="19" cy="478"/>
              </a:xfrm>
              <a:prstGeom prst="rect">
                <a:avLst/>
              </a:prstGeom>
              <a:solidFill>
                <a:srgbClr val="EBE9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4" name="Rectangle 94"/>
              <p:cNvSpPr>
                <a:spLocks noChangeArrowheads="1"/>
              </p:cNvSpPr>
              <p:nvPr/>
            </p:nvSpPr>
            <p:spPr bwMode="auto">
              <a:xfrm>
                <a:off x="1541" y="1827"/>
                <a:ext cx="19" cy="478"/>
              </a:xfrm>
              <a:prstGeom prst="rect">
                <a:avLst/>
              </a:prstGeom>
              <a:solidFill>
                <a:srgbClr val="E9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5" name="Rectangle 95"/>
              <p:cNvSpPr>
                <a:spLocks noChangeArrowheads="1"/>
              </p:cNvSpPr>
              <p:nvPr/>
            </p:nvSpPr>
            <p:spPr bwMode="auto">
              <a:xfrm>
                <a:off x="1560" y="1827"/>
                <a:ext cx="22" cy="478"/>
              </a:xfrm>
              <a:prstGeom prst="rect">
                <a:avLst/>
              </a:prstGeom>
              <a:solidFill>
                <a:srgbClr val="E8E6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6" name="Rectangle 96"/>
              <p:cNvSpPr>
                <a:spLocks noChangeArrowheads="1"/>
              </p:cNvSpPr>
              <p:nvPr/>
            </p:nvSpPr>
            <p:spPr bwMode="auto">
              <a:xfrm>
                <a:off x="1582" y="1827"/>
                <a:ext cx="23" cy="478"/>
              </a:xfrm>
              <a:prstGeom prst="rect">
                <a:avLst/>
              </a:prstGeom>
              <a:solidFill>
                <a:srgbClr val="E7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7" name="Rectangle 97"/>
              <p:cNvSpPr>
                <a:spLocks noChangeArrowheads="1"/>
              </p:cNvSpPr>
              <p:nvPr/>
            </p:nvSpPr>
            <p:spPr bwMode="auto">
              <a:xfrm>
                <a:off x="1605" y="1827"/>
                <a:ext cx="16" cy="478"/>
              </a:xfrm>
              <a:prstGeom prst="rect">
                <a:avLst/>
              </a:prstGeom>
              <a:solidFill>
                <a:srgbClr val="E5E3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8" name="Rectangle 98"/>
              <p:cNvSpPr>
                <a:spLocks noChangeArrowheads="1"/>
              </p:cNvSpPr>
              <p:nvPr/>
            </p:nvSpPr>
            <p:spPr bwMode="auto">
              <a:xfrm>
                <a:off x="1621" y="1827"/>
                <a:ext cx="25" cy="478"/>
              </a:xfrm>
              <a:prstGeom prst="rect">
                <a:avLst/>
              </a:prstGeom>
              <a:solidFill>
                <a:srgbClr val="E4E1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9" name="Rectangle 99"/>
              <p:cNvSpPr>
                <a:spLocks noChangeArrowheads="1"/>
              </p:cNvSpPr>
              <p:nvPr/>
            </p:nvSpPr>
            <p:spPr bwMode="auto">
              <a:xfrm>
                <a:off x="1646" y="1827"/>
                <a:ext cx="19" cy="478"/>
              </a:xfrm>
              <a:prstGeom prst="rect">
                <a:avLst/>
              </a:prstGeom>
              <a:solidFill>
                <a:srgbClr val="E3DF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0" name="Rectangle 100"/>
              <p:cNvSpPr>
                <a:spLocks noChangeArrowheads="1"/>
              </p:cNvSpPr>
              <p:nvPr/>
            </p:nvSpPr>
            <p:spPr bwMode="auto">
              <a:xfrm>
                <a:off x="1665" y="1827"/>
                <a:ext cx="16" cy="478"/>
              </a:xfrm>
              <a:prstGeom prst="rect">
                <a:avLst/>
              </a:prstGeom>
              <a:solidFill>
                <a:srgbClr val="E1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1" name="Rectangle 101"/>
              <p:cNvSpPr>
                <a:spLocks noChangeArrowheads="1"/>
              </p:cNvSpPr>
              <p:nvPr/>
            </p:nvSpPr>
            <p:spPr bwMode="auto">
              <a:xfrm>
                <a:off x="1681" y="1827"/>
                <a:ext cx="25" cy="478"/>
              </a:xfrm>
              <a:prstGeom prst="rect">
                <a:avLst/>
              </a:prstGeom>
              <a:solidFill>
                <a:srgbClr val="E0DC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2" name="Rectangle 102"/>
              <p:cNvSpPr>
                <a:spLocks noChangeArrowheads="1"/>
              </p:cNvSpPr>
              <p:nvPr/>
            </p:nvSpPr>
            <p:spPr bwMode="auto">
              <a:xfrm>
                <a:off x="1706" y="1827"/>
                <a:ext cx="25" cy="478"/>
              </a:xfrm>
              <a:prstGeom prst="rect">
                <a:avLst/>
              </a:prstGeom>
              <a:solidFill>
                <a:srgbClr val="DEDA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3" name="Rectangle 103"/>
              <p:cNvSpPr>
                <a:spLocks noChangeArrowheads="1"/>
              </p:cNvSpPr>
              <p:nvPr/>
            </p:nvSpPr>
            <p:spPr bwMode="auto">
              <a:xfrm>
                <a:off x="1731" y="1827"/>
                <a:ext cx="23" cy="478"/>
              </a:xfrm>
              <a:prstGeom prst="rect">
                <a:avLst/>
              </a:prstGeom>
              <a:solidFill>
                <a:srgbClr val="DCD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4" name="Rectangle 104"/>
              <p:cNvSpPr>
                <a:spLocks noChangeArrowheads="1"/>
              </p:cNvSpPr>
              <p:nvPr/>
            </p:nvSpPr>
            <p:spPr bwMode="auto">
              <a:xfrm>
                <a:off x="1754" y="1827"/>
                <a:ext cx="19" cy="478"/>
              </a:xfrm>
              <a:prstGeom prst="rect">
                <a:avLst/>
              </a:prstGeom>
              <a:solidFill>
                <a:srgbClr val="DBD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5" name="Rectangle 105"/>
              <p:cNvSpPr>
                <a:spLocks noChangeArrowheads="1"/>
              </p:cNvSpPr>
              <p:nvPr/>
            </p:nvSpPr>
            <p:spPr bwMode="auto">
              <a:xfrm>
                <a:off x="1773" y="1827"/>
                <a:ext cx="19" cy="478"/>
              </a:xfrm>
              <a:prstGeom prst="rect">
                <a:avLst/>
              </a:prstGeom>
              <a:solidFill>
                <a:srgbClr val="D9D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6" name="Rectangle 106"/>
              <p:cNvSpPr>
                <a:spLocks noChangeArrowheads="1"/>
              </p:cNvSpPr>
              <p:nvPr/>
            </p:nvSpPr>
            <p:spPr bwMode="auto">
              <a:xfrm>
                <a:off x="1792" y="1827"/>
                <a:ext cx="22" cy="478"/>
              </a:xfrm>
              <a:prstGeom prst="rect">
                <a:avLst/>
              </a:prstGeom>
              <a:solidFill>
                <a:srgbClr val="D8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7" name="Rectangle 107"/>
              <p:cNvSpPr>
                <a:spLocks noChangeArrowheads="1"/>
              </p:cNvSpPr>
              <p:nvPr/>
            </p:nvSpPr>
            <p:spPr bwMode="auto">
              <a:xfrm>
                <a:off x="1814" y="1827"/>
                <a:ext cx="19" cy="478"/>
              </a:xfrm>
              <a:prstGeom prst="rect">
                <a:avLst/>
              </a:prstGeom>
              <a:solidFill>
                <a:srgbClr val="D7D1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8" name="Rectangle 108"/>
              <p:cNvSpPr>
                <a:spLocks noChangeArrowheads="1"/>
              </p:cNvSpPr>
              <p:nvPr/>
            </p:nvSpPr>
            <p:spPr bwMode="auto">
              <a:xfrm>
                <a:off x="1833" y="1827"/>
                <a:ext cx="19" cy="478"/>
              </a:xfrm>
              <a:prstGeom prst="rect">
                <a:avLst/>
              </a:prstGeom>
              <a:solidFill>
                <a:srgbClr val="D5D0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9" name="Rectangle 109"/>
              <p:cNvSpPr>
                <a:spLocks noChangeArrowheads="1"/>
              </p:cNvSpPr>
              <p:nvPr/>
            </p:nvSpPr>
            <p:spPr bwMode="auto">
              <a:xfrm>
                <a:off x="1852" y="1827"/>
                <a:ext cx="25" cy="478"/>
              </a:xfrm>
              <a:prstGeom prst="rect">
                <a:avLst/>
              </a:prstGeom>
              <a:solidFill>
                <a:srgbClr val="D4C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0" name="Rectangle 110"/>
              <p:cNvSpPr>
                <a:spLocks noChangeArrowheads="1"/>
              </p:cNvSpPr>
              <p:nvPr/>
            </p:nvSpPr>
            <p:spPr bwMode="auto">
              <a:xfrm>
                <a:off x="1877" y="1827"/>
                <a:ext cx="22" cy="478"/>
              </a:xfrm>
              <a:prstGeom prst="rect">
                <a:avLst/>
              </a:prstGeom>
              <a:solidFill>
                <a:srgbClr val="D2C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1" name="Rectangle 111"/>
              <p:cNvSpPr>
                <a:spLocks noChangeArrowheads="1"/>
              </p:cNvSpPr>
              <p:nvPr/>
            </p:nvSpPr>
            <p:spPr bwMode="auto">
              <a:xfrm>
                <a:off x="1899" y="1827"/>
                <a:ext cx="26" cy="478"/>
              </a:xfrm>
              <a:prstGeom prst="rect">
                <a:avLst/>
              </a:prstGeom>
              <a:solidFill>
                <a:srgbClr val="D1CA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2" name="Rectangle 112"/>
              <p:cNvSpPr>
                <a:spLocks noChangeArrowheads="1"/>
              </p:cNvSpPr>
              <p:nvPr/>
            </p:nvSpPr>
            <p:spPr bwMode="auto">
              <a:xfrm>
                <a:off x="1925" y="1827"/>
                <a:ext cx="6" cy="478"/>
              </a:xfrm>
              <a:prstGeom prst="rect">
                <a:avLst/>
              </a:prstGeom>
              <a:solidFill>
                <a:srgbClr val="CFC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3" name="Rectangle 113"/>
              <p:cNvSpPr>
                <a:spLocks noChangeArrowheads="1"/>
              </p:cNvSpPr>
              <p:nvPr/>
            </p:nvSpPr>
            <p:spPr bwMode="auto">
              <a:xfrm>
                <a:off x="956" y="1833"/>
                <a:ext cx="971" cy="469"/>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84" name="Rectangle 114"/>
              <p:cNvSpPr>
                <a:spLocks noChangeArrowheads="1"/>
              </p:cNvSpPr>
              <p:nvPr/>
            </p:nvSpPr>
            <p:spPr bwMode="auto">
              <a:xfrm>
                <a:off x="1145" y="2004"/>
                <a:ext cx="6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Benevolence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6" name="Rectangle 115"/>
              <p:cNvSpPr>
                <a:spLocks noChangeArrowheads="1"/>
              </p:cNvSpPr>
              <p:nvPr/>
            </p:nvSpPr>
            <p:spPr bwMode="auto">
              <a:xfrm>
                <a:off x="964" y="2426"/>
                <a:ext cx="974"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140" name="Picture 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 y="2427"/>
                <a:ext cx="97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7" name="Rectangle 117"/>
              <p:cNvSpPr>
                <a:spLocks noChangeArrowheads="1"/>
              </p:cNvSpPr>
              <p:nvPr/>
            </p:nvSpPr>
            <p:spPr bwMode="auto">
              <a:xfrm>
                <a:off x="964" y="2426"/>
                <a:ext cx="974"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0" name="Rectangle 118"/>
              <p:cNvSpPr>
                <a:spLocks noChangeArrowheads="1"/>
              </p:cNvSpPr>
              <p:nvPr/>
            </p:nvSpPr>
            <p:spPr bwMode="auto">
              <a:xfrm>
                <a:off x="961" y="2423"/>
                <a:ext cx="980" cy="47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1" name="Freeform 119"/>
              <p:cNvSpPr>
                <a:spLocks/>
              </p:cNvSpPr>
              <p:nvPr/>
            </p:nvSpPr>
            <p:spPr bwMode="auto">
              <a:xfrm>
                <a:off x="964" y="2426"/>
                <a:ext cx="973" cy="472"/>
              </a:xfrm>
              <a:custGeom>
                <a:avLst/>
                <a:gdLst>
                  <a:gd name="T0" fmla="*/ 8 w 4914"/>
                  <a:gd name="T1" fmla="*/ 2721 h 2737"/>
                  <a:gd name="T2" fmla="*/ 4906 w 4914"/>
                  <a:gd name="T3" fmla="*/ 2721 h 2737"/>
                  <a:gd name="T4" fmla="*/ 4898 w 4914"/>
                  <a:gd name="T5" fmla="*/ 2729 h 2737"/>
                  <a:gd name="T6" fmla="*/ 4898 w 4914"/>
                  <a:gd name="T7" fmla="*/ 8 h 2737"/>
                  <a:gd name="T8" fmla="*/ 4906 w 4914"/>
                  <a:gd name="T9" fmla="*/ 16 h 2737"/>
                  <a:gd name="T10" fmla="*/ 8 w 4914"/>
                  <a:gd name="T11" fmla="*/ 16 h 2737"/>
                  <a:gd name="T12" fmla="*/ 16 w 4914"/>
                  <a:gd name="T13" fmla="*/ 8 h 2737"/>
                  <a:gd name="T14" fmla="*/ 16 w 4914"/>
                  <a:gd name="T15" fmla="*/ 2729 h 2737"/>
                  <a:gd name="T16" fmla="*/ 8 w 4914"/>
                  <a:gd name="T17" fmla="*/ 2737 h 2737"/>
                  <a:gd name="T18" fmla="*/ 0 w 4914"/>
                  <a:gd name="T19" fmla="*/ 2729 h 2737"/>
                  <a:gd name="T20" fmla="*/ 0 w 4914"/>
                  <a:gd name="T21" fmla="*/ 8 h 2737"/>
                  <a:gd name="T22" fmla="*/ 8 w 4914"/>
                  <a:gd name="T23" fmla="*/ 0 h 2737"/>
                  <a:gd name="T24" fmla="*/ 4906 w 4914"/>
                  <a:gd name="T25" fmla="*/ 0 h 2737"/>
                  <a:gd name="T26" fmla="*/ 4914 w 4914"/>
                  <a:gd name="T27" fmla="*/ 8 h 2737"/>
                  <a:gd name="T28" fmla="*/ 4914 w 4914"/>
                  <a:gd name="T29" fmla="*/ 2729 h 2737"/>
                  <a:gd name="T30" fmla="*/ 4906 w 4914"/>
                  <a:gd name="T31" fmla="*/ 2737 h 2737"/>
                  <a:gd name="T32" fmla="*/ 8 w 4914"/>
                  <a:gd name="T33" fmla="*/ 2737 h 2737"/>
                  <a:gd name="T34" fmla="*/ 0 w 4914"/>
                  <a:gd name="T35" fmla="*/ 2729 h 2737"/>
                  <a:gd name="T36" fmla="*/ 8 w 4914"/>
                  <a:gd name="T37" fmla="*/ 2721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14" h="2737">
                    <a:moveTo>
                      <a:pt x="8" y="2721"/>
                    </a:moveTo>
                    <a:lnTo>
                      <a:pt x="4906" y="2721"/>
                    </a:lnTo>
                    <a:lnTo>
                      <a:pt x="4898" y="2729"/>
                    </a:lnTo>
                    <a:lnTo>
                      <a:pt x="4898" y="8"/>
                    </a:lnTo>
                    <a:lnTo>
                      <a:pt x="4906" y="16"/>
                    </a:lnTo>
                    <a:lnTo>
                      <a:pt x="8" y="16"/>
                    </a:lnTo>
                    <a:lnTo>
                      <a:pt x="16" y="8"/>
                    </a:lnTo>
                    <a:lnTo>
                      <a:pt x="16" y="2729"/>
                    </a:lnTo>
                    <a:cubicBezTo>
                      <a:pt x="16" y="2734"/>
                      <a:pt x="12" y="2737"/>
                      <a:pt x="8" y="2737"/>
                    </a:cubicBezTo>
                    <a:cubicBezTo>
                      <a:pt x="3" y="2737"/>
                      <a:pt x="0" y="2734"/>
                      <a:pt x="0" y="2729"/>
                    </a:cubicBezTo>
                    <a:lnTo>
                      <a:pt x="0" y="8"/>
                    </a:lnTo>
                    <a:cubicBezTo>
                      <a:pt x="0" y="4"/>
                      <a:pt x="3" y="0"/>
                      <a:pt x="8" y="0"/>
                    </a:cubicBezTo>
                    <a:lnTo>
                      <a:pt x="4906" y="0"/>
                    </a:lnTo>
                    <a:cubicBezTo>
                      <a:pt x="4911" y="0"/>
                      <a:pt x="4914" y="4"/>
                      <a:pt x="4914" y="8"/>
                    </a:cubicBezTo>
                    <a:lnTo>
                      <a:pt x="4914" y="2729"/>
                    </a:lnTo>
                    <a:cubicBezTo>
                      <a:pt x="4914" y="2734"/>
                      <a:pt x="4911" y="2737"/>
                      <a:pt x="4906" y="2737"/>
                    </a:cubicBezTo>
                    <a:lnTo>
                      <a:pt x="8" y="2737"/>
                    </a:lnTo>
                    <a:cubicBezTo>
                      <a:pt x="3" y="2737"/>
                      <a:pt x="0" y="2734"/>
                      <a:pt x="0" y="2729"/>
                    </a:cubicBezTo>
                    <a:cubicBezTo>
                      <a:pt x="0" y="2725"/>
                      <a:pt x="3" y="2721"/>
                      <a:pt x="8" y="2721"/>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122" name="Rectangle 120"/>
              <p:cNvSpPr>
                <a:spLocks noChangeArrowheads="1"/>
              </p:cNvSpPr>
              <p:nvPr/>
            </p:nvSpPr>
            <p:spPr bwMode="auto">
              <a:xfrm>
                <a:off x="961" y="2423"/>
                <a:ext cx="980"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3" name="Rectangle 121"/>
              <p:cNvSpPr>
                <a:spLocks noChangeArrowheads="1"/>
              </p:cNvSpPr>
              <p:nvPr/>
            </p:nvSpPr>
            <p:spPr bwMode="auto">
              <a:xfrm>
                <a:off x="952" y="2415"/>
                <a:ext cx="22" cy="477"/>
              </a:xfrm>
              <a:prstGeom prst="rect">
                <a:avLst/>
              </a:prstGeom>
              <a:solidFill>
                <a:srgbClr val="CFC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4" name="Rectangle 122"/>
              <p:cNvSpPr>
                <a:spLocks noChangeArrowheads="1"/>
              </p:cNvSpPr>
              <p:nvPr/>
            </p:nvSpPr>
            <p:spPr bwMode="auto">
              <a:xfrm>
                <a:off x="974" y="2415"/>
                <a:ext cx="19" cy="477"/>
              </a:xfrm>
              <a:prstGeom prst="rect">
                <a:avLst/>
              </a:prstGeom>
              <a:solidFill>
                <a:srgbClr val="D0CA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5" name="Rectangle 123"/>
              <p:cNvSpPr>
                <a:spLocks noChangeArrowheads="1"/>
              </p:cNvSpPr>
              <p:nvPr/>
            </p:nvSpPr>
            <p:spPr bwMode="auto">
              <a:xfrm>
                <a:off x="993" y="2415"/>
                <a:ext cx="16" cy="477"/>
              </a:xfrm>
              <a:prstGeom prst="rect">
                <a:avLst/>
              </a:prstGeom>
              <a:solidFill>
                <a:srgbClr val="D2C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6" name="Rectangle 124"/>
              <p:cNvSpPr>
                <a:spLocks noChangeArrowheads="1"/>
              </p:cNvSpPr>
              <p:nvPr/>
            </p:nvSpPr>
            <p:spPr bwMode="auto">
              <a:xfrm>
                <a:off x="1009" y="2415"/>
                <a:ext cx="25" cy="477"/>
              </a:xfrm>
              <a:prstGeom prst="rect">
                <a:avLst/>
              </a:prstGeom>
              <a:solidFill>
                <a:srgbClr val="D3CD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7" name="Rectangle 125"/>
              <p:cNvSpPr>
                <a:spLocks noChangeArrowheads="1"/>
              </p:cNvSpPr>
              <p:nvPr/>
            </p:nvSpPr>
            <p:spPr bwMode="auto">
              <a:xfrm>
                <a:off x="1034" y="2415"/>
                <a:ext cx="19" cy="477"/>
              </a:xfrm>
              <a:prstGeom prst="rect">
                <a:avLst/>
              </a:prstGeom>
              <a:solidFill>
                <a:srgbClr val="D4CF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8" name="Rectangle 126"/>
              <p:cNvSpPr>
                <a:spLocks noChangeArrowheads="1"/>
              </p:cNvSpPr>
              <p:nvPr/>
            </p:nvSpPr>
            <p:spPr bwMode="auto">
              <a:xfrm>
                <a:off x="1053" y="2415"/>
                <a:ext cx="19" cy="477"/>
              </a:xfrm>
              <a:prstGeom prst="rect">
                <a:avLst/>
              </a:prstGeom>
              <a:solidFill>
                <a:srgbClr val="D6D0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9" name="Rectangle 127"/>
              <p:cNvSpPr>
                <a:spLocks noChangeArrowheads="1"/>
              </p:cNvSpPr>
              <p:nvPr/>
            </p:nvSpPr>
            <p:spPr bwMode="auto">
              <a:xfrm>
                <a:off x="1072" y="2415"/>
                <a:ext cx="22" cy="477"/>
              </a:xfrm>
              <a:prstGeom prst="rect">
                <a:avLst/>
              </a:prstGeom>
              <a:solidFill>
                <a:srgbClr val="D7D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0" name="Rectangle 128"/>
              <p:cNvSpPr>
                <a:spLocks noChangeArrowheads="1"/>
              </p:cNvSpPr>
              <p:nvPr/>
            </p:nvSpPr>
            <p:spPr bwMode="auto">
              <a:xfrm>
                <a:off x="1094" y="2415"/>
                <a:ext cx="19" cy="477"/>
              </a:xfrm>
              <a:prstGeom prst="rect">
                <a:avLst/>
              </a:prstGeom>
              <a:solidFill>
                <a:srgbClr val="D8D4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1" name="Rectangle 129"/>
              <p:cNvSpPr>
                <a:spLocks noChangeArrowheads="1"/>
              </p:cNvSpPr>
              <p:nvPr/>
            </p:nvSpPr>
            <p:spPr bwMode="auto">
              <a:xfrm>
                <a:off x="1113" y="2415"/>
                <a:ext cx="19" cy="477"/>
              </a:xfrm>
              <a:prstGeom prst="rect">
                <a:avLst/>
              </a:prstGeom>
              <a:solidFill>
                <a:srgbClr val="DAD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2" name="Rectangle 130"/>
              <p:cNvSpPr>
                <a:spLocks noChangeArrowheads="1"/>
              </p:cNvSpPr>
              <p:nvPr/>
            </p:nvSpPr>
            <p:spPr bwMode="auto">
              <a:xfrm>
                <a:off x="1132" y="2415"/>
                <a:ext cx="22" cy="477"/>
              </a:xfrm>
              <a:prstGeom prst="rect">
                <a:avLst/>
              </a:prstGeom>
              <a:solidFill>
                <a:srgbClr val="DBD7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3" name="Rectangle 131"/>
              <p:cNvSpPr>
                <a:spLocks noChangeArrowheads="1"/>
              </p:cNvSpPr>
              <p:nvPr/>
            </p:nvSpPr>
            <p:spPr bwMode="auto">
              <a:xfrm>
                <a:off x="1154" y="2415"/>
                <a:ext cx="26" cy="477"/>
              </a:xfrm>
              <a:prstGeom prst="rect">
                <a:avLst/>
              </a:prstGeom>
              <a:solidFill>
                <a:srgbClr val="DDD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4" name="Rectangle 132"/>
              <p:cNvSpPr>
                <a:spLocks noChangeArrowheads="1"/>
              </p:cNvSpPr>
              <p:nvPr/>
            </p:nvSpPr>
            <p:spPr bwMode="auto">
              <a:xfrm>
                <a:off x="1180" y="2415"/>
                <a:ext cx="25" cy="477"/>
              </a:xfrm>
              <a:prstGeom prst="rect">
                <a:avLst/>
              </a:prstGeom>
              <a:solidFill>
                <a:srgbClr val="DFD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5" name="Rectangle 133"/>
              <p:cNvSpPr>
                <a:spLocks noChangeArrowheads="1"/>
              </p:cNvSpPr>
              <p:nvPr/>
            </p:nvSpPr>
            <p:spPr bwMode="auto">
              <a:xfrm>
                <a:off x="1205" y="2415"/>
                <a:ext cx="26" cy="477"/>
              </a:xfrm>
              <a:prstGeom prst="rect">
                <a:avLst/>
              </a:prstGeom>
              <a:solidFill>
                <a:srgbClr val="E1D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6" name="Rectangle 134"/>
              <p:cNvSpPr>
                <a:spLocks noChangeArrowheads="1"/>
              </p:cNvSpPr>
              <p:nvPr/>
            </p:nvSpPr>
            <p:spPr bwMode="auto">
              <a:xfrm>
                <a:off x="1231" y="2415"/>
                <a:ext cx="22" cy="477"/>
              </a:xfrm>
              <a:prstGeom prst="rect">
                <a:avLst/>
              </a:prstGeom>
              <a:solidFill>
                <a:srgbClr val="E2DF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7" name="Rectangle 135"/>
              <p:cNvSpPr>
                <a:spLocks noChangeArrowheads="1"/>
              </p:cNvSpPr>
              <p:nvPr/>
            </p:nvSpPr>
            <p:spPr bwMode="auto">
              <a:xfrm>
                <a:off x="1253" y="2415"/>
                <a:ext cx="25" cy="477"/>
              </a:xfrm>
              <a:prstGeom prst="rect">
                <a:avLst/>
              </a:prstGeom>
              <a:solidFill>
                <a:srgbClr val="E4E1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8" name="Rectangle 136"/>
              <p:cNvSpPr>
                <a:spLocks noChangeArrowheads="1"/>
              </p:cNvSpPr>
              <p:nvPr/>
            </p:nvSpPr>
            <p:spPr bwMode="auto">
              <a:xfrm>
                <a:off x="1278" y="2415"/>
                <a:ext cx="19" cy="477"/>
              </a:xfrm>
              <a:prstGeom prst="rect">
                <a:avLst/>
              </a:prstGeom>
              <a:solidFill>
                <a:srgbClr val="E5E3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9" name="Rectangle 137"/>
              <p:cNvSpPr>
                <a:spLocks noChangeArrowheads="1"/>
              </p:cNvSpPr>
              <p:nvPr/>
            </p:nvSpPr>
            <p:spPr bwMode="auto">
              <a:xfrm>
                <a:off x="1297" y="2415"/>
                <a:ext cx="19" cy="477"/>
              </a:xfrm>
              <a:prstGeom prst="rect">
                <a:avLst/>
              </a:prstGeom>
              <a:solidFill>
                <a:srgbClr val="E7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1" name="Rectangle 138"/>
              <p:cNvSpPr>
                <a:spLocks noChangeArrowheads="1"/>
              </p:cNvSpPr>
              <p:nvPr/>
            </p:nvSpPr>
            <p:spPr bwMode="auto">
              <a:xfrm>
                <a:off x="1316" y="2415"/>
                <a:ext cx="22" cy="477"/>
              </a:xfrm>
              <a:prstGeom prst="rect">
                <a:avLst/>
              </a:prstGeom>
              <a:solidFill>
                <a:srgbClr val="E8E6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2" name="Rectangle 139"/>
              <p:cNvSpPr>
                <a:spLocks noChangeArrowheads="1"/>
              </p:cNvSpPr>
              <p:nvPr/>
            </p:nvSpPr>
            <p:spPr bwMode="auto">
              <a:xfrm>
                <a:off x="1338" y="2415"/>
                <a:ext cx="19" cy="477"/>
              </a:xfrm>
              <a:prstGeom prst="rect">
                <a:avLst/>
              </a:prstGeom>
              <a:solidFill>
                <a:srgbClr val="E9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3" name="Rectangle 140"/>
              <p:cNvSpPr>
                <a:spLocks noChangeArrowheads="1"/>
              </p:cNvSpPr>
              <p:nvPr/>
            </p:nvSpPr>
            <p:spPr bwMode="auto">
              <a:xfrm>
                <a:off x="1357" y="2415"/>
                <a:ext cx="19" cy="477"/>
              </a:xfrm>
              <a:prstGeom prst="rect">
                <a:avLst/>
              </a:prstGeom>
              <a:solidFill>
                <a:srgbClr val="EBE9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4" name="Rectangle 141"/>
              <p:cNvSpPr>
                <a:spLocks noChangeArrowheads="1"/>
              </p:cNvSpPr>
              <p:nvPr/>
            </p:nvSpPr>
            <p:spPr bwMode="auto">
              <a:xfrm>
                <a:off x="1376" y="2415"/>
                <a:ext cx="23" cy="477"/>
              </a:xfrm>
              <a:prstGeom prst="rect">
                <a:avLst/>
              </a:prstGeom>
              <a:solidFill>
                <a:srgbClr val="ECE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5" name="Rectangle 142"/>
              <p:cNvSpPr>
                <a:spLocks noChangeArrowheads="1"/>
              </p:cNvSpPr>
              <p:nvPr/>
            </p:nvSpPr>
            <p:spPr bwMode="auto">
              <a:xfrm>
                <a:off x="1399" y="2415"/>
                <a:ext cx="22" cy="477"/>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6" name="Rectangle 143"/>
              <p:cNvSpPr>
                <a:spLocks noChangeArrowheads="1"/>
              </p:cNvSpPr>
              <p:nvPr/>
            </p:nvSpPr>
            <p:spPr bwMode="auto">
              <a:xfrm>
                <a:off x="1421" y="2415"/>
                <a:ext cx="16" cy="477"/>
              </a:xfrm>
              <a:prstGeom prst="rect">
                <a:avLst/>
              </a:prstGeom>
              <a:solidFill>
                <a:srgbClr val="E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7" name="Rectangle 144"/>
              <p:cNvSpPr>
                <a:spLocks noChangeArrowheads="1"/>
              </p:cNvSpPr>
              <p:nvPr/>
            </p:nvSpPr>
            <p:spPr bwMode="auto">
              <a:xfrm>
                <a:off x="1437" y="2415"/>
                <a:ext cx="25" cy="477"/>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8" name="Rectangle 145"/>
              <p:cNvSpPr>
                <a:spLocks noChangeArrowheads="1"/>
              </p:cNvSpPr>
              <p:nvPr/>
            </p:nvSpPr>
            <p:spPr bwMode="auto">
              <a:xfrm>
                <a:off x="1462" y="2415"/>
                <a:ext cx="19" cy="477"/>
              </a:xfrm>
              <a:prstGeom prst="rect">
                <a:avLst/>
              </a:prstGeom>
              <a:solidFill>
                <a:srgbClr val="E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9" name="Rectangle 146"/>
              <p:cNvSpPr>
                <a:spLocks noChangeArrowheads="1"/>
              </p:cNvSpPr>
              <p:nvPr/>
            </p:nvSpPr>
            <p:spPr bwMode="auto">
              <a:xfrm>
                <a:off x="1481" y="2415"/>
                <a:ext cx="16" cy="477"/>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0" name="Rectangle 147"/>
              <p:cNvSpPr>
                <a:spLocks noChangeArrowheads="1"/>
              </p:cNvSpPr>
              <p:nvPr/>
            </p:nvSpPr>
            <p:spPr bwMode="auto">
              <a:xfrm>
                <a:off x="1497" y="2415"/>
                <a:ext cx="25" cy="477"/>
              </a:xfrm>
              <a:prstGeom prst="rect">
                <a:avLst/>
              </a:prstGeom>
              <a:solidFill>
                <a:srgbClr val="ECE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1" name="Rectangle 148"/>
              <p:cNvSpPr>
                <a:spLocks noChangeArrowheads="1"/>
              </p:cNvSpPr>
              <p:nvPr/>
            </p:nvSpPr>
            <p:spPr bwMode="auto">
              <a:xfrm>
                <a:off x="1522" y="2415"/>
                <a:ext cx="19" cy="477"/>
              </a:xfrm>
              <a:prstGeom prst="rect">
                <a:avLst/>
              </a:prstGeom>
              <a:solidFill>
                <a:srgbClr val="EBE9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0" name="Rectangle 149"/>
              <p:cNvSpPr>
                <a:spLocks noChangeArrowheads="1"/>
              </p:cNvSpPr>
              <p:nvPr/>
            </p:nvSpPr>
            <p:spPr bwMode="auto">
              <a:xfrm>
                <a:off x="1541" y="2415"/>
                <a:ext cx="19" cy="477"/>
              </a:xfrm>
              <a:prstGeom prst="rect">
                <a:avLst/>
              </a:prstGeom>
              <a:solidFill>
                <a:srgbClr val="E9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1" name="Rectangle 150"/>
              <p:cNvSpPr>
                <a:spLocks noChangeArrowheads="1"/>
              </p:cNvSpPr>
              <p:nvPr/>
            </p:nvSpPr>
            <p:spPr bwMode="auto">
              <a:xfrm>
                <a:off x="1560" y="2415"/>
                <a:ext cx="22" cy="477"/>
              </a:xfrm>
              <a:prstGeom prst="rect">
                <a:avLst/>
              </a:prstGeom>
              <a:solidFill>
                <a:srgbClr val="E8E6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2" name="Rectangle 151"/>
              <p:cNvSpPr>
                <a:spLocks noChangeArrowheads="1"/>
              </p:cNvSpPr>
              <p:nvPr/>
            </p:nvSpPr>
            <p:spPr bwMode="auto">
              <a:xfrm>
                <a:off x="1582" y="2415"/>
                <a:ext cx="23" cy="477"/>
              </a:xfrm>
              <a:prstGeom prst="rect">
                <a:avLst/>
              </a:prstGeom>
              <a:solidFill>
                <a:srgbClr val="E7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3" name="Rectangle 152"/>
              <p:cNvSpPr>
                <a:spLocks noChangeArrowheads="1"/>
              </p:cNvSpPr>
              <p:nvPr/>
            </p:nvSpPr>
            <p:spPr bwMode="auto">
              <a:xfrm>
                <a:off x="1605" y="2415"/>
                <a:ext cx="16" cy="477"/>
              </a:xfrm>
              <a:prstGeom prst="rect">
                <a:avLst/>
              </a:prstGeom>
              <a:solidFill>
                <a:srgbClr val="E5E3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4" name="Rectangle 153"/>
              <p:cNvSpPr>
                <a:spLocks noChangeArrowheads="1"/>
              </p:cNvSpPr>
              <p:nvPr/>
            </p:nvSpPr>
            <p:spPr bwMode="auto">
              <a:xfrm>
                <a:off x="1621" y="2415"/>
                <a:ext cx="25" cy="477"/>
              </a:xfrm>
              <a:prstGeom prst="rect">
                <a:avLst/>
              </a:prstGeom>
              <a:solidFill>
                <a:srgbClr val="E4E1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5" name="Rectangle 154"/>
              <p:cNvSpPr>
                <a:spLocks noChangeArrowheads="1"/>
              </p:cNvSpPr>
              <p:nvPr/>
            </p:nvSpPr>
            <p:spPr bwMode="auto">
              <a:xfrm>
                <a:off x="1646" y="2415"/>
                <a:ext cx="19" cy="477"/>
              </a:xfrm>
              <a:prstGeom prst="rect">
                <a:avLst/>
              </a:prstGeom>
              <a:solidFill>
                <a:srgbClr val="E3DF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6" name="Rectangle 155"/>
              <p:cNvSpPr>
                <a:spLocks noChangeArrowheads="1"/>
              </p:cNvSpPr>
              <p:nvPr/>
            </p:nvSpPr>
            <p:spPr bwMode="auto">
              <a:xfrm>
                <a:off x="1665" y="2415"/>
                <a:ext cx="16" cy="477"/>
              </a:xfrm>
              <a:prstGeom prst="rect">
                <a:avLst/>
              </a:prstGeom>
              <a:solidFill>
                <a:srgbClr val="E1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7" name="Rectangle 156"/>
              <p:cNvSpPr>
                <a:spLocks noChangeArrowheads="1"/>
              </p:cNvSpPr>
              <p:nvPr/>
            </p:nvSpPr>
            <p:spPr bwMode="auto">
              <a:xfrm>
                <a:off x="1681" y="2415"/>
                <a:ext cx="25" cy="477"/>
              </a:xfrm>
              <a:prstGeom prst="rect">
                <a:avLst/>
              </a:prstGeom>
              <a:solidFill>
                <a:srgbClr val="E0DC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8" name="Rectangle 157"/>
              <p:cNvSpPr>
                <a:spLocks noChangeArrowheads="1"/>
              </p:cNvSpPr>
              <p:nvPr/>
            </p:nvSpPr>
            <p:spPr bwMode="auto">
              <a:xfrm>
                <a:off x="1706" y="2415"/>
                <a:ext cx="25" cy="477"/>
              </a:xfrm>
              <a:prstGeom prst="rect">
                <a:avLst/>
              </a:prstGeom>
              <a:solidFill>
                <a:srgbClr val="DEDA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9" name="Rectangle 158"/>
              <p:cNvSpPr>
                <a:spLocks noChangeArrowheads="1"/>
              </p:cNvSpPr>
              <p:nvPr/>
            </p:nvSpPr>
            <p:spPr bwMode="auto">
              <a:xfrm>
                <a:off x="1731" y="2415"/>
                <a:ext cx="23" cy="477"/>
              </a:xfrm>
              <a:prstGeom prst="rect">
                <a:avLst/>
              </a:prstGeom>
              <a:solidFill>
                <a:srgbClr val="DCD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0" name="Rectangle 159"/>
              <p:cNvSpPr>
                <a:spLocks noChangeArrowheads="1"/>
              </p:cNvSpPr>
              <p:nvPr/>
            </p:nvSpPr>
            <p:spPr bwMode="auto">
              <a:xfrm>
                <a:off x="1754" y="2415"/>
                <a:ext cx="19" cy="477"/>
              </a:xfrm>
              <a:prstGeom prst="rect">
                <a:avLst/>
              </a:prstGeom>
              <a:solidFill>
                <a:srgbClr val="DBD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1" name="Rectangle 160"/>
              <p:cNvSpPr>
                <a:spLocks noChangeArrowheads="1"/>
              </p:cNvSpPr>
              <p:nvPr/>
            </p:nvSpPr>
            <p:spPr bwMode="auto">
              <a:xfrm>
                <a:off x="1773" y="2415"/>
                <a:ext cx="19" cy="477"/>
              </a:xfrm>
              <a:prstGeom prst="rect">
                <a:avLst/>
              </a:prstGeom>
              <a:solidFill>
                <a:srgbClr val="D9D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2" name="Rectangle 161"/>
              <p:cNvSpPr>
                <a:spLocks noChangeArrowheads="1"/>
              </p:cNvSpPr>
              <p:nvPr/>
            </p:nvSpPr>
            <p:spPr bwMode="auto">
              <a:xfrm>
                <a:off x="1792" y="2415"/>
                <a:ext cx="22" cy="477"/>
              </a:xfrm>
              <a:prstGeom prst="rect">
                <a:avLst/>
              </a:prstGeom>
              <a:solidFill>
                <a:srgbClr val="D8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3" name="Rectangle 162"/>
              <p:cNvSpPr>
                <a:spLocks noChangeArrowheads="1"/>
              </p:cNvSpPr>
              <p:nvPr/>
            </p:nvSpPr>
            <p:spPr bwMode="auto">
              <a:xfrm>
                <a:off x="1814" y="2415"/>
                <a:ext cx="19" cy="477"/>
              </a:xfrm>
              <a:prstGeom prst="rect">
                <a:avLst/>
              </a:prstGeom>
              <a:solidFill>
                <a:srgbClr val="D7D1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4" name="Rectangle 163"/>
              <p:cNvSpPr>
                <a:spLocks noChangeArrowheads="1"/>
              </p:cNvSpPr>
              <p:nvPr/>
            </p:nvSpPr>
            <p:spPr bwMode="auto">
              <a:xfrm>
                <a:off x="1833" y="2415"/>
                <a:ext cx="19" cy="477"/>
              </a:xfrm>
              <a:prstGeom prst="rect">
                <a:avLst/>
              </a:prstGeom>
              <a:solidFill>
                <a:srgbClr val="D5D0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5" name="Rectangle 164"/>
              <p:cNvSpPr>
                <a:spLocks noChangeArrowheads="1"/>
              </p:cNvSpPr>
              <p:nvPr/>
            </p:nvSpPr>
            <p:spPr bwMode="auto">
              <a:xfrm>
                <a:off x="1852" y="2415"/>
                <a:ext cx="25" cy="477"/>
              </a:xfrm>
              <a:prstGeom prst="rect">
                <a:avLst/>
              </a:prstGeom>
              <a:solidFill>
                <a:srgbClr val="D4C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6" name="Rectangle 165"/>
              <p:cNvSpPr>
                <a:spLocks noChangeArrowheads="1"/>
              </p:cNvSpPr>
              <p:nvPr/>
            </p:nvSpPr>
            <p:spPr bwMode="auto">
              <a:xfrm>
                <a:off x="1877" y="2415"/>
                <a:ext cx="22" cy="477"/>
              </a:xfrm>
              <a:prstGeom prst="rect">
                <a:avLst/>
              </a:prstGeom>
              <a:solidFill>
                <a:srgbClr val="D2C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7" name="Rectangle 166"/>
              <p:cNvSpPr>
                <a:spLocks noChangeArrowheads="1"/>
              </p:cNvSpPr>
              <p:nvPr/>
            </p:nvSpPr>
            <p:spPr bwMode="auto">
              <a:xfrm>
                <a:off x="1899" y="2415"/>
                <a:ext cx="26" cy="477"/>
              </a:xfrm>
              <a:prstGeom prst="rect">
                <a:avLst/>
              </a:prstGeom>
              <a:solidFill>
                <a:srgbClr val="D1CA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8" name="Rectangle 167"/>
              <p:cNvSpPr>
                <a:spLocks noChangeArrowheads="1"/>
              </p:cNvSpPr>
              <p:nvPr/>
            </p:nvSpPr>
            <p:spPr bwMode="auto">
              <a:xfrm>
                <a:off x="1925" y="2415"/>
                <a:ext cx="6" cy="477"/>
              </a:xfrm>
              <a:prstGeom prst="rect">
                <a:avLst/>
              </a:prstGeom>
              <a:solidFill>
                <a:srgbClr val="CFC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9" name="Rectangle 168"/>
              <p:cNvSpPr>
                <a:spLocks noChangeArrowheads="1"/>
              </p:cNvSpPr>
              <p:nvPr/>
            </p:nvSpPr>
            <p:spPr bwMode="auto">
              <a:xfrm>
                <a:off x="956" y="2419"/>
                <a:ext cx="971" cy="469"/>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100" name="Rectangle 169"/>
              <p:cNvSpPr>
                <a:spLocks noChangeArrowheads="1"/>
              </p:cNvSpPr>
              <p:nvPr/>
            </p:nvSpPr>
            <p:spPr bwMode="auto">
              <a:xfrm>
                <a:off x="1243" y="2589"/>
                <a:ext cx="4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anose="020F0502020204030204" pitchFamily="34" charset="0"/>
                  </a:rPr>
                  <a:t>Integrity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01" name="Rectangle 170"/>
              <p:cNvSpPr>
                <a:spLocks noChangeArrowheads="1"/>
              </p:cNvSpPr>
              <p:nvPr/>
            </p:nvSpPr>
            <p:spPr bwMode="auto">
              <a:xfrm>
                <a:off x="2223" y="1838"/>
                <a:ext cx="989"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195"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3" y="1840"/>
                <a:ext cx="989"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2" name="Rectangle 172"/>
              <p:cNvSpPr>
                <a:spLocks noChangeArrowheads="1"/>
              </p:cNvSpPr>
              <p:nvPr/>
            </p:nvSpPr>
            <p:spPr bwMode="auto">
              <a:xfrm>
                <a:off x="2223" y="1838"/>
                <a:ext cx="989"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03" name="Rectangle 173"/>
              <p:cNvSpPr>
                <a:spLocks noChangeArrowheads="1"/>
              </p:cNvSpPr>
              <p:nvPr/>
            </p:nvSpPr>
            <p:spPr bwMode="auto">
              <a:xfrm>
                <a:off x="2220" y="1838"/>
                <a:ext cx="995"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04" name="Freeform 174"/>
              <p:cNvSpPr>
                <a:spLocks/>
              </p:cNvSpPr>
              <p:nvPr/>
            </p:nvSpPr>
            <p:spPr bwMode="auto">
              <a:xfrm>
                <a:off x="2222" y="1839"/>
                <a:ext cx="991" cy="472"/>
              </a:xfrm>
              <a:custGeom>
                <a:avLst/>
                <a:gdLst>
                  <a:gd name="T0" fmla="*/ 8 w 5005"/>
                  <a:gd name="T1" fmla="*/ 2722 h 2738"/>
                  <a:gd name="T2" fmla="*/ 4997 w 5005"/>
                  <a:gd name="T3" fmla="*/ 2722 h 2738"/>
                  <a:gd name="T4" fmla="*/ 4989 w 5005"/>
                  <a:gd name="T5" fmla="*/ 2730 h 2738"/>
                  <a:gd name="T6" fmla="*/ 4989 w 5005"/>
                  <a:gd name="T7" fmla="*/ 8 h 2738"/>
                  <a:gd name="T8" fmla="*/ 4997 w 5005"/>
                  <a:gd name="T9" fmla="*/ 16 h 2738"/>
                  <a:gd name="T10" fmla="*/ 8 w 5005"/>
                  <a:gd name="T11" fmla="*/ 16 h 2738"/>
                  <a:gd name="T12" fmla="*/ 16 w 5005"/>
                  <a:gd name="T13" fmla="*/ 8 h 2738"/>
                  <a:gd name="T14" fmla="*/ 16 w 5005"/>
                  <a:gd name="T15" fmla="*/ 2730 h 2738"/>
                  <a:gd name="T16" fmla="*/ 8 w 5005"/>
                  <a:gd name="T17" fmla="*/ 2738 h 2738"/>
                  <a:gd name="T18" fmla="*/ 0 w 5005"/>
                  <a:gd name="T19" fmla="*/ 2730 h 2738"/>
                  <a:gd name="T20" fmla="*/ 0 w 5005"/>
                  <a:gd name="T21" fmla="*/ 8 h 2738"/>
                  <a:gd name="T22" fmla="*/ 8 w 5005"/>
                  <a:gd name="T23" fmla="*/ 0 h 2738"/>
                  <a:gd name="T24" fmla="*/ 4997 w 5005"/>
                  <a:gd name="T25" fmla="*/ 0 h 2738"/>
                  <a:gd name="T26" fmla="*/ 5005 w 5005"/>
                  <a:gd name="T27" fmla="*/ 8 h 2738"/>
                  <a:gd name="T28" fmla="*/ 5005 w 5005"/>
                  <a:gd name="T29" fmla="*/ 2730 h 2738"/>
                  <a:gd name="T30" fmla="*/ 4997 w 5005"/>
                  <a:gd name="T31" fmla="*/ 2738 h 2738"/>
                  <a:gd name="T32" fmla="*/ 8 w 5005"/>
                  <a:gd name="T33" fmla="*/ 2738 h 2738"/>
                  <a:gd name="T34" fmla="*/ 0 w 5005"/>
                  <a:gd name="T35" fmla="*/ 2730 h 2738"/>
                  <a:gd name="T36" fmla="*/ 8 w 5005"/>
                  <a:gd name="T37" fmla="*/ 2722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05" h="2738">
                    <a:moveTo>
                      <a:pt x="8" y="2722"/>
                    </a:moveTo>
                    <a:lnTo>
                      <a:pt x="4997" y="2722"/>
                    </a:lnTo>
                    <a:lnTo>
                      <a:pt x="4989" y="2730"/>
                    </a:lnTo>
                    <a:lnTo>
                      <a:pt x="4989" y="8"/>
                    </a:lnTo>
                    <a:lnTo>
                      <a:pt x="4997" y="16"/>
                    </a:lnTo>
                    <a:lnTo>
                      <a:pt x="8" y="16"/>
                    </a:lnTo>
                    <a:lnTo>
                      <a:pt x="16" y="8"/>
                    </a:lnTo>
                    <a:lnTo>
                      <a:pt x="16" y="2730"/>
                    </a:lnTo>
                    <a:cubicBezTo>
                      <a:pt x="16" y="2734"/>
                      <a:pt x="13" y="2738"/>
                      <a:pt x="8" y="2738"/>
                    </a:cubicBezTo>
                    <a:cubicBezTo>
                      <a:pt x="4" y="2738"/>
                      <a:pt x="0" y="2734"/>
                      <a:pt x="0" y="2730"/>
                    </a:cubicBezTo>
                    <a:lnTo>
                      <a:pt x="0" y="8"/>
                    </a:lnTo>
                    <a:cubicBezTo>
                      <a:pt x="0" y="4"/>
                      <a:pt x="4" y="0"/>
                      <a:pt x="8" y="0"/>
                    </a:cubicBezTo>
                    <a:lnTo>
                      <a:pt x="4997" y="0"/>
                    </a:lnTo>
                    <a:cubicBezTo>
                      <a:pt x="5002" y="0"/>
                      <a:pt x="5005" y="4"/>
                      <a:pt x="5005" y="8"/>
                    </a:cubicBezTo>
                    <a:lnTo>
                      <a:pt x="5005" y="2730"/>
                    </a:lnTo>
                    <a:cubicBezTo>
                      <a:pt x="5005" y="2734"/>
                      <a:pt x="5002" y="2738"/>
                      <a:pt x="4997" y="2738"/>
                    </a:cubicBezTo>
                    <a:lnTo>
                      <a:pt x="8" y="2738"/>
                    </a:lnTo>
                    <a:cubicBezTo>
                      <a:pt x="4" y="2738"/>
                      <a:pt x="0" y="2734"/>
                      <a:pt x="0" y="2730"/>
                    </a:cubicBezTo>
                    <a:cubicBezTo>
                      <a:pt x="0" y="2725"/>
                      <a:pt x="4" y="2722"/>
                      <a:pt x="8" y="272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2105" name="Rectangle 175"/>
              <p:cNvSpPr>
                <a:spLocks noChangeArrowheads="1"/>
              </p:cNvSpPr>
              <p:nvPr/>
            </p:nvSpPr>
            <p:spPr bwMode="auto">
              <a:xfrm>
                <a:off x="2220" y="1838"/>
                <a:ext cx="995"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06" name="Rectangle 176"/>
              <p:cNvSpPr>
                <a:spLocks noChangeArrowheads="1"/>
              </p:cNvSpPr>
              <p:nvPr/>
            </p:nvSpPr>
            <p:spPr bwMode="auto">
              <a:xfrm>
                <a:off x="2210" y="1827"/>
                <a:ext cx="996" cy="3"/>
              </a:xfrm>
              <a:prstGeom prst="rect">
                <a:avLst/>
              </a:prstGeom>
              <a:solidFill>
                <a:srgbClr val="93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07" name="Rectangle 177"/>
              <p:cNvSpPr>
                <a:spLocks noChangeArrowheads="1"/>
              </p:cNvSpPr>
              <p:nvPr/>
            </p:nvSpPr>
            <p:spPr bwMode="auto">
              <a:xfrm>
                <a:off x="2210" y="1830"/>
                <a:ext cx="996" cy="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08" name="Rectangle 178"/>
              <p:cNvSpPr>
                <a:spLocks noChangeArrowheads="1"/>
              </p:cNvSpPr>
              <p:nvPr/>
            </p:nvSpPr>
            <p:spPr bwMode="auto">
              <a:xfrm>
                <a:off x="2210" y="1833"/>
                <a:ext cx="996" cy="2"/>
              </a:xfrm>
              <a:prstGeom prst="rect">
                <a:avLst/>
              </a:prstGeom>
              <a:solidFill>
                <a:srgbClr val="93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09" name="Rectangle 179"/>
              <p:cNvSpPr>
                <a:spLocks noChangeArrowheads="1"/>
              </p:cNvSpPr>
              <p:nvPr/>
            </p:nvSpPr>
            <p:spPr bwMode="auto">
              <a:xfrm>
                <a:off x="2210" y="1835"/>
                <a:ext cx="996" cy="3"/>
              </a:xfrm>
              <a:prstGeom prst="rect">
                <a:avLst/>
              </a:prstGeom>
              <a:solidFill>
                <a:srgbClr val="94D1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10" name="Rectangle 180"/>
              <p:cNvSpPr>
                <a:spLocks noChangeArrowheads="1"/>
              </p:cNvSpPr>
              <p:nvPr/>
            </p:nvSpPr>
            <p:spPr bwMode="auto">
              <a:xfrm>
                <a:off x="2210" y="1838"/>
                <a:ext cx="996" cy="3"/>
              </a:xfrm>
              <a:prstGeom prst="rect">
                <a:avLst/>
              </a:prstGeom>
              <a:solidFill>
                <a:srgbClr val="95D1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11" name="Rectangle 181"/>
              <p:cNvSpPr>
                <a:spLocks noChangeArrowheads="1"/>
              </p:cNvSpPr>
              <p:nvPr/>
            </p:nvSpPr>
            <p:spPr bwMode="auto">
              <a:xfrm>
                <a:off x="2210" y="1841"/>
                <a:ext cx="996" cy="6"/>
              </a:xfrm>
              <a:prstGeom prst="rect">
                <a:avLst/>
              </a:prstGeom>
              <a:solidFill>
                <a:srgbClr val="97D2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4" name="Rectangle 182"/>
              <p:cNvSpPr>
                <a:spLocks noChangeArrowheads="1"/>
              </p:cNvSpPr>
              <p:nvPr/>
            </p:nvSpPr>
            <p:spPr bwMode="auto">
              <a:xfrm>
                <a:off x="2210" y="1847"/>
                <a:ext cx="996" cy="2"/>
              </a:xfrm>
              <a:prstGeom prst="rect">
                <a:avLst/>
              </a:prstGeom>
              <a:solidFill>
                <a:srgbClr val="99D2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5" name="Rectangle 183"/>
              <p:cNvSpPr>
                <a:spLocks noChangeArrowheads="1"/>
              </p:cNvSpPr>
              <p:nvPr/>
            </p:nvSpPr>
            <p:spPr bwMode="auto">
              <a:xfrm>
                <a:off x="2210" y="1849"/>
                <a:ext cx="996" cy="3"/>
              </a:xfrm>
              <a:prstGeom prst="rect">
                <a:avLst/>
              </a:prstGeom>
              <a:solidFill>
                <a:srgbClr val="9AD3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6" name="Rectangle 184"/>
              <p:cNvSpPr>
                <a:spLocks noChangeArrowheads="1"/>
              </p:cNvSpPr>
              <p:nvPr/>
            </p:nvSpPr>
            <p:spPr bwMode="auto">
              <a:xfrm>
                <a:off x="2210" y="1852"/>
                <a:ext cx="996" cy="3"/>
              </a:xfrm>
              <a:prstGeom prst="rect">
                <a:avLst/>
              </a:prstGeom>
              <a:solidFill>
                <a:srgbClr val="9BD3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7" name="Rectangle 185"/>
              <p:cNvSpPr>
                <a:spLocks noChangeArrowheads="1"/>
              </p:cNvSpPr>
              <p:nvPr/>
            </p:nvSpPr>
            <p:spPr bwMode="auto">
              <a:xfrm>
                <a:off x="2210" y="1855"/>
                <a:ext cx="996" cy="3"/>
              </a:xfrm>
              <a:prstGeom prst="rect">
                <a:avLst/>
              </a:prstGeom>
              <a:solidFill>
                <a:srgbClr val="9CD3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8" name="Rectangle 186"/>
              <p:cNvSpPr>
                <a:spLocks noChangeArrowheads="1"/>
              </p:cNvSpPr>
              <p:nvPr/>
            </p:nvSpPr>
            <p:spPr bwMode="auto">
              <a:xfrm>
                <a:off x="2210" y="1858"/>
                <a:ext cx="996" cy="2"/>
              </a:xfrm>
              <a:prstGeom prst="rect">
                <a:avLst/>
              </a:prstGeom>
              <a:solidFill>
                <a:srgbClr val="9DD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9" name="Rectangle 187"/>
              <p:cNvSpPr>
                <a:spLocks noChangeArrowheads="1"/>
              </p:cNvSpPr>
              <p:nvPr/>
            </p:nvSpPr>
            <p:spPr bwMode="auto">
              <a:xfrm>
                <a:off x="2210" y="1860"/>
                <a:ext cx="996" cy="3"/>
              </a:xfrm>
              <a:prstGeom prst="rect">
                <a:avLst/>
              </a:prstGeom>
              <a:solidFill>
                <a:srgbClr val="9ED4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0" name="Rectangle 188"/>
              <p:cNvSpPr>
                <a:spLocks noChangeArrowheads="1"/>
              </p:cNvSpPr>
              <p:nvPr/>
            </p:nvSpPr>
            <p:spPr bwMode="auto">
              <a:xfrm>
                <a:off x="2210" y="1863"/>
                <a:ext cx="996" cy="6"/>
              </a:xfrm>
              <a:prstGeom prst="rect">
                <a:avLst/>
              </a:prstGeom>
              <a:solidFill>
                <a:srgbClr val="A0D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1" name="Rectangle 189"/>
              <p:cNvSpPr>
                <a:spLocks noChangeArrowheads="1"/>
              </p:cNvSpPr>
              <p:nvPr/>
            </p:nvSpPr>
            <p:spPr bwMode="auto">
              <a:xfrm>
                <a:off x="2210" y="1869"/>
                <a:ext cx="996" cy="2"/>
              </a:xfrm>
              <a:prstGeom prst="rect">
                <a:avLst/>
              </a:prstGeom>
              <a:solidFill>
                <a:srgbClr val="A2D5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2" name="Rectangle 190"/>
              <p:cNvSpPr>
                <a:spLocks noChangeArrowheads="1"/>
              </p:cNvSpPr>
              <p:nvPr/>
            </p:nvSpPr>
            <p:spPr bwMode="auto">
              <a:xfrm>
                <a:off x="2210" y="1871"/>
                <a:ext cx="996" cy="3"/>
              </a:xfrm>
              <a:prstGeom prst="rect">
                <a:avLst/>
              </a:prstGeom>
              <a:solidFill>
                <a:srgbClr val="A3D6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3" name="Rectangle 191"/>
              <p:cNvSpPr>
                <a:spLocks noChangeArrowheads="1"/>
              </p:cNvSpPr>
              <p:nvPr/>
            </p:nvSpPr>
            <p:spPr bwMode="auto">
              <a:xfrm>
                <a:off x="2210" y="1874"/>
                <a:ext cx="996" cy="3"/>
              </a:xfrm>
              <a:prstGeom prst="rect">
                <a:avLst/>
              </a:prstGeom>
              <a:solidFill>
                <a:srgbClr val="A4D6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4" name="Rectangle 192"/>
              <p:cNvSpPr>
                <a:spLocks noChangeArrowheads="1"/>
              </p:cNvSpPr>
              <p:nvPr/>
            </p:nvSpPr>
            <p:spPr bwMode="auto">
              <a:xfrm>
                <a:off x="2210" y="1877"/>
                <a:ext cx="996" cy="3"/>
              </a:xfrm>
              <a:prstGeom prst="rect">
                <a:avLst/>
              </a:prstGeom>
              <a:solidFill>
                <a:srgbClr val="A5D6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6" name="Rectangle 193"/>
              <p:cNvSpPr>
                <a:spLocks noChangeArrowheads="1"/>
              </p:cNvSpPr>
              <p:nvPr/>
            </p:nvSpPr>
            <p:spPr bwMode="auto">
              <a:xfrm>
                <a:off x="2210" y="1880"/>
                <a:ext cx="996" cy="5"/>
              </a:xfrm>
              <a:prstGeom prst="rect">
                <a:avLst/>
              </a:prstGeom>
              <a:solidFill>
                <a:srgbClr val="A6D7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7" name="Rectangle 194"/>
              <p:cNvSpPr>
                <a:spLocks noChangeArrowheads="1"/>
              </p:cNvSpPr>
              <p:nvPr/>
            </p:nvSpPr>
            <p:spPr bwMode="auto">
              <a:xfrm>
                <a:off x="2210" y="1885"/>
                <a:ext cx="996" cy="3"/>
              </a:xfrm>
              <a:prstGeom prst="rect">
                <a:avLst/>
              </a:prstGeom>
              <a:solidFill>
                <a:srgbClr val="A8D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8" name="Rectangle 195"/>
              <p:cNvSpPr>
                <a:spLocks noChangeArrowheads="1"/>
              </p:cNvSpPr>
              <p:nvPr/>
            </p:nvSpPr>
            <p:spPr bwMode="auto">
              <a:xfrm>
                <a:off x="2210" y="1888"/>
                <a:ext cx="996" cy="3"/>
              </a:xfrm>
              <a:prstGeom prst="rect">
                <a:avLst/>
              </a:prstGeom>
              <a:solidFill>
                <a:srgbClr val="AAD8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9" name="Rectangle 196"/>
              <p:cNvSpPr>
                <a:spLocks noChangeArrowheads="1"/>
              </p:cNvSpPr>
              <p:nvPr/>
            </p:nvSpPr>
            <p:spPr bwMode="auto">
              <a:xfrm>
                <a:off x="2210" y="1891"/>
                <a:ext cx="996" cy="2"/>
              </a:xfrm>
              <a:prstGeom prst="rect">
                <a:avLst/>
              </a:prstGeom>
              <a:solidFill>
                <a:srgbClr val="ABD8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0" name="Rectangle 197"/>
              <p:cNvSpPr>
                <a:spLocks noChangeArrowheads="1"/>
              </p:cNvSpPr>
              <p:nvPr/>
            </p:nvSpPr>
            <p:spPr bwMode="auto">
              <a:xfrm>
                <a:off x="2210" y="1893"/>
                <a:ext cx="996" cy="3"/>
              </a:xfrm>
              <a:prstGeom prst="rect">
                <a:avLst/>
              </a:prstGeom>
              <a:solidFill>
                <a:srgbClr val="ACD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1" name="Rectangle 198"/>
              <p:cNvSpPr>
                <a:spLocks noChangeArrowheads="1"/>
              </p:cNvSpPr>
              <p:nvPr/>
            </p:nvSpPr>
            <p:spPr bwMode="auto">
              <a:xfrm>
                <a:off x="2210" y="1896"/>
                <a:ext cx="996" cy="3"/>
              </a:xfrm>
              <a:prstGeom prst="rect">
                <a:avLst/>
              </a:prstGeom>
              <a:solidFill>
                <a:srgbClr val="ADD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2" name="Rectangle 199"/>
              <p:cNvSpPr>
                <a:spLocks noChangeArrowheads="1"/>
              </p:cNvSpPr>
              <p:nvPr/>
            </p:nvSpPr>
            <p:spPr bwMode="auto">
              <a:xfrm>
                <a:off x="2210" y="1899"/>
                <a:ext cx="996" cy="3"/>
              </a:xfrm>
              <a:prstGeom prst="rect">
                <a:avLst/>
              </a:prstGeom>
              <a:solidFill>
                <a:srgbClr val="AED9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3" name="Rectangle 200"/>
              <p:cNvSpPr>
                <a:spLocks noChangeArrowheads="1"/>
              </p:cNvSpPr>
              <p:nvPr/>
            </p:nvSpPr>
            <p:spPr bwMode="auto">
              <a:xfrm>
                <a:off x="2210" y="1902"/>
                <a:ext cx="996" cy="5"/>
              </a:xfrm>
              <a:prstGeom prst="rect">
                <a:avLst/>
              </a:prstGeom>
              <a:solidFill>
                <a:srgbClr val="AFDA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4" name="Rectangle 201"/>
              <p:cNvSpPr>
                <a:spLocks noChangeArrowheads="1"/>
              </p:cNvSpPr>
              <p:nvPr/>
            </p:nvSpPr>
            <p:spPr bwMode="auto">
              <a:xfrm>
                <a:off x="2210" y="1907"/>
                <a:ext cx="996" cy="3"/>
              </a:xfrm>
              <a:prstGeom prst="rect">
                <a:avLst/>
              </a:prstGeom>
              <a:solidFill>
                <a:srgbClr val="B1DA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5" name="Rectangle 202"/>
              <p:cNvSpPr>
                <a:spLocks noChangeArrowheads="1"/>
              </p:cNvSpPr>
              <p:nvPr/>
            </p:nvSpPr>
            <p:spPr bwMode="auto">
              <a:xfrm>
                <a:off x="2210" y="1910"/>
                <a:ext cx="996" cy="3"/>
              </a:xfrm>
              <a:prstGeom prst="rect">
                <a:avLst/>
              </a:prstGeom>
              <a:solidFill>
                <a:srgbClr val="B2D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6" name="Rectangle 203"/>
              <p:cNvSpPr>
                <a:spLocks noChangeArrowheads="1"/>
              </p:cNvSpPr>
              <p:nvPr/>
            </p:nvSpPr>
            <p:spPr bwMode="auto">
              <a:xfrm>
                <a:off x="2210" y="1913"/>
                <a:ext cx="996" cy="3"/>
              </a:xfrm>
              <a:prstGeom prst="rect">
                <a:avLst/>
              </a:prstGeom>
              <a:solidFill>
                <a:srgbClr val="B3DB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7" name="Rectangle 204"/>
              <p:cNvSpPr>
                <a:spLocks noChangeArrowheads="1"/>
              </p:cNvSpPr>
              <p:nvPr/>
            </p:nvSpPr>
            <p:spPr bwMode="auto">
              <a:xfrm>
                <a:off x="2210" y="1916"/>
                <a:ext cx="996" cy="2"/>
              </a:xfrm>
              <a:prstGeom prst="rect">
                <a:avLst/>
              </a:prstGeom>
              <a:solidFill>
                <a:srgbClr val="B4DC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9" name="Group 406"/>
            <p:cNvGrpSpPr>
              <a:grpSpLocks/>
            </p:cNvGrpSpPr>
            <p:nvPr/>
          </p:nvGrpSpPr>
          <p:grpSpPr bwMode="auto">
            <a:xfrm>
              <a:off x="2210" y="1226"/>
              <a:ext cx="3434" cy="1108"/>
              <a:chOff x="2210" y="1226"/>
              <a:chExt cx="3434" cy="1108"/>
            </a:xfrm>
          </p:grpSpPr>
          <p:sp>
            <p:nvSpPr>
              <p:cNvPr id="1548" name="Rectangle 206"/>
              <p:cNvSpPr>
                <a:spLocks noChangeArrowheads="1"/>
              </p:cNvSpPr>
              <p:nvPr/>
            </p:nvSpPr>
            <p:spPr bwMode="auto">
              <a:xfrm>
                <a:off x="2210" y="1918"/>
                <a:ext cx="996" cy="3"/>
              </a:xfrm>
              <a:prstGeom prst="rect">
                <a:avLst/>
              </a:prstGeom>
              <a:solidFill>
                <a:srgbClr val="B5DC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0" name="Rectangle 207"/>
              <p:cNvSpPr>
                <a:spLocks noChangeArrowheads="1"/>
              </p:cNvSpPr>
              <p:nvPr/>
            </p:nvSpPr>
            <p:spPr bwMode="auto">
              <a:xfrm>
                <a:off x="2210" y="1921"/>
                <a:ext cx="996" cy="6"/>
              </a:xfrm>
              <a:prstGeom prst="rect">
                <a:avLst/>
              </a:prstGeom>
              <a:solidFill>
                <a:srgbClr val="B6DC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1" name="Rectangle 208"/>
              <p:cNvSpPr>
                <a:spLocks noChangeArrowheads="1"/>
              </p:cNvSpPr>
              <p:nvPr/>
            </p:nvSpPr>
            <p:spPr bwMode="auto">
              <a:xfrm>
                <a:off x="2210" y="1927"/>
                <a:ext cx="996" cy="2"/>
              </a:xfrm>
              <a:prstGeom prst="rect">
                <a:avLst/>
              </a:prstGeom>
              <a:solidFill>
                <a:srgbClr val="B8D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3" name="Rectangle 209"/>
              <p:cNvSpPr>
                <a:spLocks noChangeArrowheads="1"/>
              </p:cNvSpPr>
              <p:nvPr/>
            </p:nvSpPr>
            <p:spPr bwMode="auto">
              <a:xfrm>
                <a:off x="2210" y="1929"/>
                <a:ext cx="996" cy="3"/>
              </a:xfrm>
              <a:prstGeom prst="rect">
                <a:avLst/>
              </a:prstGeom>
              <a:solidFill>
                <a:srgbClr val="B9DD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4" name="Rectangle 210"/>
              <p:cNvSpPr>
                <a:spLocks noChangeArrowheads="1"/>
              </p:cNvSpPr>
              <p:nvPr/>
            </p:nvSpPr>
            <p:spPr bwMode="auto">
              <a:xfrm>
                <a:off x="2210" y="1932"/>
                <a:ext cx="996" cy="3"/>
              </a:xfrm>
              <a:prstGeom prst="rect">
                <a:avLst/>
              </a:prstGeom>
              <a:solidFill>
                <a:srgbClr val="BADE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6" name="Rectangle 211"/>
              <p:cNvSpPr>
                <a:spLocks noChangeArrowheads="1"/>
              </p:cNvSpPr>
              <p:nvPr/>
            </p:nvSpPr>
            <p:spPr bwMode="auto">
              <a:xfrm>
                <a:off x="2210" y="1935"/>
                <a:ext cx="996" cy="3"/>
              </a:xfrm>
              <a:prstGeom prst="rect">
                <a:avLst/>
              </a:prstGeom>
              <a:solidFill>
                <a:srgbClr val="BCD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7" name="Rectangle 212"/>
              <p:cNvSpPr>
                <a:spLocks noChangeArrowheads="1"/>
              </p:cNvSpPr>
              <p:nvPr/>
            </p:nvSpPr>
            <p:spPr bwMode="auto">
              <a:xfrm>
                <a:off x="2210" y="1938"/>
                <a:ext cx="996" cy="2"/>
              </a:xfrm>
              <a:prstGeom prst="rect">
                <a:avLst/>
              </a:prstGeom>
              <a:solidFill>
                <a:srgbClr val="BDD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9" name="Rectangle 213"/>
              <p:cNvSpPr>
                <a:spLocks noChangeArrowheads="1"/>
              </p:cNvSpPr>
              <p:nvPr/>
            </p:nvSpPr>
            <p:spPr bwMode="auto">
              <a:xfrm>
                <a:off x="2210" y="1940"/>
                <a:ext cx="996" cy="6"/>
              </a:xfrm>
              <a:prstGeom prst="rect">
                <a:avLst/>
              </a:prstGeom>
              <a:solidFill>
                <a:srgbClr val="BED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0" name="Rectangle 214"/>
              <p:cNvSpPr>
                <a:spLocks noChangeArrowheads="1"/>
              </p:cNvSpPr>
              <p:nvPr/>
            </p:nvSpPr>
            <p:spPr bwMode="auto">
              <a:xfrm>
                <a:off x="2210" y="1946"/>
                <a:ext cx="996" cy="3"/>
              </a:xfrm>
              <a:prstGeom prst="rect">
                <a:avLst/>
              </a:prstGeom>
              <a:solidFill>
                <a:srgbClr val="C0E0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2" name="Rectangle 215"/>
              <p:cNvSpPr>
                <a:spLocks noChangeArrowheads="1"/>
              </p:cNvSpPr>
              <p:nvPr/>
            </p:nvSpPr>
            <p:spPr bwMode="auto">
              <a:xfrm>
                <a:off x="2210" y="1949"/>
                <a:ext cx="996" cy="2"/>
              </a:xfrm>
              <a:prstGeom prst="rect">
                <a:avLst/>
              </a:prstGeom>
              <a:solidFill>
                <a:srgbClr val="C1E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3" name="Rectangle 216"/>
              <p:cNvSpPr>
                <a:spLocks noChangeArrowheads="1"/>
              </p:cNvSpPr>
              <p:nvPr/>
            </p:nvSpPr>
            <p:spPr bwMode="auto">
              <a:xfrm>
                <a:off x="2210" y="1951"/>
                <a:ext cx="996" cy="3"/>
              </a:xfrm>
              <a:prstGeom prst="rect">
                <a:avLst/>
              </a:prstGeom>
              <a:solidFill>
                <a:srgbClr val="C2E0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5" name="Rectangle 217"/>
              <p:cNvSpPr>
                <a:spLocks noChangeArrowheads="1"/>
              </p:cNvSpPr>
              <p:nvPr/>
            </p:nvSpPr>
            <p:spPr bwMode="auto">
              <a:xfrm>
                <a:off x="2210" y="1954"/>
                <a:ext cx="996" cy="3"/>
              </a:xfrm>
              <a:prstGeom prst="rect">
                <a:avLst/>
              </a:prstGeom>
              <a:solidFill>
                <a:srgbClr val="C3E1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6" name="Rectangle 218"/>
              <p:cNvSpPr>
                <a:spLocks noChangeArrowheads="1"/>
              </p:cNvSpPr>
              <p:nvPr/>
            </p:nvSpPr>
            <p:spPr bwMode="auto">
              <a:xfrm>
                <a:off x="2210" y="1957"/>
                <a:ext cx="996" cy="3"/>
              </a:xfrm>
              <a:prstGeom prst="rect">
                <a:avLst/>
              </a:prstGeom>
              <a:solidFill>
                <a:srgbClr val="C4E1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8" name="Rectangle 219"/>
              <p:cNvSpPr>
                <a:spLocks noChangeArrowheads="1"/>
              </p:cNvSpPr>
              <p:nvPr/>
            </p:nvSpPr>
            <p:spPr bwMode="auto">
              <a:xfrm>
                <a:off x="2210" y="1960"/>
                <a:ext cx="996" cy="5"/>
              </a:xfrm>
              <a:prstGeom prst="rect">
                <a:avLst/>
              </a:prstGeom>
              <a:solidFill>
                <a:srgbClr val="C6E2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9" name="Rectangle 220"/>
              <p:cNvSpPr>
                <a:spLocks noChangeArrowheads="1"/>
              </p:cNvSpPr>
              <p:nvPr/>
            </p:nvSpPr>
            <p:spPr bwMode="auto">
              <a:xfrm>
                <a:off x="2210" y="1965"/>
                <a:ext cx="996" cy="3"/>
              </a:xfrm>
              <a:prstGeom prst="rect">
                <a:avLst/>
              </a:prstGeom>
              <a:solidFill>
                <a:srgbClr val="C8E2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1" name="Rectangle 221"/>
              <p:cNvSpPr>
                <a:spLocks noChangeArrowheads="1"/>
              </p:cNvSpPr>
              <p:nvPr/>
            </p:nvSpPr>
            <p:spPr bwMode="auto">
              <a:xfrm>
                <a:off x="2210" y="1968"/>
                <a:ext cx="996" cy="3"/>
              </a:xfrm>
              <a:prstGeom prst="rect">
                <a:avLst/>
              </a:prstGeom>
              <a:solidFill>
                <a:srgbClr val="C9E3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2" name="Rectangle 222"/>
              <p:cNvSpPr>
                <a:spLocks noChangeArrowheads="1"/>
              </p:cNvSpPr>
              <p:nvPr/>
            </p:nvSpPr>
            <p:spPr bwMode="auto">
              <a:xfrm>
                <a:off x="2210" y="1971"/>
                <a:ext cx="996" cy="2"/>
              </a:xfrm>
              <a:prstGeom prst="rect">
                <a:avLst/>
              </a:prstGeom>
              <a:solidFill>
                <a:srgbClr val="CAE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4" name="Rectangle 223"/>
              <p:cNvSpPr>
                <a:spLocks noChangeArrowheads="1"/>
              </p:cNvSpPr>
              <p:nvPr/>
            </p:nvSpPr>
            <p:spPr bwMode="auto">
              <a:xfrm>
                <a:off x="2210" y="1973"/>
                <a:ext cx="996" cy="3"/>
              </a:xfrm>
              <a:prstGeom prst="rect">
                <a:avLst/>
              </a:prstGeom>
              <a:solidFill>
                <a:srgbClr val="CBE3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5" name="Rectangle 224"/>
              <p:cNvSpPr>
                <a:spLocks noChangeArrowheads="1"/>
              </p:cNvSpPr>
              <p:nvPr/>
            </p:nvSpPr>
            <p:spPr bwMode="auto">
              <a:xfrm>
                <a:off x="2210" y="1976"/>
                <a:ext cx="996" cy="3"/>
              </a:xfrm>
              <a:prstGeom prst="rect">
                <a:avLst/>
              </a:prstGeom>
              <a:solidFill>
                <a:srgbClr val="CCE4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7" name="Rectangle 225"/>
              <p:cNvSpPr>
                <a:spLocks noChangeArrowheads="1"/>
              </p:cNvSpPr>
              <p:nvPr/>
            </p:nvSpPr>
            <p:spPr bwMode="auto">
              <a:xfrm>
                <a:off x="2210" y="1979"/>
                <a:ext cx="996" cy="5"/>
              </a:xfrm>
              <a:prstGeom prst="rect">
                <a:avLst/>
              </a:prstGeom>
              <a:solidFill>
                <a:srgbClr val="CDE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8" name="Rectangle 226"/>
              <p:cNvSpPr>
                <a:spLocks noChangeArrowheads="1"/>
              </p:cNvSpPr>
              <p:nvPr/>
            </p:nvSpPr>
            <p:spPr bwMode="auto">
              <a:xfrm>
                <a:off x="2210" y="1984"/>
                <a:ext cx="996" cy="3"/>
              </a:xfrm>
              <a:prstGeom prst="rect">
                <a:avLst/>
              </a:prstGeom>
              <a:solidFill>
                <a:srgbClr val="D0E5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0" name="Rectangle 227"/>
              <p:cNvSpPr>
                <a:spLocks noChangeArrowheads="1"/>
              </p:cNvSpPr>
              <p:nvPr/>
            </p:nvSpPr>
            <p:spPr bwMode="auto">
              <a:xfrm>
                <a:off x="2210" y="1987"/>
                <a:ext cx="996" cy="3"/>
              </a:xfrm>
              <a:prstGeom prst="rect">
                <a:avLst/>
              </a:prstGeom>
              <a:solidFill>
                <a:srgbClr val="D1E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1" name="Rectangle 228"/>
              <p:cNvSpPr>
                <a:spLocks noChangeArrowheads="1"/>
              </p:cNvSpPr>
              <p:nvPr/>
            </p:nvSpPr>
            <p:spPr bwMode="auto">
              <a:xfrm>
                <a:off x="2210" y="1990"/>
                <a:ext cx="996" cy="3"/>
              </a:xfrm>
              <a:prstGeom prst="rect">
                <a:avLst/>
              </a:prstGeom>
              <a:solidFill>
                <a:srgbClr val="D2E6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3" name="Rectangle 229"/>
              <p:cNvSpPr>
                <a:spLocks noChangeArrowheads="1"/>
              </p:cNvSpPr>
              <p:nvPr/>
            </p:nvSpPr>
            <p:spPr bwMode="auto">
              <a:xfrm>
                <a:off x="2210" y="1993"/>
                <a:ext cx="996" cy="3"/>
              </a:xfrm>
              <a:prstGeom prst="rect">
                <a:avLst/>
              </a:prstGeom>
              <a:solidFill>
                <a:srgbClr val="D3E6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4" name="Rectangle 230"/>
              <p:cNvSpPr>
                <a:spLocks noChangeArrowheads="1"/>
              </p:cNvSpPr>
              <p:nvPr/>
            </p:nvSpPr>
            <p:spPr bwMode="auto">
              <a:xfrm>
                <a:off x="2210" y="1996"/>
                <a:ext cx="996" cy="2"/>
              </a:xfrm>
              <a:prstGeom prst="rect">
                <a:avLst/>
              </a:prstGeom>
              <a:solidFill>
                <a:srgbClr val="D4E6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6" name="Rectangle 231"/>
              <p:cNvSpPr>
                <a:spLocks noChangeArrowheads="1"/>
              </p:cNvSpPr>
              <p:nvPr/>
            </p:nvSpPr>
            <p:spPr bwMode="auto">
              <a:xfrm>
                <a:off x="2210" y="1998"/>
                <a:ext cx="996" cy="6"/>
              </a:xfrm>
              <a:prstGeom prst="rect">
                <a:avLst/>
              </a:prstGeom>
              <a:solidFill>
                <a:srgbClr val="D5E7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7" name="Rectangle 232"/>
              <p:cNvSpPr>
                <a:spLocks noChangeArrowheads="1"/>
              </p:cNvSpPr>
              <p:nvPr/>
            </p:nvSpPr>
            <p:spPr bwMode="auto">
              <a:xfrm>
                <a:off x="2210" y="2004"/>
                <a:ext cx="996" cy="3"/>
              </a:xfrm>
              <a:prstGeom prst="rect">
                <a:avLst/>
              </a:prstGeom>
              <a:solidFill>
                <a:srgbClr val="D7E7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9" name="Rectangle 233"/>
              <p:cNvSpPr>
                <a:spLocks noChangeArrowheads="1"/>
              </p:cNvSpPr>
              <p:nvPr/>
            </p:nvSpPr>
            <p:spPr bwMode="auto">
              <a:xfrm>
                <a:off x="2210" y="2007"/>
                <a:ext cx="996" cy="2"/>
              </a:xfrm>
              <a:prstGeom prst="rect">
                <a:avLst/>
              </a:prstGeom>
              <a:solidFill>
                <a:srgbClr val="D9E8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0" name="Rectangle 234"/>
              <p:cNvSpPr>
                <a:spLocks noChangeArrowheads="1"/>
              </p:cNvSpPr>
              <p:nvPr/>
            </p:nvSpPr>
            <p:spPr bwMode="auto">
              <a:xfrm>
                <a:off x="2210" y="2009"/>
                <a:ext cx="996" cy="3"/>
              </a:xfrm>
              <a:prstGeom prst="rect">
                <a:avLst/>
              </a:prstGeom>
              <a:solidFill>
                <a:srgbClr val="DAE8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2" name="Rectangle 235"/>
              <p:cNvSpPr>
                <a:spLocks noChangeArrowheads="1"/>
              </p:cNvSpPr>
              <p:nvPr/>
            </p:nvSpPr>
            <p:spPr bwMode="auto">
              <a:xfrm>
                <a:off x="2210" y="2012"/>
                <a:ext cx="996" cy="3"/>
              </a:xfrm>
              <a:prstGeom prst="rect">
                <a:avLst/>
              </a:prstGeom>
              <a:solidFill>
                <a:srgbClr val="DBE9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3" name="Rectangle 236"/>
              <p:cNvSpPr>
                <a:spLocks noChangeArrowheads="1"/>
              </p:cNvSpPr>
              <p:nvPr/>
            </p:nvSpPr>
            <p:spPr bwMode="auto">
              <a:xfrm>
                <a:off x="2210" y="2015"/>
                <a:ext cx="996" cy="3"/>
              </a:xfrm>
              <a:prstGeom prst="rect">
                <a:avLst/>
              </a:prstGeom>
              <a:solidFill>
                <a:srgbClr val="DCE9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5" name="Rectangle 237"/>
              <p:cNvSpPr>
                <a:spLocks noChangeArrowheads="1"/>
              </p:cNvSpPr>
              <p:nvPr/>
            </p:nvSpPr>
            <p:spPr bwMode="auto">
              <a:xfrm>
                <a:off x="2210" y="2018"/>
                <a:ext cx="996" cy="2"/>
              </a:xfrm>
              <a:prstGeom prst="rect">
                <a:avLst/>
              </a:prstGeom>
              <a:solidFill>
                <a:srgbClr val="DDE9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6" name="Rectangle 238"/>
              <p:cNvSpPr>
                <a:spLocks noChangeArrowheads="1"/>
              </p:cNvSpPr>
              <p:nvPr/>
            </p:nvSpPr>
            <p:spPr bwMode="auto">
              <a:xfrm>
                <a:off x="2210" y="2020"/>
                <a:ext cx="996" cy="6"/>
              </a:xfrm>
              <a:prstGeom prst="rect">
                <a:avLst/>
              </a:prstGeom>
              <a:solidFill>
                <a:srgbClr val="DEEA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8" name="Rectangle 239"/>
              <p:cNvSpPr>
                <a:spLocks noChangeArrowheads="1"/>
              </p:cNvSpPr>
              <p:nvPr/>
            </p:nvSpPr>
            <p:spPr bwMode="auto">
              <a:xfrm>
                <a:off x="2210" y="2026"/>
                <a:ext cx="996" cy="3"/>
              </a:xfrm>
              <a:prstGeom prst="rect">
                <a:avLst/>
              </a:prstGeom>
              <a:solidFill>
                <a:srgbClr val="E0E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9" name="Rectangle 240"/>
              <p:cNvSpPr>
                <a:spLocks noChangeArrowheads="1"/>
              </p:cNvSpPr>
              <p:nvPr/>
            </p:nvSpPr>
            <p:spPr bwMode="auto">
              <a:xfrm>
                <a:off x="2210" y="2029"/>
                <a:ext cx="996" cy="2"/>
              </a:xfrm>
              <a:prstGeom prst="rect">
                <a:avLst/>
              </a:prstGeom>
              <a:solidFill>
                <a:srgbClr val="E1E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1" name="Rectangle 241"/>
              <p:cNvSpPr>
                <a:spLocks noChangeArrowheads="1"/>
              </p:cNvSpPr>
              <p:nvPr/>
            </p:nvSpPr>
            <p:spPr bwMode="auto">
              <a:xfrm>
                <a:off x="2210" y="2031"/>
                <a:ext cx="996" cy="3"/>
              </a:xfrm>
              <a:prstGeom prst="rect">
                <a:avLst/>
              </a:prstGeom>
              <a:solidFill>
                <a:srgbClr val="E2E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2" name="Rectangle 242"/>
              <p:cNvSpPr>
                <a:spLocks noChangeArrowheads="1"/>
              </p:cNvSpPr>
              <p:nvPr/>
            </p:nvSpPr>
            <p:spPr bwMode="auto">
              <a:xfrm>
                <a:off x="2210" y="2034"/>
                <a:ext cx="996" cy="3"/>
              </a:xfrm>
              <a:prstGeom prst="rect">
                <a:avLst/>
              </a:prstGeom>
              <a:solidFill>
                <a:srgbClr val="E3EC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4" name="Rectangle 243"/>
              <p:cNvSpPr>
                <a:spLocks noChangeArrowheads="1"/>
              </p:cNvSpPr>
              <p:nvPr/>
            </p:nvSpPr>
            <p:spPr bwMode="auto">
              <a:xfrm>
                <a:off x="2210" y="2037"/>
                <a:ext cx="996" cy="5"/>
              </a:xfrm>
              <a:prstGeom prst="rect">
                <a:avLst/>
              </a:prstGeom>
              <a:solidFill>
                <a:srgbClr val="E4E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5" name="Rectangle 244"/>
              <p:cNvSpPr>
                <a:spLocks noChangeArrowheads="1"/>
              </p:cNvSpPr>
              <p:nvPr/>
            </p:nvSpPr>
            <p:spPr bwMode="auto">
              <a:xfrm>
                <a:off x="2210" y="2042"/>
                <a:ext cx="996" cy="3"/>
              </a:xfrm>
              <a:prstGeom prst="rect">
                <a:avLst/>
              </a:prstGeom>
              <a:solidFill>
                <a:srgbClr val="E6ED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7" name="Rectangle 245"/>
              <p:cNvSpPr>
                <a:spLocks noChangeArrowheads="1"/>
              </p:cNvSpPr>
              <p:nvPr/>
            </p:nvSpPr>
            <p:spPr bwMode="auto">
              <a:xfrm>
                <a:off x="2210" y="2045"/>
                <a:ext cx="996" cy="3"/>
              </a:xfrm>
              <a:prstGeom prst="rect">
                <a:avLst/>
              </a:prstGeom>
              <a:solidFill>
                <a:srgbClr val="E7E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8" name="Rectangle 246"/>
              <p:cNvSpPr>
                <a:spLocks noChangeArrowheads="1"/>
              </p:cNvSpPr>
              <p:nvPr/>
            </p:nvSpPr>
            <p:spPr bwMode="auto">
              <a:xfrm>
                <a:off x="2210" y="2048"/>
                <a:ext cx="996" cy="3"/>
              </a:xfrm>
              <a:prstGeom prst="rect">
                <a:avLst/>
              </a:prstGeom>
              <a:solidFill>
                <a:srgbClr val="E8ED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0" name="Rectangle 247"/>
              <p:cNvSpPr>
                <a:spLocks noChangeArrowheads="1"/>
              </p:cNvSpPr>
              <p:nvPr/>
            </p:nvSpPr>
            <p:spPr bwMode="auto">
              <a:xfrm>
                <a:off x="2210" y="2051"/>
                <a:ext cx="996" cy="2"/>
              </a:xfrm>
              <a:prstGeom prst="rect">
                <a:avLst/>
              </a:prstGeom>
              <a:solidFill>
                <a:srgbClr val="E9EE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1" name="Rectangle 248"/>
              <p:cNvSpPr>
                <a:spLocks noChangeArrowheads="1"/>
              </p:cNvSpPr>
              <p:nvPr/>
            </p:nvSpPr>
            <p:spPr bwMode="auto">
              <a:xfrm>
                <a:off x="2210" y="2053"/>
                <a:ext cx="996" cy="3"/>
              </a:xfrm>
              <a:prstGeom prst="rect">
                <a:avLst/>
              </a:prstGeom>
              <a:solidFill>
                <a:srgbClr val="EAEE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3" name="Rectangle 249"/>
              <p:cNvSpPr>
                <a:spLocks noChangeArrowheads="1"/>
              </p:cNvSpPr>
              <p:nvPr/>
            </p:nvSpPr>
            <p:spPr bwMode="auto">
              <a:xfrm>
                <a:off x="2210" y="2056"/>
                <a:ext cx="996" cy="3"/>
              </a:xfrm>
              <a:prstGeom prst="rect">
                <a:avLst/>
              </a:prstGeom>
              <a:solidFill>
                <a:srgbClr val="ECE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4" name="Rectangle 250"/>
              <p:cNvSpPr>
                <a:spLocks noChangeArrowheads="1"/>
              </p:cNvSpPr>
              <p:nvPr/>
            </p:nvSpPr>
            <p:spPr bwMode="auto">
              <a:xfrm>
                <a:off x="2210" y="2059"/>
                <a:ext cx="996" cy="5"/>
              </a:xfrm>
              <a:prstGeom prst="rect">
                <a:avLst/>
              </a:prstGeom>
              <a:solidFill>
                <a:srgbClr val="EDEF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6" name="Rectangle 251"/>
              <p:cNvSpPr>
                <a:spLocks noChangeArrowheads="1"/>
              </p:cNvSpPr>
              <p:nvPr/>
            </p:nvSpPr>
            <p:spPr bwMode="auto">
              <a:xfrm>
                <a:off x="2210" y="2064"/>
                <a:ext cx="996" cy="3"/>
              </a:xfrm>
              <a:prstGeom prst="rect">
                <a:avLst/>
              </a:prstGeom>
              <a:solidFill>
                <a:srgbClr val="EFF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7" name="Rectangle 252"/>
              <p:cNvSpPr>
                <a:spLocks noChangeArrowheads="1"/>
              </p:cNvSpPr>
              <p:nvPr/>
            </p:nvSpPr>
            <p:spPr bwMode="auto">
              <a:xfrm>
                <a:off x="2210" y="2067"/>
                <a:ext cx="996" cy="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9" name="Rectangle 253"/>
              <p:cNvSpPr>
                <a:spLocks noChangeArrowheads="1"/>
              </p:cNvSpPr>
              <p:nvPr/>
            </p:nvSpPr>
            <p:spPr bwMode="auto">
              <a:xfrm>
                <a:off x="2210" y="2070"/>
                <a:ext cx="996" cy="3"/>
              </a:xfrm>
              <a:prstGeom prst="rect">
                <a:avLst/>
              </a:prstGeom>
              <a:solidFill>
                <a:srgbClr val="EFF0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0" name="Rectangle 254"/>
              <p:cNvSpPr>
                <a:spLocks noChangeArrowheads="1"/>
              </p:cNvSpPr>
              <p:nvPr/>
            </p:nvSpPr>
            <p:spPr bwMode="auto">
              <a:xfrm>
                <a:off x="2210" y="2073"/>
                <a:ext cx="996" cy="3"/>
              </a:xfrm>
              <a:prstGeom prst="rect">
                <a:avLst/>
              </a:prstGeom>
              <a:solidFill>
                <a:srgbClr val="EEE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2" name="Rectangle 255"/>
              <p:cNvSpPr>
                <a:spLocks noChangeArrowheads="1"/>
              </p:cNvSpPr>
              <p:nvPr/>
            </p:nvSpPr>
            <p:spPr bwMode="auto">
              <a:xfrm>
                <a:off x="2210" y="2076"/>
                <a:ext cx="996" cy="2"/>
              </a:xfrm>
              <a:prstGeom prst="rect">
                <a:avLst/>
              </a:prstGeom>
              <a:solidFill>
                <a:srgbClr val="EDEF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3" name="Rectangle 256"/>
              <p:cNvSpPr>
                <a:spLocks noChangeArrowheads="1"/>
              </p:cNvSpPr>
              <p:nvPr/>
            </p:nvSpPr>
            <p:spPr bwMode="auto">
              <a:xfrm>
                <a:off x="2210" y="2078"/>
                <a:ext cx="996" cy="6"/>
              </a:xfrm>
              <a:prstGeom prst="rect">
                <a:avLst/>
              </a:prstGeom>
              <a:solidFill>
                <a:srgbClr val="EBE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5" name="Rectangle 257"/>
              <p:cNvSpPr>
                <a:spLocks noChangeArrowheads="1"/>
              </p:cNvSpPr>
              <p:nvPr/>
            </p:nvSpPr>
            <p:spPr bwMode="auto">
              <a:xfrm>
                <a:off x="2210" y="2084"/>
                <a:ext cx="996" cy="3"/>
              </a:xfrm>
              <a:prstGeom prst="rect">
                <a:avLst/>
              </a:prstGeom>
              <a:solidFill>
                <a:srgbClr val="E9EE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6" name="Rectangle 258"/>
              <p:cNvSpPr>
                <a:spLocks noChangeArrowheads="1"/>
              </p:cNvSpPr>
              <p:nvPr/>
            </p:nvSpPr>
            <p:spPr bwMode="auto">
              <a:xfrm>
                <a:off x="2210" y="2087"/>
                <a:ext cx="996" cy="2"/>
              </a:xfrm>
              <a:prstGeom prst="rect">
                <a:avLst/>
              </a:prstGeom>
              <a:solidFill>
                <a:srgbClr val="E8ED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8" name="Rectangle 259"/>
              <p:cNvSpPr>
                <a:spLocks noChangeArrowheads="1"/>
              </p:cNvSpPr>
              <p:nvPr/>
            </p:nvSpPr>
            <p:spPr bwMode="auto">
              <a:xfrm>
                <a:off x="2210" y="2089"/>
                <a:ext cx="996" cy="3"/>
              </a:xfrm>
              <a:prstGeom prst="rect">
                <a:avLst/>
              </a:prstGeom>
              <a:solidFill>
                <a:srgbClr val="E7E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9" name="Rectangle 260"/>
              <p:cNvSpPr>
                <a:spLocks noChangeArrowheads="1"/>
              </p:cNvSpPr>
              <p:nvPr/>
            </p:nvSpPr>
            <p:spPr bwMode="auto">
              <a:xfrm>
                <a:off x="2210" y="2092"/>
                <a:ext cx="996" cy="3"/>
              </a:xfrm>
              <a:prstGeom prst="rect">
                <a:avLst/>
              </a:prstGeom>
              <a:solidFill>
                <a:srgbClr val="E6ED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31" name="Rectangle 261"/>
              <p:cNvSpPr>
                <a:spLocks noChangeArrowheads="1"/>
              </p:cNvSpPr>
              <p:nvPr/>
            </p:nvSpPr>
            <p:spPr bwMode="auto">
              <a:xfrm>
                <a:off x="2210" y="2095"/>
                <a:ext cx="996" cy="3"/>
              </a:xfrm>
              <a:prstGeom prst="rect">
                <a:avLst/>
              </a:prstGeom>
              <a:solidFill>
                <a:srgbClr val="E5E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2" name="Rectangle 262"/>
              <p:cNvSpPr>
                <a:spLocks noChangeArrowheads="1"/>
              </p:cNvSpPr>
              <p:nvPr/>
            </p:nvSpPr>
            <p:spPr bwMode="auto">
              <a:xfrm>
                <a:off x="2210" y="2098"/>
                <a:ext cx="996" cy="5"/>
              </a:xfrm>
              <a:prstGeom prst="rect">
                <a:avLst/>
              </a:prstGeom>
              <a:solidFill>
                <a:srgbClr val="E4E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3" name="Rectangle 263"/>
              <p:cNvSpPr>
                <a:spLocks noChangeArrowheads="1"/>
              </p:cNvSpPr>
              <p:nvPr/>
            </p:nvSpPr>
            <p:spPr bwMode="auto">
              <a:xfrm>
                <a:off x="2210" y="2103"/>
                <a:ext cx="996" cy="3"/>
              </a:xfrm>
              <a:prstGeom prst="rect">
                <a:avLst/>
              </a:prstGeom>
              <a:solidFill>
                <a:srgbClr val="E2E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4" name="Rectangle 264"/>
              <p:cNvSpPr>
                <a:spLocks noChangeArrowheads="1"/>
              </p:cNvSpPr>
              <p:nvPr/>
            </p:nvSpPr>
            <p:spPr bwMode="auto">
              <a:xfrm>
                <a:off x="2210" y="2106"/>
                <a:ext cx="996" cy="3"/>
              </a:xfrm>
              <a:prstGeom prst="rect">
                <a:avLst/>
              </a:prstGeom>
              <a:solidFill>
                <a:srgbClr val="E1E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5" name="Rectangle 265"/>
              <p:cNvSpPr>
                <a:spLocks noChangeArrowheads="1"/>
              </p:cNvSpPr>
              <p:nvPr/>
            </p:nvSpPr>
            <p:spPr bwMode="auto">
              <a:xfrm>
                <a:off x="2210" y="2109"/>
                <a:ext cx="996" cy="2"/>
              </a:xfrm>
              <a:prstGeom prst="rect">
                <a:avLst/>
              </a:prstGeom>
              <a:solidFill>
                <a:srgbClr val="E0E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6" name="Rectangle 266"/>
              <p:cNvSpPr>
                <a:spLocks noChangeArrowheads="1"/>
              </p:cNvSpPr>
              <p:nvPr/>
            </p:nvSpPr>
            <p:spPr bwMode="auto">
              <a:xfrm>
                <a:off x="2210" y="2111"/>
                <a:ext cx="996" cy="3"/>
              </a:xfrm>
              <a:prstGeom prst="rect">
                <a:avLst/>
              </a:prstGeom>
              <a:solidFill>
                <a:srgbClr val="DFEA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7" name="Rectangle 267"/>
              <p:cNvSpPr>
                <a:spLocks noChangeArrowheads="1"/>
              </p:cNvSpPr>
              <p:nvPr/>
            </p:nvSpPr>
            <p:spPr bwMode="auto">
              <a:xfrm>
                <a:off x="2210" y="2114"/>
                <a:ext cx="996" cy="3"/>
              </a:xfrm>
              <a:prstGeom prst="rect">
                <a:avLst/>
              </a:prstGeom>
              <a:solidFill>
                <a:srgbClr val="DEE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8" name="Rectangle 268"/>
              <p:cNvSpPr>
                <a:spLocks noChangeArrowheads="1"/>
              </p:cNvSpPr>
              <p:nvPr/>
            </p:nvSpPr>
            <p:spPr bwMode="auto">
              <a:xfrm>
                <a:off x="2210" y="2117"/>
                <a:ext cx="996" cy="3"/>
              </a:xfrm>
              <a:prstGeom prst="rect">
                <a:avLst/>
              </a:prstGeom>
              <a:solidFill>
                <a:srgbClr val="DDE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9" name="Rectangle 269"/>
              <p:cNvSpPr>
                <a:spLocks noChangeArrowheads="1"/>
              </p:cNvSpPr>
              <p:nvPr/>
            </p:nvSpPr>
            <p:spPr bwMode="auto">
              <a:xfrm>
                <a:off x="2210" y="2120"/>
                <a:ext cx="996" cy="2"/>
              </a:xfrm>
              <a:prstGeom prst="rect">
                <a:avLst/>
              </a:prstGeom>
              <a:solidFill>
                <a:srgbClr val="DBE9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0" name="Rectangle 270"/>
              <p:cNvSpPr>
                <a:spLocks noChangeArrowheads="1"/>
              </p:cNvSpPr>
              <p:nvPr/>
            </p:nvSpPr>
            <p:spPr bwMode="auto">
              <a:xfrm>
                <a:off x="2210" y="2122"/>
                <a:ext cx="996" cy="3"/>
              </a:xfrm>
              <a:prstGeom prst="rect">
                <a:avLst/>
              </a:prstGeom>
              <a:solidFill>
                <a:srgbClr val="DBE9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1" name="Rectangle 271"/>
              <p:cNvSpPr>
                <a:spLocks noChangeArrowheads="1"/>
              </p:cNvSpPr>
              <p:nvPr/>
            </p:nvSpPr>
            <p:spPr bwMode="auto">
              <a:xfrm>
                <a:off x="2210" y="2125"/>
                <a:ext cx="996" cy="3"/>
              </a:xfrm>
              <a:prstGeom prst="rect">
                <a:avLst/>
              </a:prstGeom>
              <a:solidFill>
                <a:srgbClr val="D9E8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2" name="Rectangle 272"/>
              <p:cNvSpPr>
                <a:spLocks noChangeArrowheads="1"/>
              </p:cNvSpPr>
              <p:nvPr/>
            </p:nvSpPr>
            <p:spPr bwMode="auto">
              <a:xfrm>
                <a:off x="2210" y="2128"/>
                <a:ext cx="996" cy="3"/>
              </a:xfrm>
              <a:prstGeom prst="rect">
                <a:avLst/>
              </a:prstGeom>
              <a:solidFill>
                <a:srgbClr val="D8E8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3" name="Rectangle 273"/>
              <p:cNvSpPr>
                <a:spLocks noChangeArrowheads="1"/>
              </p:cNvSpPr>
              <p:nvPr/>
            </p:nvSpPr>
            <p:spPr bwMode="auto">
              <a:xfrm>
                <a:off x="2210" y="2131"/>
                <a:ext cx="996" cy="2"/>
              </a:xfrm>
              <a:prstGeom prst="rect">
                <a:avLst/>
              </a:prstGeom>
              <a:solidFill>
                <a:srgbClr val="D7E7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4" name="Rectangle 274"/>
              <p:cNvSpPr>
                <a:spLocks noChangeArrowheads="1"/>
              </p:cNvSpPr>
              <p:nvPr/>
            </p:nvSpPr>
            <p:spPr bwMode="auto">
              <a:xfrm>
                <a:off x="2210" y="2133"/>
                <a:ext cx="996" cy="3"/>
              </a:xfrm>
              <a:prstGeom prst="rect">
                <a:avLst/>
              </a:prstGeom>
              <a:solidFill>
                <a:srgbClr val="D6E7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5" name="Rectangle 275"/>
              <p:cNvSpPr>
                <a:spLocks noChangeArrowheads="1"/>
              </p:cNvSpPr>
              <p:nvPr/>
            </p:nvSpPr>
            <p:spPr bwMode="auto">
              <a:xfrm>
                <a:off x="2210" y="2136"/>
                <a:ext cx="996" cy="6"/>
              </a:xfrm>
              <a:prstGeom prst="rect">
                <a:avLst/>
              </a:prstGeom>
              <a:solidFill>
                <a:srgbClr val="D5E7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6" name="Rectangle 276"/>
              <p:cNvSpPr>
                <a:spLocks noChangeArrowheads="1"/>
              </p:cNvSpPr>
              <p:nvPr/>
            </p:nvSpPr>
            <p:spPr bwMode="auto">
              <a:xfrm>
                <a:off x="2210" y="2142"/>
                <a:ext cx="996" cy="2"/>
              </a:xfrm>
              <a:prstGeom prst="rect">
                <a:avLst/>
              </a:prstGeom>
              <a:solidFill>
                <a:srgbClr val="D3E6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7" name="Rectangle 277"/>
              <p:cNvSpPr>
                <a:spLocks noChangeArrowheads="1"/>
              </p:cNvSpPr>
              <p:nvPr/>
            </p:nvSpPr>
            <p:spPr bwMode="auto">
              <a:xfrm>
                <a:off x="2210" y="2144"/>
                <a:ext cx="996" cy="3"/>
              </a:xfrm>
              <a:prstGeom prst="rect">
                <a:avLst/>
              </a:prstGeom>
              <a:solidFill>
                <a:srgbClr val="D2E6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8" name="Rectangle 278"/>
              <p:cNvSpPr>
                <a:spLocks noChangeArrowheads="1"/>
              </p:cNvSpPr>
              <p:nvPr/>
            </p:nvSpPr>
            <p:spPr bwMode="auto">
              <a:xfrm>
                <a:off x="2210" y="2147"/>
                <a:ext cx="996" cy="3"/>
              </a:xfrm>
              <a:prstGeom prst="rect">
                <a:avLst/>
              </a:prstGeom>
              <a:solidFill>
                <a:srgbClr val="D1E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9" name="Rectangle 279"/>
              <p:cNvSpPr>
                <a:spLocks noChangeArrowheads="1"/>
              </p:cNvSpPr>
              <p:nvPr/>
            </p:nvSpPr>
            <p:spPr bwMode="auto">
              <a:xfrm>
                <a:off x="2210" y="2150"/>
                <a:ext cx="996" cy="3"/>
              </a:xfrm>
              <a:prstGeom prst="rect">
                <a:avLst/>
              </a:prstGeom>
              <a:solidFill>
                <a:srgbClr val="CFE5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0" name="Rectangle 280"/>
              <p:cNvSpPr>
                <a:spLocks noChangeArrowheads="1"/>
              </p:cNvSpPr>
              <p:nvPr/>
            </p:nvSpPr>
            <p:spPr bwMode="auto">
              <a:xfrm>
                <a:off x="2210" y="2153"/>
                <a:ext cx="996" cy="3"/>
              </a:xfrm>
              <a:prstGeom prst="rect">
                <a:avLst/>
              </a:prstGeom>
              <a:solidFill>
                <a:srgbClr val="CEE4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1" name="Rectangle 281"/>
              <p:cNvSpPr>
                <a:spLocks noChangeArrowheads="1"/>
              </p:cNvSpPr>
              <p:nvPr/>
            </p:nvSpPr>
            <p:spPr bwMode="auto">
              <a:xfrm>
                <a:off x="2257" y="1915"/>
                <a:ext cx="949" cy="246"/>
              </a:xfrm>
              <a:prstGeom prst="rect">
                <a:avLst/>
              </a:prstGeom>
              <a:solidFill>
                <a:srgbClr val="CDE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2" name="Rectangle 282"/>
              <p:cNvSpPr>
                <a:spLocks noChangeArrowheads="1"/>
              </p:cNvSpPr>
              <p:nvPr/>
            </p:nvSpPr>
            <p:spPr bwMode="auto">
              <a:xfrm>
                <a:off x="2210" y="2161"/>
                <a:ext cx="996" cy="3"/>
              </a:xfrm>
              <a:prstGeom prst="rect">
                <a:avLst/>
              </a:prstGeom>
              <a:solidFill>
                <a:srgbClr val="CBE3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3" name="Rectangle 283"/>
              <p:cNvSpPr>
                <a:spLocks noChangeArrowheads="1"/>
              </p:cNvSpPr>
              <p:nvPr/>
            </p:nvSpPr>
            <p:spPr bwMode="auto">
              <a:xfrm>
                <a:off x="2210" y="2164"/>
                <a:ext cx="996" cy="3"/>
              </a:xfrm>
              <a:prstGeom prst="rect">
                <a:avLst/>
              </a:prstGeom>
              <a:solidFill>
                <a:srgbClr val="CAE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4" name="Rectangle 284"/>
              <p:cNvSpPr>
                <a:spLocks noChangeArrowheads="1"/>
              </p:cNvSpPr>
              <p:nvPr/>
            </p:nvSpPr>
            <p:spPr bwMode="auto">
              <a:xfrm>
                <a:off x="2210" y="2167"/>
                <a:ext cx="996" cy="2"/>
              </a:xfrm>
              <a:prstGeom prst="rect">
                <a:avLst/>
              </a:prstGeom>
              <a:solidFill>
                <a:srgbClr val="C9E3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5" name="Rectangle 285"/>
              <p:cNvSpPr>
                <a:spLocks noChangeArrowheads="1"/>
              </p:cNvSpPr>
              <p:nvPr/>
            </p:nvSpPr>
            <p:spPr bwMode="auto">
              <a:xfrm>
                <a:off x="2210" y="2169"/>
                <a:ext cx="996" cy="3"/>
              </a:xfrm>
              <a:prstGeom prst="rect">
                <a:avLst/>
              </a:prstGeom>
              <a:solidFill>
                <a:srgbClr val="C8E2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6" name="Rectangle 286"/>
              <p:cNvSpPr>
                <a:spLocks noChangeArrowheads="1"/>
              </p:cNvSpPr>
              <p:nvPr/>
            </p:nvSpPr>
            <p:spPr bwMode="auto">
              <a:xfrm>
                <a:off x="2210" y="2172"/>
                <a:ext cx="996" cy="3"/>
              </a:xfrm>
              <a:prstGeom prst="rect">
                <a:avLst/>
              </a:prstGeom>
              <a:solidFill>
                <a:srgbClr val="C7E2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7" name="Rectangle 287"/>
              <p:cNvSpPr>
                <a:spLocks noChangeArrowheads="1"/>
              </p:cNvSpPr>
              <p:nvPr/>
            </p:nvSpPr>
            <p:spPr bwMode="auto">
              <a:xfrm>
                <a:off x="2210" y="2175"/>
                <a:ext cx="996" cy="3"/>
              </a:xfrm>
              <a:prstGeom prst="rect">
                <a:avLst/>
              </a:prstGeom>
              <a:solidFill>
                <a:srgbClr val="C5E1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8" name="Rectangle 288"/>
              <p:cNvSpPr>
                <a:spLocks noChangeArrowheads="1"/>
              </p:cNvSpPr>
              <p:nvPr/>
            </p:nvSpPr>
            <p:spPr bwMode="auto">
              <a:xfrm>
                <a:off x="2210" y="2178"/>
                <a:ext cx="996" cy="5"/>
              </a:xfrm>
              <a:prstGeom prst="rect">
                <a:avLst/>
              </a:prstGeom>
              <a:solidFill>
                <a:srgbClr val="C4E1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9" name="Rectangle 289"/>
              <p:cNvSpPr>
                <a:spLocks noChangeArrowheads="1"/>
              </p:cNvSpPr>
              <p:nvPr/>
            </p:nvSpPr>
            <p:spPr bwMode="auto">
              <a:xfrm>
                <a:off x="2210" y="2183"/>
                <a:ext cx="996" cy="3"/>
              </a:xfrm>
              <a:prstGeom prst="rect">
                <a:avLst/>
              </a:prstGeom>
              <a:solidFill>
                <a:srgbClr val="C2E0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0" name="Rectangle 290"/>
              <p:cNvSpPr>
                <a:spLocks noChangeArrowheads="1"/>
              </p:cNvSpPr>
              <p:nvPr/>
            </p:nvSpPr>
            <p:spPr bwMode="auto">
              <a:xfrm>
                <a:off x="2210" y="2186"/>
                <a:ext cx="996" cy="3"/>
              </a:xfrm>
              <a:prstGeom prst="rect">
                <a:avLst/>
              </a:prstGeom>
              <a:solidFill>
                <a:srgbClr val="C1E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1" name="Rectangle 291"/>
              <p:cNvSpPr>
                <a:spLocks noChangeArrowheads="1"/>
              </p:cNvSpPr>
              <p:nvPr/>
            </p:nvSpPr>
            <p:spPr bwMode="auto">
              <a:xfrm>
                <a:off x="2210" y="2189"/>
                <a:ext cx="996" cy="2"/>
              </a:xfrm>
              <a:prstGeom prst="rect">
                <a:avLst/>
              </a:prstGeom>
              <a:solidFill>
                <a:srgbClr val="C0E0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2" name="Rectangle 292"/>
              <p:cNvSpPr>
                <a:spLocks noChangeArrowheads="1"/>
              </p:cNvSpPr>
              <p:nvPr/>
            </p:nvSpPr>
            <p:spPr bwMode="auto">
              <a:xfrm>
                <a:off x="2210" y="2191"/>
                <a:ext cx="996" cy="3"/>
              </a:xfrm>
              <a:prstGeom prst="rect">
                <a:avLst/>
              </a:prstGeom>
              <a:solidFill>
                <a:srgbClr val="BFDF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3" name="Rectangle 293"/>
              <p:cNvSpPr>
                <a:spLocks noChangeArrowheads="1"/>
              </p:cNvSpPr>
              <p:nvPr/>
            </p:nvSpPr>
            <p:spPr bwMode="auto">
              <a:xfrm>
                <a:off x="2210" y="2194"/>
                <a:ext cx="996" cy="6"/>
              </a:xfrm>
              <a:prstGeom prst="rect">
                <a:avLst/>
              </a:prstGeom>
              <a:solidFill>
                <a:srgbClr val="BEDF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4" name="Rectangle 294"/>
              <p:cNvSpPr>
                <a:spLocks noChangeArrowheads="1"/>
              </p:cNvSpPr>
              <p:nvPr/>
            </p:nvSpPr>
            <p:spPr bwMode="auto">
              <a:xfrm>
                <a:off x="2210" y="2200"/>
                <a:ext cx="996" cy="2"/>
              </a:xfrm>
              <a:prstGeom prst="rect">
                <a:avLst/>
              </a:prstGeom>
              <a:solidFill>
                <a:srgbClr val="BBD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5" name="Rectangle 295"/>
              <p:cNvSpPr>
                <a:spLocks noChangeArrowheads="1"/>
              </p:cNvSpPr>
              <p:nvPr/>
            </p:nvSpPr>
            <p:spPr bwMode="auto">
              <a:xfrm>
                <a:off x="2210" y="2202"/>
                <a:ext cx="996" cy="3"/>
              </a:xfrm>
              <a:prstGeom prst="rect">
                <a:avLst/>
              </a:prstGeom>
              <a:solidFill>
                <a:srgbClr val="BADE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6" name="Rectangle 296"/>
              <p:cNvSpPr>
                <a:spLocks noChangeArrowheads="1"/>
              </p:cNvSpPr>
              <p:nvPr/>
            </p:nvSpPr>
            <p:spPr bwMode="auto">
              <a:xfrm>
                <a:off x="2210" y="2205"/>
                <a:ext cx="996" cy="3"/>
              </a:xfrm>
              <a:prstGeom prst="rect">
                <a:avLst/>
              </a:prstGeom>
              <a:solidFill>
                <a:srgbClr val="B9DD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7" name="Rectangle 297"/>
              <p:cNvSpPr>
                <a:spLocks noChangeArrowheads="1"/>
              </p:cNvSpPr>
              <p:nvPr/>
            </p:nvSpPr>
            <p:spPr bwMode="auto">
              <a:xfrm>
                <a:off x="2210" y="2208"/>
                <a:ext cx="996" cy="3"/>
              </a:xfrm>
              <a:prstGeom prst="rect">
                <a:avLst/>
              </a:prstGeom>
              <a:solidFill>
                <a:srgbClr val="B8D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8" name="Rectangle 298"/>
              <p:cNvSpPr>
                <a:spLocks noChangeArrowheads="1"/>
              </p:cNvSpPr>
              <p:nvPr/>
            </p:nvSpPr>
            <p:spPr bwMode="auto">
              <a:xfrm>
                <a:off x="2210" y="2211"/>
                <a:ext cx="996" cy="2"/>
              </a:xfrm>
              <a:prstGeom prst="rect">
                <a:avLst/>
              </a:prstGeom>
              <a:solidFill>
                <a:srgbClr val="B7DD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9" name="Rectangle 299"/>
              <p:cNvSpPr>
                <a:spLocks noChangeArrowheads="1"/>
              </p:cNvSpPr>
              <p:nvPr/>
            </p:nvSpPr>
            <p:spPr bwMode="auto">
              <a:xfrm>
                <a:off x="2210" y="2213"/>
                <a:ext cx="996" cy="3"/>
              </a:xfrm>
              <a:prstGeom prst="rect">
                <a:avLst/>
              </a:prstGeom>
              <a:solidFill>
                <a:srgbClr val="B6DC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0" name="Rectangle 300"/>
              <p:cNvSpPr>
                <a:spLocks noChangeArrowheads="1"/>
              </p:cNvSpPr>
              <p:nvPr/>
            </p:nvSpPr>
            <p:spPr bwMode="auto">
              <a:xfrm>
                <a:off x="2210" y="2216"/>
                <a:ext cx="996" cy="6"/>
              </a:xfrm>
              <a:prstGeom prst="rect">
                <a:avLst/>
              </a:prstGeom>
              <a:solidFill>
                <a:srgbClr val="B5D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1" name="Rectangle 301"/>
              <p:cNvSpPr>
                <a:spLocks noChangeArrowheads="1"/>
              </p:cNvSpPr>
              <p:nvPr/>
            </p:nvSpPr>
            <p:spPr bwMode="auto">
              <a:xfrm>
                <a:off x="2210" y="2222"/>
                <a:ext cx="996" cy="3"/>
              </a:xfrm>
              <a:prstGeom prst="rect">
                <a:avLst/>
              </a:prstGeom>
              <a:solidFill>
                <a:srgbClr val="B3DB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2" name="Rectangle 302"/>
              <p:cNvSpPr>
                <a:spLocks noChangeArrowheads="1"/>
              </p:cNvSpPr>
              <p:nvPr/>
            </p:nvSpPr>
            <p:spPr bwMode="auto">
              <a:xfrm>
                <a:off x="2210" y="2225"/>
                <a:ext cx="996" cy="2"/>
              </a:xfrm>
              <a:prstGeom prst="rect">
                <a:avLst/>
              </a:prstGeom>
              <a:solidFill>
                <a:srgbClr val="B2D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3" name="Rectangle 303"/>
              <p:cNvSpPr>
                <a:spLocks noChangeArrowheads="1"/>
              </p:cNvSpPr>
              <p:nvPr/>
            </p:nvSpPr>
            <p:spPr bwMode="auto">
              <a:xfrm>
                <a:off x="2210" y="2227"/>
                <a:ext cx="996" cy="3"/>
              </a:xfrm>
              <a:prstGeom prst="rect">
                <a:avLst/>
              </a:prstGeom>
              <a:solidFill>
                <a:srgbClr val="B1DA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4" name="Rectangle 304"/>
              <p:cNvSpPr>
                <a:spLocks noChangeArrowheads="1"/>
              </p:cNvSpPr>
              <p:nvPr/>
            </p:nvSpPr>
            <p:spPr bwMode="auto">
              <a:xfrm>
                <a:off x="2210" y="2230"/>
                <a:ext cx="996" cy="3"/>
              </a:xfrm>
              <a:prstGeom prst="rect">
                <a:avLst/>
              </a:prstGeom>
              <a:solidFill>
                <a:srgbClr val="B0DA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5" name="Rectangle 305"/>
              <p:cNvSpPr>
                <a:spLocks noChangeArrowheads="1"/>
              </p:cNvSpPr>
              <p:nvPr/>
            </p:nvSpPr>
            <p:spPr bwMode="auto">
              <a:xfrm>
                <a:off x="2210" y="2233"/>
                <a:ext cx="996" cy="3"/>
              </a:xfrm>
              <a:prstGeom prst="rect">
                <a:avLst/>
              </a:prstGeom>
              <a:solidFill>
                <a:srgbClr val="AF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6" name="Rectangle 306"/>
              <p:cNvSpPr>
                <a:spLocks noChangeArrowheads="1"/>
              </p:cNvSpPr>
              <p:nvPr/>
            </p:nvSpPr>
            <p:spPr bwMode="auto">
              <a:xfrm>
                <a:off x="2210" y="2236"/>
                <a:ext cx="996" cy="5"/>
              </a:xfrm>
              <a:prstGeom prst="rect">
                <a:avLst/>
              </a:prstGeom>
              <a:solidFill>
                <a:srgbClr val="AED9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7" name="Rectangle 307"/>
              <p:cNvSpPr>
                <a:spLocks noChangeArrowheads="1"/>
              </p:cNvSpPr>
              <p:nvPr/>
            </p:nvSpPr>
            <p:spPr bwMode="auto">
              <a:xfrm>
                <a:off x="2210" y="2241"/>
                <a:ext cx="996" cy="3"/>
              </a:xfrm>
              <a:prstGeom prst="rect">
                <a:avLst/>
              </a:prstGeom>
              <a:solidFill>
                <a:srgbClr val="ACD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8" name="Rectangle 308"/>
              <p:cNvSpPr>
                <a:spLocks noChangeArrowheads="1"/>
              </p:cNvSpPr>
              <p:nvPr/>
            </p:nvSpPr>
            <p:spPr bwMode="auto">
              <a:xfrm>
                <a:off x="2210" y="2244"/>
                <a:ext cx="996" cy="3"/>
              </a:xfrm>
              <a:prstGeom prst="rect">
                <a:avLst/>
              </a:prstGeom>
              <a:solidFill>
                <a:srgbClr val="AAD8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9" name="Rectangle 309"/>
              <p:cNvSpPr>
                <a:spLocks noChangeArrowheads="1"/>
              </p:cNvSpPr>
              <p:nvPr/>
            </p:nvSpPr>
            <p:spPr bwMode="auto">
              <a:xfrm>
                <a:off x="2210" y="2247"/>
                <a:ext cx="996" cy="2"/>
              </a:xfrm>
              <a:prstGeom prst="rect">
                <a:avLst/>
              </a:prstGeom>
              <a:solidFill>
                <a:srgbClr val="A9D8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0" name="Rectangle 310"/>
              <p:cNvSpPr>
                <a:spLocks noChangeArrowheads="1"/>
              </p:cNvSpPr>
              <p:nvPr/>
            </p:nvSpPr>
            <p:spPr bwMode="auto">
              <a:xfrm>
                <a:off x="2210" y="2249"/>
                <a:ext cx="996" cy="3"/>
              </a:xfrm>
              <a:prstGeom prst="rect">
                <a:avLst/>
              </a:prstGeom>
              <a:solidFill>
                <a:srgbClr val="A8D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1" name="Rectangle 311"/>
              <p:cNvSpPr>
                <a:spLocks noChangeArrowheads="1"/>
              </p:cNvSpPr>
              <p:nvPr/>
            </p:nvSpPr>
            <p:spPr bwMode="auto">
              <a:xfrm>
                <a:off x="2210" y="2252"/>
                <a:ext cx="996" cy="3"/>
              </a:xfrm>
              <a:prstGeom prst="rect">
                <a:avLst/>
              </a:prstGeom>
              <a:solidFill>
                <a:srgbClr val="A7D7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2" name="Rectangle 312"/>
              <p:cNvSpPr>
                <a:spLocks noChangeArrowheads="1"/>
              </p:cNvSpPr>
              <p:nvPr/>
            </p:nvSpPr>
            <p:spPr bwMode="auto">
              <a:xfrm>
                <a:off x="2210" y="2255"/>
                <a:ext cx="996" cy="5"/>
              </a:xfrm>
              <a:prstGeom prst="rect">
                <a:avLst/>
              </a:prstGeom>
              <a:solidFill>
                <a:srgbClr val="A6D7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3" name="Rectangle 313"/>
              <p:cNvSpPr>
                <a:spLocks noChangeArrowheads="1"/>
              </p:cNvSpPr>
              <p:nvPr/>
            </p:nvSpPr>
            <p:spPr bwMode="auto">
              <a:xfrm>
                <a:off x="2210" y="2260"/>
                <a:ext cx="996" cy="3"/>
              </a:xfrm>
              <a:prstGeom prst="rect">
                <a:avLst/>
              </a:prstGeom>
              <a:solidFill>
                <a:srgbClr val="A4D6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4" name="Rectangle 314"/>
              <p:cNvSpPr>
                <a:spLocks noChangeArrowheads="1"/>
              </p:cNvSpPr>
              <p:nvPr/>
            </p:nvSpPr>
            <p:spPr bwMode="auto">
              <a:xfrm>
                <a:off x="2210" y="2263"/>
                <a:ext cx="996" cy="3"/>
              </a:xfrm>
              <a:prstGeom prst="rect">
                <a:avLst/>
              </a:prstGeom>
              <a:solidFill>
                <a:srgbClr val="A3D6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5" name="Rectangle 315"/>
              <p:cNvSpPr>
                <a:spLocks noChangeArrowheads="1"/>
              </p:cNvSpPr>
              <p:nvPr/>
            </p:nvSpPr>
            <p:spPr bwMode="auto">
              <a:xfrm>
                <a:off x="2210" y="2266"/>
                <a:ext cx="996" cy="3"/>
              </a:xfrm>
              <a:prstGeom prst="rect">
                <a:avLst/>
              </a:prstGeom>
              <a:solidFill>
                <a:srgbClr val="A2D5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6" name="Rectangle 316"/>
              <p:cNvSpPr>
                <a:spLocks noChangeArrowheads="1"/>
              </p:cNvSpPr>
              <p:nvPr/>
            </p:nvSpPr>
            <p:spPr bwMode="auto">
              <a:xfrm>
                <a:off x="2210" y="2269"/>
                <a:ext cx="996" cy="2"/>
              </a:xfrm>
              <a:prstGeom prst="rect">
                <a:avLst/>
              </a:prstGeom>
              <a:solidFill>
                <a:srgbClr val="A0D5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7" name="Rectangle 317"/>
              <p:cNvSpPr>
                <a:spLocks noChangeArrowheads="1"/>
              </p:cNvSpPr>
              <p:nvPr/>
            </p:nvSpPr>
            <p:spPr bwMode="auto">
              <a:xfrm>
                <a:off x="2210" y="2271"/>
                <a:ext cx="996" cy="3"/>
              </a:xfrm>
              <a:prstGeom prst="rect">
                <a:avLst/>
              </a:prstGeom>
              <a:solidFill>
                <a:srgbClr val="9FD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8" name="Rectangle 318"/>
              <p:cNvSpPr>
                <a:spLocks noChangeArrowheads="1"/>
              </p:cNvSpPr>
              <p:nvPr/>
            </p:nvSpPr>
            <p:spPr bwMode="auto">
              <a:xfrm>
                <a:off x="2210" y="2274"/>
                <a:ext cx="996" cy="6"/>
              </a:xfrm>
              <a:prstGeom prst="rect">
                <a:avLst/>
              </a:prstGeom>
              <a:solidFill>
                <a:srgbClr val="9ED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9" name="Rectangle 319"/>
              <p:cNvSpPr>
                <a:spLocks noChangeArrowheads="1"/>
              </p:cNvSpPr>
              <p:nvPr/>
            </p:nvSpPr>
            <p:spPr bwMode="auto">
              <a:xfrm>
                <a:off x="2210" y="2280"/>
                <a:ext cx="996" cy="2"/>
              </a:xfrm>
              <a:prstGeom prst="rect">
                <a:avLst/>
              </a:prstGeom>
              <a:solidFill>
                <a:srgbClr val="9CD3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0" name="Rectangle 320"/>
              <p:cNvSpPr>
                <a:spLocks noChangeArrowheads="1"/>
              </p:cNvSpPr>
              <p:nvPr/>
            </p:nvSpPr>
            <p:spPr bwMode="auto">
              <a:xfrm>
                <a:off x="2210" y="2282"/>
                <a:ext cx="996" cy="3"/>
              </a:xfrm>
              <a:prstGeom prst="rect">
                <a:avLst/>
              </a:prstGeom>
              <a:solidFill>
                <a:srgbClr val="9BD3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1" name="Rectangle 321"/>
              <p:cNvSpPr>
                <a:spLocks noChangeArrowheads="1"/>
              </p:cNvSpPr>
              <p:nvPr/>
            </p:nvSpPr>
            <p:spPr bwMode="auto">
              <a:xfrm>
                <a:off x="2210" y="2285"/>
                <a:ext cx="996" cy="3"/>
              </a:xfrm>
              <a:prstGeom prst="rect">
                <a:avLst/>
              </a:prstGeom>
              <a:solidFill>
                <a:srgbClr val="9AD3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2" name="Rectangle 322"/>
              <p:cNvSpPr>
                <a:spLocks noChangeArrowheads="1"/>
              </p:cNvSpPr>
              <p:nvPr/>
            </p:nvSpPr>
            <p:spPr bwMode="auto">
              <a:xfrm>
                <a:off x="2210" y="2288"/>
                <a:ext cx="996" cy="3"/>
              </a:xfrm>
              <a:prstGeom prst="rect">
                <a:avLst/>
              </a:prstGeom>
              <a:solidFill>
                <a:srgbClr val="99D2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3" name="Rectangle 323"/>
              <p:cNvSpPr>
                <a:spLocks noChangeArrowheads="1"/>
              </p:cNvSpPr>
              <p:nvPr/>
            </p:nvSpPr>
            <p:spPr bwMode="auto">
              <a:xfrm>
                <a:off x="2210" y="2291"/>
                <a:ext cx="996" cy="2"/>
              </a:xfrm>
              <a:prstGeom prst="rect">
                <a:avLst/>
              </a:prstGeom>
              <a:solidFill>
                <a:srgbClr val="98D2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4" name="Rectangle 324"/>
              <p:cNvSpPr>
                <a:spLocks noChangeArrowheads="1"/>
              </p:cNvSpPr>
              <p:nvPr/>
            </p:nvSpPr>
            <p:spPr bwMode="auto">
              <a:xfrm>
                <a:off x="2210" y="2293"/>
                <a:ext cx="996" cy="6"/>
              </a:xfrm>
              <a:prstGeom prst="rect">
                <a:avLst/>
              </a:prstGeom>
              <a:solidFill>
                <a:srgbClr val="96D1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5" name="Rectangle 325"/>
              <p:cNvSpPr>
                <a:spLocks noChangeArrowheads="1"/>
              </p:cNvSpPr>
              <p:nvPr/>
            </p:nvSpPr>
            <p:spPr bwMode="auto">
              <a:xfrm>
                <a:off x="2210" y="2299"/>
                <a:ext cx="996" cy="3"/>
              </a:xfrm>
              <a:prstGeom prst="rect">
                <a:avLst/>
              </a:prstGeom>
              <a:solidFill>
                <a:srgbClr val="94D1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6" name="Rectangle 326"/>
              <p:cNvSpPr>
                <a:spLocks noChangeArrowheads="1"/>
              </p:cNvSpPr>
              <p:nvPr/>
            </p:nvSpPr>
            <p:spPr bwMode="auto">
              <a:xfrm>
                <a:off x="2210" y="2302"/>
                <a:ext cx="996" cy="3"/>
              </a:xfrm>
              <a:prstGeom prst="rect">
                <a:avLst/>
              </a:prstGeom>
              <a:solidFill>
                <a:srgbClr val="93D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7" name="Rectangle 327"/>
              <p:cNvSpPr>
                <a:spLocks noChangeArrowheads="1"/>
              </p:cNvSpPr>
              <p:nvPr/>
            </p:nvSpPr>
            <p:spPr bwMode="auto">
              <a:xfrm>
                <a:off x="2214" y="1833"/>
                <a:ext cx="989" cy="469"/>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018" name="Rectangle 328"/>
              <p:cNvSpPr>
                <a:spLocks noChangeArrowheads="1"/>
              </p:cNvSpPr>
              <p:nvPr/>
            </p:nvSpPr>
            <p:spPr bwMode="auto">
              <a:xfrm>
                <a:off x="2591" y="2004"/>
                <a:ext cx="29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anose="020B0606020202030204" pitchFamily="34" charset="0"/>
                  </a:rPr>
                  <a:t>Trust</a:t>
                </a:r>
                <a:endParaRPr kumimoji="0" lang="en-US" altLang="en-US" sz="2000" b="0" i="0" u="none" strike="noStrike" cap="none" normalizeH="0" baseline="0" dirty="0" smtClean="0">
                  <a:ln>
                    <a:noFill/>
                  </a:ln>
                  <a:solidFill>
                    <a:schemeClr val="tx1"/>
                  </a:solidFill>
                  <a:effectLst/>
                  <a:latin typeface="Arial Narrow" panose="020B0606020202030204" pitchFamily="34" charset="0"/>
                </a:endParaRPr>
              </a:p>
            </p:txBody>
          </p:sp>
          <p:sp>
            <p:nvSpPr>
              <p:cNvPr id="2019" name="Rectangle 329"/>
              <p:cNvSpPr>
                <a:spLocks noChangeArrowheads="1"/>
              </p:cNvSpPr>
              <p:nvPr/>
            </p:nvSpPr>
            <p:spPr bwMode="auto">
              <a:xfrm>
                <a:off x="3482" y="1838"/>
                <a:ext cx="989"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54" name="Picture 3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2" y="1840"/>
                <a:ext cx="98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0" name="Rectangle 331"/>
              <p:cNvSpPr>
                <a:spLocks noChangeArrowheads="1"/>
              </p:cNvSpPr>
              <p:nvPr/>
            </p:nvSpPr>
            <p:spPr bwMode="auto">
              <a:xfrm>
                <a:off x="3482" y="1838"/>
                <a:ext cx="989"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21" name="Rectangle 332"/>
              <p:cNvSpPr>
                <a:spLocks noChangeArrowheads="1"/>
              </p:cNvSpPr>
              <p:nvPr/>
            </p:nvSpPr>
            <p:spPr bwMode="auto">
              <a:xfrm>
                <a:off x="3478" y="1838"/>
                <a:ext cx="996"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22" name="Freeform 333"/>
              <p:cNvSpPr>
                <a:spLocks/>
              </p:cNvSpPr>
              <p:nvPr/>
            </p:nvSpPr>
            <p:spPr bwMode="auto">
              <a:xfrm>
                <a:off x="3480" y="1839"/>
                <a:ext cx="992" cy="472"/>
              </a:xfrm>
              <a:custGeom>
                <a:avLst/>
                <a:gdLst>
                  <a:gd name="T0" fmla="*/ 8 w 5005"/>
                  <a:gd name="T1" fmla="*/ 2722 h 2738"/>
                  <a:gd name="T2" fmla="*/ 4997 w 5005"/>
                  <a:gd name="T3" fmla="*/ 2722 h 2738"/>
                  <a:gd name="T4" fmla="*/ 4989 w 5005"/>
                  <a:gd name="T5" fmla="*/ 2730 h 2738"/>
                  <a:gd name="T6" fmla="*/ 4989 w 5005"/>
                  <a:gd name="T7" fmla="*/ 8 h 2738"/>
                  <a:gd name="T8" fmla="*/ 4997 w 5005"/>
                  <a:gd name="T9" fmla="*/ 16 h 2738"/>
                  <a:gd name="T10" fmla="*/ 8 w 5005"/>
                  <a:gd name="T11" fmla="*/ 16 h 2738"/>
                  <a:gd name="T12" fmla="*/ 16 w 5005"/>
                  <a:gd name="T13" fmla="*/ 8 h 2738"/>
                  <a:gd name="T14" fmla="*/ 16 w 5005"/>
                  <a:gd name="T15" fmla="*/ 2730 h 2738"/>
                  <a:gd name="T16" fmla="*/ 8 w 5005"/>
                  <a:gd name="T17" fmla="*/ 2738 h 2738"/>
                  <a:gd name="T18" fmla="*/ 0 w 5005"/>
                  <a:gd name="T19" fmla="*/ 2730 h 2738"/>
                  <a:gd name="T20" fmla="*/ 0 w 5005"/>
                  <a:gd name="T21" fmla="*/ 8 h 2738"/>
                  <a:gd name="T22" fmla="*/ 8 w 5005"/>
                  <a:gd name="T23" fmla="*/ 0 h 2738"/>
                  <a:gd name="T24" fmla="*/ 4997 w 5005"/>
                  <a:gd name="T25" fmla="*/ 0 h 2738"/>
                  <a:gd name="T26" fmla="*/ 5005 w 5005"/>
                  <a:gd name="T27" fmla="*/ 8 h 2738"/>
                  <a:gd name="T28" fmla="*/ 5005 w 5005"/>
                  <a:gd name="T29" fmla="*/ 2730 h 2738"/>
                  <a:gd name="T30" fmla="*/ 4997 w 5005"/>
                  <a:gd name="T31" fmla="*/ 2738 h 2738"/>
                  <a:gd name="T32" fmla="*/ 8 w 5005"/>
                  <a:gd name="T33" fmla="*/ 2738 h 2738"/>
                  <a:gd name="T34" fmla="*/ 0 w 5005"/>
                  <a:gd name="T35" fmla="*/ 2730 h 2738"/>
                  <a:gd name="T36" fmla="*/ 8 w 5005"/>
                  <a:gd name="T37" fmla="*/ 2722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05" h="2738">
                    <a:moveTo>
                      <a:pt x="8" y="2722"/>
                    </a:moveTo>
                    <a:lnTo>
                      <a:pt x="4997" y="2722"/>
                    </a:lnTo>
                    <a:lnTo>
                      <a:pt x="4989" y="2730"/>
                    </a:lnTo>
                    <a:lnTo>
                      <a:pt x="4989" y="8"/>
                    </a:lnTo>
                    <a:lnTo>
                      <a:pt x="4997" y="16"/>
                    </a:lnTo>
                    <a:lnTo>
                      <a:pt x="8" y="16"/>
                    </a:lnTo>
                    <a:lnTo>
                      <a:pt x="16" y="8"/>
                    </a:lnTo>
                    <a:lnTo>
                      <a:pt x="16" y="2730"/>
                    </a:lnTo>
                    <a:cubicBezTo>
                      <a:pt x="16" y="2734"/>
                      <a:pt x="12" y="2738"/>
                      <a:pt x="8" y="2738"/>
                    </a:cubicBezTo>
                    <a:cubicBezTo>
                      <a:pt x="4" y="2738"/>
                      <a:pt x="0" y="2734"/>
                      <a:pt x="0" y="2730"/>
                    </a:cubicBezTo>
                    <a:lnTo>
                      <a:pt x="0" y="8"/>
                    </a:lnTo>
                    <a:cubicBezTo>
                      <a:pt x="0" y="4"/>
                      <a:pt x="4" y="0"/>
                      <a:pt x="8" y="0"/>
                    </a:cubicBezTo>
                    <a:lnTo>
                      <a:pt x="4997" y="0"/>
                    </a:lnTo>
                    <a:cubicBezTo>
                      <a:pt x="5001" y="0"/>
                      <a:pt x="5005" y="4"/>
                      <a:pt x="5005" y="8"/>
                    </a:cubicBezTo>
                    <a:lnTo>
                      <a:pt x="5005" y="2730"/>
                    </a:lnTo>
                    <a:cubicBezTo>
                      <a:pt x="5005" y="2734"/>
                      <a:pt x="5001" y="2738"/>
                      <a:pt x="4997" y="2738"/>
                    </a:cubicBezTo>
                    <a:lnTo>
                      <a:pt x="8" y="2738"/>
                    </a:lnTo>
                    <a:cubicBezTo>
                      <a:pt x="4" y="2738"/>
                      <a:pt x="0" y="2734"/>
                      <a:pt x="0" y="2730"/>
                    </a:cubicBezTo>
                    <a:cubicBezTo>
                      <a:pt x="0" y="2725"/>
                      <a:pt x="4" y="2722"/>
                      <a:pt x="8" y="272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2023" name="Rectangle 334"/>
              <p:cNvSpPr>
                <a:spLocks noChangeArrowheads="1"/>
              </p:cNvSpPr>
              <p:nvPr/>
            </p:nvSpPr>
            <p:spPr bwMode="auto">
              <a:xfrm>
                <a:off x="3478" y="1838"/>
                <a:ext cx="996"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59" name="Picture 3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9" y="1827"/>
                <a:ext cx="995"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0" name="Picture 3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9" y="1827"/>
                <a:ext cx="995"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4" name="Rectangle 337"/>
              <p:cNvSpPr>
                <a:spLocks noChangeArrowheads="1"/>
              </p:cNvSpPr>
              <p:nvPr/>
            </p:nvSpPr>
            <p:spPr bwMode="auto">
              <a:xfrm>
                <a:off x="3472" y="1833"/>
                <a:ext cx="989" cy="469"/>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025" name="Rectangle 338"/>
              <p:cNvSpPr>
                <a:spLocks noChangeArrowheads="1"/>
              </p:cNvSpPr>
              <p:nvPr/>
            </p:nvSpPr>
            <p:spPr bwMode="auto">
              <a:xfrm>
                <a:off x="3528" y="1922"/>
                <a:ext cx="95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anose="020B0606020202030204" pitchFamily="34" charset="0"/>
                  </a:rPr>
                  <a:t>Risk taking in </a:t>
                </a:r>
                <a:endParaRPr kumimoji="0" lang="en-US" altLang="en-US" sz="2000" b="0" i="0" u="none" strike="noStrike" cap="none" normalizeH="0" baseline="0" dirty="0" smtClean="0">
                  <a:ln>
                    <a:noFill/>
                  </a:ln>
                  <a:solidFill>
                    <a:schemeClr val="tx1"/>
                  </a:solidFill>
                  <a:effectLst/>
                  <a:latin typeface="Arial Narrow" panose="020B0606020202030204" pitchFamily="34" charset="0"/>
                </a:endParaRPr>
              </a:p>
            </p:txBody>
          </p:sp>
          <p:sp>
            <p:nvSpPr>
              <p:cNvPr id="2026" name="Rectangle 339"/>
              <p:cNvSpPr>
                <a:spLocks noChangeArrowheads="1"/>
              </p:cNvSpPr>
              <p:nvPr/>
            </p:nvSpPr>
            <p:spPr bwMode="auto">
              <a:xfrm>
                <a:off x="3539" y="2128"/>
                <a:ext cx="83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anose="020B0606020202030204" pitchFamily="34" charset="0"/>
                  </a:rPr>
                  <a:t>relationship</a:t>
                </a:r>
                <a:endParaRPr kumimoji="0" lang="en-US" altLang="en-US" sz="2000" b="0" i="0" u="none" strike="noStrike" cap="none" normalizeH="0" baseline="0" dirty="0" smtClean="0">
                  <a:ln>
                    <a:noFill/>
                  </a:ln>
                  <a:solidFill>
                    <a:schemeClr val="tx1"/>
                  </a:solidFill>
                  <a:effectLst/>
                  <a:latin typeface="Arial Narrow" panose="020B0606020202030204" pitchFamily="34" charset="0"/>
                </a:endParaRPr>
              </a:p>
            </p:txBody>
          </p:sp>
          <p:sp>
            <p:nvSpPr>
              <p:cNvPr id="2027" name="Rectangle 340"/>
              <p:cNvSpPr>
                <a:spLocks noChangeArrowheads="1"/>
              </p:cNvSpPr>
              <p:nvPr/>
            </p:nvSpPr>
            <p:spPr bwMode="auto">
              <a:xfrm>
                <a:off x="4737" y="1838"/>
                <a:ext cx="900"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65" name="Picture 3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0" y="1840"/>
                <a:ext cx="89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8" name="Rectangle 342"/>
              <p:cNvSpPr>
                <a:spLocks noChangeArrowheads="1"/>
              </p:cNvSpPr>
              <p:nvPr/>
            </p:nvSpPr>
            <p:spPr bwMode="auto">
              <a:xfrm>
                <a:off x="4737" y="1838"/>
                <a:ext cx="900" cy="47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29" name="Rectangle 343"/>
              <p:cNvSpPr>
                <a:spLocks noChangeArrowheads="1"/>
              </p:cNvSpPr>
              <p:nvPr/>
            </p:nvSpPr>
            <p:spPr bwMode="auto">
              <a:xfrm>
                <a:off x="4737" y="1838"/>
                <a:ext cx="907"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30" name="Freeform 344"/>
              <p:cNvSpPr>
                <a:spLocks/>
              </p:cNvSpPr>
              <p:nvPr/>
            </p:nvSpPr>
            <p:spPr bwMode="auto">
              <a:xfrm>
                <a:off x="4738" y="1839"/>
                <a:ext cx="902" cy="472"/>
              </a:xfrm>
              <a:custGeom>
                <a:avLst/>
                <a:gdLst>
                  <a:gd name="T0" fmla="*/ 8 w 4551"/>
                  <a:gd name="T1" fmla="*/ 2722 h 2738"/>
                  <a:gd name="T2" fmla="*/ 4543 w 4551"/>
                  <a:gd name="T3" fmla="*/ 2722 h 2738"/>
                  <a:gd name="T4" fmla="*/ 4535 w 4551"/>
                  <a:gd name="T5" fmla="*/ 2730 h 2738"/>
                  <a:gd name="T6" fmla="*/ 4535 w 4551"/>
                  <a:gd name="T7" fmla="*/ 8 h 2738"/>
                  <a:gd name="T8" fmla="*/ 4543 w 4551"/>
                  <a:gd name="T9" fmla="*/ 16 h 2738"/>
                  <a:gd name="T10" fmla="*/ 8 w 4551"/>
                  <a:gd name="T11" fmla="*/ 16 h 2738"/>
                  <a:gd name="T12" fmla="*/ 16 w 4551"/>
                  <a:gd name="T13" fmla="*/ 8 h 2738"/>
                  <a:gd name="T14" fmla="*/ 16 w 4551"/>
                  <a:gd name="T15" fmla="*/ 2730 h 2738"/>
                  <a:gd name="T16" fmla="*/ 8 w 4551"/>
                  <a:gd name="T17" fmla="*/ 2738 h 2738"/>
                  <a:gd name="T18" fmla="*/ 0 w 4551"/>
                  <a:gd name="T19" fmla="*/ 2730 h 2738"/>
                  <a:gd name="T20" fmla="*/ 0 w 4551"/>
                  <a:gd name="T21" fmla="*/ 8 h 2738"/>
                  <a:gd name="T22" fmla="*/ 8 w 4551"/>
                  <a:gd name="T23" fmla="*/ 0 h 2738"/>
                  <a:gd name="T24" fmla="*/ 4543 w 4551"/>
                  <a:gd name="T25" fmla="*/ 0 h 2738"/>
                  <a:gd name="T26" fmla="*/ 4551 w 4551"/>
                  <a:gd name="T27" fmla="*/ 8 h 2738"/>
                  <a:gd name="T28" fmla="*/ 4551 w 4551"/>
                  <a:gd name="T29" fmla="*/ 2730 h 2738"/>
                  <a:gd name="T30" fmla="*/ 4543 w 4551"/>
                  <a:gd name="T31" fmla="*/ 2738 h 2738"/>
                  <a:gd name="T32" fmla="*/ 8 w 4551"/>
                  <a:gd name="T33" fmla="*/ 2738 h 2738"/>
                  <a:gd name="T34" fmla="*/ 0 w 4551"/>
                  <a:gd name="T35" fmla="*/ 2730 h 2738"/>
                  <a:gd name="T36" fmla="*/ 8 w 4551"/>
                  <a:gd name="T37" fmla="*/ 2722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51" h="2738">
                    <a:moveTo>
                      <a:pt x="8" y="2722"/>
                    </a:moveTo>
                    <a:lnTo>
                      <a:pt x="4543" y="2722"/>
                    </a:lnTo>
                    <a:lnTo>
                      <a:pt x="4535" y="2730"/>
                    </a:lnTo>
                    <a:lnTo>
                      <a:pt x="4535" y="8"/>
                    </a:lnTo>
                    <a:lnTo>
                      <a:pt x="4543" y="16"/>
                    </a:lnTo>
                    <a:lnTo>
                      <a:pt x="8" y="16"/>
                    </a:lnTo>
                    <a:lnTo>
                      <a:pt x="16" y="8"/>
                    </a:lnTo>
                    <a:lnTo>
                      <a:pt x="16" y="2730"/>
                    </a:lnTo>
                    <a:cubicBezTo>
                      <a:pt x="16" y="2734"/>
                      <a:pt x="12" y="2738"/>
                      <a:pt x="8" y="2738"/>
                    </a:cubicBezTo>
                    <a:cubicBezTo>
                      <a:pt x="3" y="2738"/>
                      <a:pt x="0" y="2734"/>
                      <a:pt x="0" y="2730"/>
                    </a:cubicBezTo>
                    <a:lnTo>
                      <a:pt x="0" y="8"/>
                    </a:lnTo>
                    <a:cubicBezTo>
                      <a:pt x="0" y="4"/>
                      <a:pt x="3" y="0"/>
                      <a:pt x="8" y="0"/>
                    </a:cubicBezTo>
                    <a:lnTo>
                      <a:pt x="4543" y="0"/>
                    </a:lnTo>
                    <a:cubicBezTo>
                      <a:pt x="4547" y="0"/>
                      <a:pt x="4551" y="4"/>
                      <a:pt x="4551" y="8"/>
                    </a:cubicBezTo>
                    <a:lnTo>
                      <a:pt x="4551" y="2730"/>
                    </a:lnTo>
                    <a:cubicBezTo>
                      <a:pt x="4551" y="2734"/>
                      <a:pt x="4547" y="2738"/>
                      <a:pt x="4543" y="2738"/>
                    </a:cubicBezTo>
                    <a:lnTo>
                      <a:pt x="8" y="2738"/>
                    </a:lnTo>
                    <a:cubicBezTo>
                      <a:pt x="3" y="2738"/>
                      <a:pt x="0" y="2734"/>
                      <a:pt x="0" y="2730"/>
                    </a:cubicBezTo>
                    <a:cubicBezTo>
                      <a:pt x="0" y="2725"/>
                      <a:pt x="3" y="2722"/>
                      <a:pt x="8" y="272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2031" name="Rectangle 345"/>
              <p:cNvSpPr>
                <a:spLocks noChangeArrowheads="1"/>
              </p:cNvSpPr>
              <p:nvPr/>
            </p:nvSpPr>
            <p:spPr bwMode="auto">
              <a:xfrm>
                <a:off x="4737" y="1838"/>
                <a:ext cx="907"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70" name="Picture 3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7" y="1827"/>
                <a:ext cx="907"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2" name="Rectangle 347"/>
              <p:cNvSpPr>
                <a:spLocks noChangeArrowheads="1"/>
              </p:cNvSpPr>
              <p:nvPr/>
            </p:nvSpPr>
            <p:spPr bwMode="auto">
              <a:xfrm>
                <a:off x="4731" y="1833"/>
                <a:ext cx="898" cy="469"/>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033" name="Rectangle 348"/>
              <p:cNvSpPr>
                <a:spLocks noChangeArrowheads="1"/>
              </p:cNvSpPr>
              <p:nvPr/>
            </p:nvSpPr>
            <p:spPr bwMode="auto">
              <a:xfrm>
                <a:off x="4839" y="2010"/>
                <a:ext cx="76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anose="020B0606020202030204" pitchFamily="34" charset="0"/>
                  </a:rPr>
                  <a:t>Outcomes</a:t>
                </a:r>
                <a:endParaRPr kumimoji="0" lang="en-US" altLang="en-US" sz="2000" b="0" i="0" u="none" strike="noStrike" cap="none" normalizeH="0" baseline="0" dirty="0" smtClean="0">
                  <a:ln>
                    <a:noFill/>
                  </a:ln>
                  <a:solidFill>
                    <a:schemeClr val="tx1"/>
                  </a:solidFill>
                  <a:effectLst/>
                  <a:latin typeface="Arial Narrow" panose="020B0606020202030204" pitchFamily="34" charset="0"/>
                </a:endParaRPr>
              </a:p>
            </p:txBody>
          </p:sp>
          <p:sp>
            <p:nvSpPr>
              <p:cNvPr id="2034" name="Rectangle 349"/>
              <p:cNvSpPr>
                <a:spLocks noChangeArrowheads="1"/>
              </p:cNvSpPr>
              <p:nvPr/>
            </p:nvSpPr>
            <p:spPr bwMode="auto">
              <a:xfrm>
                <a:off x="2797" y="1237"/>
                <a:ext cx="1084" cy="47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35" name="Freeform 350"/>
              <p:cNvSpPr>
                <a:spLocks/>
              </p:cNvSpPr>
              <p:nvPr/>
            </p:nvSpPr>
            <p:spPr bwMode="auto">
              <a:xfrm>
                <a:off x="2799" y="1238"/>
                <a:ext cx="1078" cy="470"/>
              </a:xfrm>
              <a:custGeom>
                <a:avLst/>
                <a:gdLst>
                  <a:gd name="T0" fmla="*/ 454 w 5443"/>
                  <a:gd name="T1" fmla="*/ 2721 h 2721"/>
                  <a:gd name="T2" fmla="*/ 4989 w 5443"/>
                  <a:gd name="T3" fmla="*/ 2721 h 2721"/>
                  <a:gd name="T4" fmla="*/ 5443 w 5443"/>
                  <a:gd name="T5" fmla="*/ 2268 h 2721"/>
                  <a:gd name="T6" fmla="*/ 5443 w 5443"/>
                  <a:gd name="T7" fmla="*/ 2268 h 2721"/>
                  <a:gd name="T8" fmla="*/ 5443 w 5443"/>
                  <a:gd name="T9" fmla="*/ 2268 h 2721"/>
                  <a:gd name="T10" fmla="*/ 5443 w 5443"/>
                  <a:gd name="T11" fmla="*/ 454 h 2721"/>
                  <a:gd name="T12" fmla="*/ 4989 w 5443"/>
                  <a:gd name="T13" fmla="*/ 0 h 2721"/>
                  <a:gd name="T14" fmla="*/ 454 w 5443"/>
                  <a:gd name="T15" fmla="*/ 0 h 2721"/>
                  <a:gd name="T16" fmla="*/ 0 w 5443"/>
                  <a:gd name="T17" fmla="*/ 454 h 2721"/>
                  <a:gd name="T18" fmla="*/ 0 w 5443"/>
                  <a:gd name="T19" fmla="*/ 454 h 2721"/>
                  <a:gd name="T20" fmla="*/ 0 w 5443"/>
                  <a:gd name="T21" fmla="*/ 2268 h 2721"/>
                  <a:gd name="T22" fmla="*/ 454 w 5443"/>
                  <a:gd name="T23"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3" h="2721">
                    <a:moveTo>
                      <a:pt x="454" y="2721"/>
                    </a:moveTo>
                    <a:lnTo>
                      <a:pt x="4989" y="2721"/>
                    </a:lnTo>
                    <a:cubicBezTo>
                      <a:pt x="5240" y="2721"/>
                      <a:pt x="5443" y="2518"/>
                      <a:pt x="5443" y="2268"/>
                    </a:cubicBezTo>
                    <a:cubicBezTo>
                      <a:pt x="5443" y="2268"/>
                      <a:pt x="5443" y="2268"/>
                      <a:pt x="5443" y="2268"/>
                    </a:cubicBezTo>
                    <a:lnTo>
                      <a:pt x="5443" y="2268"/>
                    </a:lnTo>
                    <a:lnTo>
                      <a:pt x="5443" y="454"/>
                    </a:lnTo>
                    <a:cubicBezTo>
                      <a:pt x="5443" y="203"/>
                      <a:pt x="5240" y="0"/>
                      <a:pt x="4989" y="0"/>
                    </a:cubicBezTo>
                    <a:lnTo>
                      <a:pt x="454" y="0"/>
                    </a:lnTo>
                    <a:cubicBezTo>
                      <a:pt x="203" y="0"/>
                      <a:pt x="0" y="203"/>
                      <a:pt x="0" y="454"/>
                    </a:cubicBezTo>
                    <a:lnTo>
                      <a:pt x="0" y="454"/>
                    </a:lnTo>
                    <a:lnTo>
                      <a:pt x="0" y="2268"/>
                    </a:lnTo>
                    <a:cubicBezTo>
                      <a:pt x="0" y="2518"/>
                      <a:pt x="203" y="2721"/>
                      <a:pt x="454" y="2721"/>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2036" name="Rectangle 351"/>
              <p:cNvSpPr>
                <a:spLocks noChangeArrowheads="1"/>
              </p:cNvSpPr>
              <p:nvPr/>
            </p:nvSpPr>
            <p:spPr bwMode="auto">
              <a:xfrm>
                <a:off x="2797" y="1237"/>
                <a:ext cx="1084" cy="47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37" name="Rectangle 352"/>
              <p:cNvSpPr>
                <a:spLocks noChangeArrowheads="1"/>
              </p:cNvSpPr>
              <p:nvPr/>
            </p:nvSpPr>
            <p:spPr bwMode="auto">
              <a:xfrm>
                <a:off x="2797" y="1237"/>
                <a:ext cx="1087" cy="47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38" name="Freeform 353"/>
              <p:cNvSpPr>
                <a:spLocks/>
              </p:cNvSpPr>
              <p:nvPr/>
            </p:nvSpPr>
            <p:spPr bwMode="auto">
              <a:xfrm>
                <a:off x="2797" y="1237"/>
                <a:ext cx="1082" cy="472"/>
              </a:xfrm>
              <a:custGeom>
                <a:avLst/>
                <a:gdLst>
                  <a:gd name="T0" fmla="*/ 5089 w 5459"/>
                  <a:gd name="T1" fmla="*/ 2713 h 2738"/>
                  <a:gd name="T2" fmla="*/ 5171 w 5459"/>
                  <a:gd name="T3" fmla="*/ 2686 h 2738"/>
                  <a:gd name="T4" fmla="*/ 5313 w 5459"/>
                  <a:gd name="T5" fmla="*/ 2590 h 2738"/>
                  <a:gd name="T6" fmla="*/ 5367 w 5459"/>
                  <a:gd name="T7" fmla="*/ 2526 h 2738"/>
                  <a:gd name="T8" fmla="*/ 5435 w 5459"/>
                  <a:gd name="T9" fmla="*/ 2365 h 2738"/>
                  <a:gd name="T10" fmla="*/ 5443 w 5459"/>
                  <a:gd name="T11" fmla="*/ 462 h 2738"/>
                  <a:gd name="T12" fmla="*/ 5408 w 5459"/>
                  <a:gd name="T13" fmla="*/ 288 h 2738"/>
                  <a:gd name="T14" fmla="*/ 5368 w 5459"/>
                  <a:gd name="T15" fmla="*/ 214 h 2738"/>
                  <a:gd name="T16" fmla="*/ 5246 w 5459"/>
                  <a:gd name="T17" fmla="*/ 92 h 2738"/>
                  <a:gd name="T18" fmla="*/ 5172 w 5459"/>
                  <a:gd name="T19" fmla="*/ 52 h 2738"/>
                  <a:gd name="T20" fmla="*/ 4997 w 5459"/>
                  <a:gd name="T21" fmla="*/ 16 h 2738"/>
                  <a:gd name="T22" fmla="*/ 373 w 5459"/>
                  <a:gd name="T23" fmla="*/ 25 h 2738"/>
                  <a:gd name="T24" fmla="*/ 212 w 5459"/>
                  <a:gd name="T25" fmla="*/ 93 h 2738"/>
                  <a:gd name="T26" fmla="*/ 148 w 5459"/>
                  <a:gd name="T27" fmla="*/ 147 h 2738"/>
                  <a:gd name="T28" fmla="*/ 52 w 5459"/>
                  <a:gd name="T29" fmla="*/ 289 h 2738"/>
                  <a:gd name="T30" fmla="*/ 25 w 5459"/>
                  <a:gd name="T31" fmla="*/ 371 h 2738"/>
                  <a:gd name="T32" fmla="*/ 25 w 5459"/>
                  <a:gd name="T33" fmla="*/ 2367 h 2738"/>
                  <a:gd name="T34" fmla="*/ 52 w 5459"/>
                  <a:gd name="T35" fmla="*/ 2449 h 2738"/>
                  <a:gd name="T36" fmla="*/ 148 w 5459"/>
                  <a:gd name="T37" fmla="*/ 2591 h 2738"/>
                  <a:gd name="T38" fmla="*/ 212 w 5459"/>
                  <a:gd name="T39" fmla="*/ 2645 h 2738"/>
                  <a:gd name="T40" fmla="*/ 373 w 5459"/>
                  <a:gd name="T41" fmla="*/ 2713 h 2738"/>
                  <a:gd name="T42" fmla="*/ 470 w 5459"/>
                  <a:gd name="T43" fmla="*/ 2730 h 2738"/>
                  <a:gd name="T44" fmla="*/ 368 w 5459"/>
                  <a:gd name="T45" fmla="*/ 2728 h 2738"/>
                  <a:gd name="T46" fmla="*/ 205 w 5459"/>
                  <a:gd name="T47" fmla="*/ 2660 h 2738"/>
                  <a:gd name="T48" fmla="*/ 135 w 5459"/>
                  <a:gd name="T49" fmla="*/ 2602 h 2738"/>
                  <a:gd name="T50" fmla="*/ 37 w 5459"/>
                  <a:gd name="T51" fmla="*/ 2456 h 2738"/>
                  <a:gd name="T52" fmla="*/ 10 w 5459"/>
                  <a:gd name="T53" fmla="*/ 2368 h 2738"/>
                  <a:gd name="T54" fmla="*/ 10 w 5459"/>
                  <a:gd name="T55" fmla="*/ 370 h 2738"/>
                  <a:gd name="T56" fmla="*/ 37 w 5459"/>
                  <a:gd name="T57" fmla="*/ 282 h 2738"/>
                  <a:gd name="T58" fmla="*/ 135 w 5459"/>
                  <a:gd name="T59" fmla="*/ 136 h 2738"/>
                  <a:gd name="T60" fmla="*/ 205 w 5459"/>
                  <a:gd name="T61" fmla="*/ 78 h 2738"/>
                  <a:gd name="T62" fmla="*/ 368 w 5459"/>
                  <a:gd name="T63" fmla="*/ 10 h 2738"/>
                  <a:gd name="T64" fmla="*/ 4998 w 5459"/>
                  <a:gd name="T65" fmla="*/ 1 h 2738"/>
                  <a:gd name="T66" fmla="*/ 5177 w 5459"/>
                  <a:gd name="T67" fmla="*/ 37 h 2738"/>
                  <a:gd name="T68" fmla="*/ 5257 w 5459"/>
                  <a:gd name="T69" fmla="*/ 79 h 2738"/>
                  <a:gd name="T70" fmla="*/ 5381 w 5459"/>
                  <a:gd name="T71" fmla="*/ 203 h 2738"/>
                  <a:gd name="T72" fmla="*/ 5423 w 5459"/>
                  <a:gd name="T73" fmla="*/ 283 h 2738"/>
                  <a:gd name="T74" fmla="*/ 5459 w 5459"/>
                  <a:gd name="T75" fmla="*/ 462 h 2738"/>
                  <a:gd name="T76" fmla="*/ 5450 w 5459"/>
                  <a:gd name="T77" fmla="*/ 2370 h 2738"/>
                  <a:gd name="T78" fmla="*/ 5382 w 5459"/>
                  <a:gd name="T79" fmla="*/ 2533 h 2738"/>
                  <a:gd name="T80" fmla="*/ 5324 w 5459"/>
                  <a:gd name="T81" fmla="*/ 2603 h 2738"/>
                  <a:gd name="T82" fmla="*/ 5178 w 5459"/>
                  <a:gd name="T83" fmla="*/ 2701 h 2738"/>
                  <a:gd name="T84" fmla="*/ 5090 w 5459"/>
                  <a:gd name="T85" fmla="*/ 2728 h 2738"/>
                  <a:gd name="T86" fmla="*/ 454 w 5459"/>
                  <a:gd name="T87" fmla="*/ 2729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9" h="2738">
                    <a:moveTo>
                      <a:pt x="462" y="2721"/>
                    </a:moveTo>
                    <a:lnTo>
                      <a:pt x="4997" y="2721"/>
                    </a:lnTo>
                    <a:lnTo>
                      <a:pt x="5089" y="2713"/>
                    </a:lnTo>
                    <a:lnTo>
                      <a:pt x="5087" y="2713"/>
                    </a:lnTo>
                    <a:lnTo>
                      <a:pt x="5172" y="2686"/>
                    </a:lnTo>
                    <a:lnTo>
                      <a:pt x="5171" y="2686"/>
                    </a:lnTo>
                    <a:lnTo>
                      <a:pt x="5248" y="2645"/>
                    </a:lnTo>
                    <a:lnTo>
                      <a:pt x="5246" y="2646"/>
                    </a:lnTo>
                    <a:lnTo>
                      <a:pt x="5313" y="2590"/>
                    </a:lnTo>
                    <a:lnTo>
                      <a:pt x="5312" y="2591"/>
                    </a:lnTo>
                    <a:lnTo>
                      <a:pt x="5368" y="2524"/>
                    </a:lnTo>
                    <a:lnTo>
                      <a:pt x="5367" y="2526"/>
                    </a:lnTo>
                    <a:lnTo>
                      <a:pt x="5408" y="2449"/>
                    </a:lnTo>
                    <a:lnTo>
                      <a:pt x="5408" y="2450"/>
                    </a:lnTo>
                    <a:lnTo>
                      <a:pt x="5435" y="2365"/>
                    </a:lnTo>
                    <a:lnTo>
                      <a:pt x="5435" y="2367"/>
                    </a:lnTo>
                    <a:lnTo>
                      <a:pt x="5444" y="2276"/>
                    </a:lnTo>
                    <a:lnTo>
                      <a:pt x="5443" y="462"/>
                    </a:lnTo>
                    <a:lnTo>
                      <a:pt x="5435" y="371"/>
                    </a:lnTo>
                    <a:lnTo>
                      <a:pt x="5435" y="373"/>
                    </a:lnTo>
                    <a:lnTo>
                      <a:pt x="5408" y="288"/>
                    </a:lnTo>
                    <a:lnTo>
                      <a:pt x="5408" y="289"/>
                    </a:lnTo>
                    <a:lnTo>
                      <a:pt x="5367" y="212"/>
                    </a:lnTo>
                    <a:lnTo>
                      <a:pt x="5368" y="214"/>
                    </a:lnTo>
                    <a:lnTo>
                      <a:pt x="5312" y="147"/>
                    </a:lnTo>
                    <a:lnTo>
                      <a:pt x="5313" y="148"/>
                    </a:lnTo>
                    <a:lnTo>
                      <a:pt x="5246" y="92"/>
                    </a:lnTo>
                    <a:lnTo>
                      <a:pt x="5248" y="93"/>
                    </a:lnTo>
                    <a:lnTo>
                      <a:pt x="5171" y="52"/>
                    </a:lnTo>
                    <a:lnTo>
                      <a:pt x="5172" y="52"/>
                    </a:lnTo>
                    <a:lnTo>
                      <a:pt x="5087" y="25"/>
                    </a:lnTo>
                    <a:lnTo>
                      <a:pt x="5089" y="25"/>
                    </a:lnTo>
                    <a:lnTo>
                      <a:pt x="4997" y="16"/>
                    </a:lnTo>
                    <a:lnTo>
                      <a:pt x="462" y="16"/>
                    </a:lnTo>
                    <a:lnTo>
                      <a:pt x="371" y="25"/>
                    </a:lnTo>
                    <a:lnTo>
                      <a:pt x="373" y="25"/>
                    </a:lnTo>
                    <a:lnTo>
                      <a:pt x="288" y="52"/>
                    </a:lnTo>
                    <a:lnTo>
                      <a:pt x="289" y="52"/>
                    </a:lnTo>
                    <a:lnTo>
                      <a:pt x="212" y="93"/>
                    </a:lnTo>
                    <a:lnTo>
                      <a:pt x="214" y="92"/>
                    </a:lnTo>
                    <a:lnTo>
                      <a:pt x="147" y="148"/>
                    </a:lnTo>
                    <a:lnTo>
                      <a:pt x="148" y="147"/>
                    </a:lnTo>
                    <a:lnTo>
                      <a:pt x="92" y="214"/>
                    </a:lnTo>
                    <a:lnTo>
                      <a:pt x="93" y="212"/>
                    </a:lnTo>
                    <a:lnTo>
                      <a:pt x="52" y="289"/>
                    </a:lnTo>
                    <a:lnTo>
                      <a:pt x="52" y="288"/>
                    </a:lnTo>
                    <a:lnTo>
                      <a:pt x="25" y="373"/>
                    </a:lnTo>
                    <a:lnTo>
                      <a:pt x="25" y="371"/>
                    </a:lnTo>
                    <a:lnTo>
                      <a:pt x="16" y="463"/>
                    </a:lnTo>
                    <a:lnTo>
                      <a:pt x="16" y="2276"/>
                    </a:lnTo>
                    <a:lnTo>
                      <a:pt x="25" y="2367"/>
                    </a:lnTo>
                    <a:lnTo>
                      <a:pt x="25" y="2365"/>
                    </a:lnTo>
                    <a:lnTo>
                      <a:pt x="52" y="2450"/>
                    </a:lnTo>
                    <a:lnTo>
                      <a:pt x="52" y="2449"/>
                    </a:lnTo>
                    <a:lnTo>
                      <a:pt x="93" y="2526"/>
                    </a:lnTo>
                    <a:lnTo>
                      <a:pt x="92" y="2524"/>
                    </a:lnTo>
                    <a:lnTo>
                      <a:pt x="148" y="2591"/>
                    </a:lnTo>
                    <a:lnTo>
                      <a:pt x="147" y="2590"/>
                    </a:lnTo>
                    <a:lnTo>
                      <a:pt x="214" y="2646"/>
                    </a:lnTo>
                    <a:lnTo>
                      <a:pt x="212" y="2645"/>
                    </a:lnTo>
                    <a:lnTo>
                      <a:pt x="289" y="2686"/>
                    </a:lnTo>
                    <a:lnTo>
                      <a:pt x="288" y="2686"/>
                    </a:lnTo>
                    <a:lnTo>
                      <a:pt x="373" y="2713"/>
                    </a:lnTo>
                    <a:lnTo>
                      <a:pt x="371" y="2713"/>
                    </a:lnTo>
                    <a:lnTo>
                      <a:pt x="463" y="2722"/>
                    </a:lnTo>
                    <a:cubicBezTo>
                      <a:pt x="468" y="2722"/>
                      <a:pt x="471" y="2726"/>
                      <a:pt x="470" y="2730"/>
                    </a:cubicBezTo>
                    <a:cubicBezTo>
                      <a:pt x="470" y="2735"/>
                      <a:pt x="466" y="2738"/>
                      <a:pt x="462" y="2737"/>
                    </a:cubicBezTo>
                    <a:lnTo>
                      <a:pt x="370" y="2728"/>
                    </a:lnTo>
                    <a:cubicBezTo>
                      <a:pt x="369" y="2728"/>
                      <a:pt x="369" y="2728"/>
                      <a:pt x="368" y="2728"/>
                    </a:cubicBezTo>
                    <a:lnTo>
                      <a:pt x="283" y="2701"/>
                    </a:lnTo>
                    <a:cubicBezTo>
                      <a:pt x="283" y="2701"/>
                      <a:pt x="282" y="2701"/>
                      <a:pt x="282" y="2701"/>
                    </a:cubicBezTo>
                    <a:lnTo>
                      <a:pt x="205" y="2660"/>
                    </a:lnTo>
                    <a:cubicBezTo>
                      <a:pt x="204" y="2659"/>
                      <a:pt x="204" y="2659"/>
                      <a:pt x="203" y="2659"/>
                    </a:cubicBezTo>
                    <a:lnTo>
                      <a:pt x="136" y="2603"/>
                    </a:lnTo>
                    <a:cubicBezTo>
                      <a:pt x="136" y="2602"/>
                      <a:pt x="136" y="2602"/>
                      <a:pt x="135" y="2602"/>
                    </a:cubicBezTo>
                    <a:lnTo>
                      <a:pt x="79" y="2535"/>
                    </a:lnTo>
                    <a:cubicBezTo>
                      <a:pt x="79" y="2534"/>
                      <a:pt x="79" y="2534"/>
                      <a:pt x="78" y="2533"/>
                    </a:cubicBezTo>
                    <a:lnTo>
                      <a:pt x="37" y="2456"/>
                    </a:lnTo>
                    <a:cubicBezTo>
                      <a:pt x="37" y="2456"/>
                      <a:pt x="37" y="2455"/>
                      <a:pt x="37" y="2455"/>
                    </a:cubicBezTo>
                    <a:lnTo>
                      <a:pt x="10" y="2370"/>
                    </a:lnTo>
                    <a:cubicBezTo>
                      <a:pt x="10" y="2369"/>
                      <a:pt x="10" y="2369"/>
                      <a:pt x="10" y="2368"/>
                    </a:cubicBezTo>
                    <a:lnTo>
                      <a:pt x="0" y="2276"/>
                    </a:lnTo>
                    <a:lnTo>
                      <a:pt x="1" y="462"/>
                    </a:lnTo>
                    <a:lnTo>
                      <a:pt x="10" y="370"/>
                    </a:lnTo>
                    <a:cubicBezTo>
                      <a:pt x="10" y="369"/>
                      <a:pt x="10" y="369"/>
                      <a:pt x="10" y="368"/>
                    </a:cubicBezTo>
                    <a:lnTo>
                      <a:pt x="37" y="283"/>
                    </a:lnTo>
                    <a:cubicBezTo>
                      <a:pt x="37" y="283"/>
                      <a:pt x="37" y="282"/>
                      <a:pt x="37" y="282"/>
                    </a:cubicBezTo>
                    <a:lnTo>
                      <a:pt x="78" y="205"/>
                    </a:lnTo>
                    <a:cubicBezTo>
                      <a:pt x="79" y="204"/>
                      <a:pt x="79" y="204"/>
                      <a:pt x="79" y="203"/>
                    </a:cubicBezTo>
                    <a:lnTo>
                      <a:pt x="135" y="136"/>
                    </a:lnTo>
                    <a:cubicBezTo>
                      <a:pt x="136" y="136"/>
                      <a:pt x="136" y="136"/>
                      <a:pt x="136" y="135"/>
                    </a:cubicBezTo>
                    <a:lnTo>
                      <a:pt x="203" y="79"/>
                    </a:lnTo>
                    <a:cubicBezTo>
                      <a:pt x="204" y="79"/>
                      <a:pt x="204" y="79"/>
                      <a:pt x="205" y="78"/>
                    </a:cubicBezTo>
                    <a:lnTo>
                      <a:pt x="282" y="37"/>
                    </a:lnTo>
                    <a:cubicBezTo>
                      <a:pt x="282" y="37"/>
                      <a:pt x="283" y="37"/>
                      <a:pt x="283" y="37"/>
                    </a:cubicBezTo>
                    <a:lnTo>
                      <a:pt x="368" y="10"/>
                    </a:lnTo>
                    <a:cubicBezTo>
                      <a:pt x="369" y="10"/>
                      <a:pt x="369" y="10"/>
                      <a:pt x="370" y="10"/>
                    </a:cubicBezTo>
                    <a:lnTo>
                      <a:pt x="462" y="0"/>
                    </a:lnTo>
                    <a:lnTo>
                      <a:pt x="4998" y="1"/>
                    </a:lnTo>
                    <a:lnTo>
                      <a:pt x="5090" y="10"/>
                    </a:lnTo>
                    <a:cubicBezTo>
                      <a:pt x="5091" y="10"/>
                      <a:pt x="5091" y="10"/>
                      <a:pt x="5092" y="10"/>
                    </a:cubicBezTo>
                    <a:lnTo>
                      <a:pt x="5177" y="37"/>
                    </a:lnTo>
                    <a:cubicBezTo>
                      <a:pt x="5177" y="37"/>
                      <a:pt x="5178" y="37"/>
                      <a:pt x="5178" y="37"/>
                    </a:cubicBezTo>
                    <a:lnTo>
                      <a:pt x="5255" y="78"/>
                    </a:lnTo>
                    <a:cubicBezTo>
                      <a:pt x="5256" y="79"/>
                      <a:pt x="5256" y="79"/>
                      <a:pt x="5257" y="79"/>
                    </a:cubicBezTo>
                    <a:lnTo>
                      <a:pt x="5324" y="135"/>
                    </a:lnTo>
                    <a:cubicBezTo>
                      <a:pt x="5324" y="136"/>
                      <a:pt x="5324" y="136"/>
                      <a:pt x="5325" y="136"/>
                    </a:cubicBezTo>
                    <a:lnTo>
                      <a:pt x="5381" y="203"/>
                    </a:lnTo>
                    <a:cubicBezTo>
                      <a:pt x="5381" y="204"/>
                      <a:pt x="5381" y="204"/>
                      <a:pt x="5382" y="205"/>
                    </a:cubicBezTo>
                    <a:lnTo>
                      <a:pt x="5423" y="282"/>
                    </a:lnTo>
                    <a:cubicBezTo>
                      <a:pt x="5423" y="282"/>
                      <a:pt x="5423" y="283"/>
                      <a:pt x="5423" y="283"/>
                    </a:cubicBezTo>
                    <a:lnTo>
                      <a:pt x="5450" y="368"/>
                    </a:lnTo>
                    <a:cubicBezTo>
                      <a:pt x="5450" y="369"/>
                      <a:pt x="5450" y="369"/>
                      <a:pt x="5450" y="370"/>
                    </a:cubicBezTo>
                    <a:lnTo>
                      <a:pt x="5459" y="462"/>
                    </a:lnTo>
                    <a:lnTo>
                      <a:pt x="5459" y="2277"/>
                    </a:lnTo>
                    <a:lnTo>
                      <a:pt x="5450" y="2368"/>
                    </a:lnTo>
                    <a:cubicBezTo>
                      <a:pt x="5450" y="2369"/>
                      <a:pt x="5450" y="2369"/>
                      <a:pt x="5450" y="2370"/>
                    </a:cubicBezTo>
                    <a:lnTo>
                      <a:pt x="5423" y="2455"/>
                    </a:lnTo>
                    <a:cubicBezTo>
                      <a:pt x="5423" y="2455"/>
                      <a:pt x="5423" y="2456"/>
                      <a:pt x="5423" y="2456"/>
                    </a:cubicBezTo>
                    <a:lnTo>
                      <a:pt x="5382" y="2533"/>
                    </a:lnTo>
                    <a:cubicBezTo>
                      <a:pt x="5381" y="2534"/>
                      <a:pt x="5381" y="2534"/>
                      <a:pt x="5381" y="2535"/>
                    </a:cubicBezTo>
                    <a:lnTo>
                      <a:pt x="5325" y="2602"/>
                    </a:lnTo>
                    <a:cubicBezTo>
                      <a:pt x="5324" y="2602"/>
                      <a:pt x="5324" y="2602"/>
                      <a:pt x="5324" y="2603"/>
                    </a:cubicBezTo>
                    <a:lnTo>
                      <a:pt x="5257" y="2659"/>
                    </a:lnTo>
                    <a:cubicBezTo>
                      <a:pt x="5256" y="2659"/>
                      <a:pt x="5256" y="2659"/>
                      <a:pt x="5255" y="2660"/>
                    </a:cubicBezTo>
                    <a:lnTo>
                      <a:pt x="5178" y="2701"/>
                    </a:lnTo>
                    <a:cubicBezTo>
                      <a:pt x="5178" y="2701"/>
                      <a:pt x="5177" y="2701"/>
                      <a:pt x="5177" y="2701"/>
                    </a:cubicBezTo>
                    <a:lnTo>
                      <a:pt x="5092" y="2728"/>
                    </a:lnTo>
                    <a:cubicBezTo>
                      <a:pt x="5091" y="2728"/>
                      <a:pt x="5091" y="2728"/>
                      <a:pt x="5090" y="2728"/>
                    </a:cubicBezTo>
                    <a:lnTo>
                      <a:pt x="4997" y="2737"/>
                    </a:lnTo>
                    <a:lnTo>
                      <a:pt x="462" y="2737"/>
                    </a:lnTo>
                    <a:cubicBezTo>
                      <a:pt x="458" y="2737"/>
                      <a:pt x="454" y="2734"/>
                      <a:pt x="454" y="2729"/>
                    </a:cubicBezTo>
                    <a:cubicBezTo>
                      <a:pt x="454" y="2725"/>
                      <a:pt x="458" y="2721"/>
                      <a:pt x="462" y="2721"/>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2039" name="Rectangle 354"/>
              <p:cNvSpPr>
                <a:spLocks noChangeArrowheads="1"/>
              </p:cNvSpPr>
              <p:nvPr/>
            </p:nvSpPr>
            <p:spPr bwMode="auto">
              <a:xfrm>
                <a:off x="2797" y="1237"/>
                <a:ext cx="1087" cy="47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40" name="Rectangle 355"/>
              <p:cNvSpPr>
                <a:spLocks noChangeArrowheads="1"/>
              </p:cNvSpPr>
              <p:nvPr/>
            </p:nvSpPr>
            <p:spPr bwMode="auto">
              <a:xfrm>
                <a:off x="2784" y="1226"/>
                <a:ext cx="1087" cy="5"/>
              </a:xfrm>
              <a:prstGeom prst="rect">
                <a:avLst/>
              </a:prstGeom>
              <a:solidFill>
                <a:srgbClr val="FE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80" name="Picture 3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4" y="1226"/>
                <a:ext cx="108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1" name="Rectangle 357"/>
              <p:cNvSpPr>
                <a:spLocks noChangeArrowheads="1"/>
              </p:cNvSpPr>
              <p:nvPr/>
            </p:nvSpPr>
            <p:spPr bwMode="auto">
              <a:xfrm>
                <a:off x="2784" y="1226"/>
                <a:ext cx="1087" cy="5"/>
              </a:xfrm>
              <a:prstGeom prst="rect">
                <a:avLst/>
              </a:prstGeom>
              <a:solidFill>
                <a:srgbClr val="FE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42" name="Rectangle 358"/>
              <p:cNvSpPr>
                <a:spLocks noChangeArrowheads="1"/>
              </p:cNvSpPr>
              <p:nvPr/>
            </p:nvSpPr>
            <p:spPr bwMode="auto">
              <a:xfrm>
                <a:off x="2784" y="1231"/>
                <a:ext cx="1087" cy="3"/>
              </a:xfrm>
              <a:prstGeom prst="rect">
                <a:avLst/>
              </a:prstGeom>
              <a:solidFill>
                <a:srgbClr val="FE04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83" name="Picture 3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4" y="123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3" name="Rectangle 360"/>
              <p:cNvSpPr>
                <a:spLocks noChangeArrowheads="1"/>
              </p:cNvSpPr>
              <p:nvPr/>
            </p:nvSpPr>
            <p:spPr bwMode="auto">
              <a:xfrm>
                <a:off x="2784" y="1231"/>
                <a:ext cx="1087" cy="3"/>
              </a:xfrm>
              <a:prstGeom prst="rect">
                <a:avLst/>
              </a:prstGeom>
              <a:solidFill>
                <a:srgbClr val="FE04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44" name="Rectangle 361"/>
              <p:cNvSpPr>
                <a:spLocks noChangeArrowheads="1"/>
              </p:cNvSpPr>
              <p:nvPr/>
            </p:nvSpPr>
            <p:spPr bwMode="auto">
              <a:xfrm>
                <a:off x="2784" y="1234"/>
                <a:ext cx="1087" cy="3"/>
              </a:xfrm>
              <a:prstGeom prst="rect">
                <a:avLst/>
              </a:prstGeom>
              <a:solidFill>
                <a:srgbClr val="FE06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86" name="Picture 36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23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5" name="Rectangle 363"/>
              <p:cNvSpPr>
                <a:spLocks noChangeArrowheads="1"/>
              </p:cNvSpPr>
              <p:nvPr/>
            </p:nvSpPr>
            <p:spPr bwMode="auto">
              <a:xfrm>
                <a:off x="2784" y="1234"/>
                <a:ext cx="1087" cy="3"/>
              </a:xfrm>
              <a:prstGeom prst="rect">
                <a:avLst/>
              </a:prstGeom>
              <a:solidFill>
                <a:srgbClr val="FE06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46" name="Rectangle 364"/>
              <p:cNvSpPr>
                <a:spLocks noChangeArrowheads="1"/>
              </p:cNvSpPr>
              <p:nvPr/>
            </p:nvSpPr>
            <p:spPr bwMode="auto">
              <a:xfrm>
                <a:off x="2784" y="1237"/>
                <a:ext cx="1087" cy="3"/>
              </a:xfrm>
              <a:prstGeom prst="rect">
                <a:avLst/>
              </a:prstGeom>
              <a:solidFill>
                <a:srgbClr val="FE0A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89" name="Picture 36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4" y="123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7" name="Rectangle 366"/>
              <p:cNvSpPr>
                <a:spLocks noChangeArrowheads="1"/>
              </p:cNvSpPr>
              <p:nvPr/>
            </p:nvSpPr>
            <p:spPr bwMode="auto">
              <a:xfrm>
                <a:off x="2784" y="1237"/>
                <a:ext cx="1087" cy="3"/>
              </a:xfrm>
              <a:prstGeom prst="rect">
                <a:avLst/>
              </a:prstGeom>
              <a:solidFill>
                <a:srgbClr val="FE0A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44" name="Rectangle 367"/>
              <p:cNvSpPr>
                <a:spLocks noChangeArrowheads="1"/>
              </p:cNvSpPr>
              <p:nvPr/>
            </p:nvSpPr>
            <p:spPr bwMode="auto">
              <a:xfrm>
                <a:off x="2784" y="1240"/>
                <a:ext cx="1087" cy="2"/>
              </a:xfrm>
              <a:prstGeom prst="rect">
                <a:avLst/>
              </a:prstGeom>
              <a:solidFill>
                <a:srgbClr val="FE0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92" name="Picture 36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84" y="1240"/>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5" name="Rectangle 369"/>
              <p:cNvSpPr>
                <a:spLocks noChangeArrowheads="1"/>
              </p:cNvSpPr>
              <p:nvPr/>
            </p:nvSpPr>
            <p:spPr bwMode="auto">
              <a:xfrm>
                <a:off x="2784" y="1240"/>
                <a:ext cx="1087" cy="2"/>
              </a:xfrm>
              <a:prstGeom prst="rect">
                <a:avLst/>
              </a:prstGeom>
              <a:solidFill>
                <a:srgbClr val="FE0C0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46" name="Rectangle 370"/>
              <p:cNvSpPr>
                <a:spLocks noChangeArrowheads="1"/>
              </p:cNvSpPr>
              <p:nvPr/>
            </p:nvSpPr>
            <p:spPr bwMode="auto">
              <a:xfrm>
                <a:off x="2784" y="1242"/>
                <a:ext cx="1087" cy="3"/>
              </a:xfrm>
              <a:prstGeom prst="rect">
                <a:avLst/>
              </a:prstGeom>
              <a:solidFill>
                <a:srgbClr val="FE10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95" name="Picture 37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4" y="124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7" name="Rectangle 372"/>
              <p:cNvSpPr>
                <a:spLocks noChangeArrowheads="1"/>
              </p:cNvSpPr>
              <p:nvPr/>
            </p:nvSpPr>
            <p:spPr bwMode="auto">
              <a:xfrm>
                <a:off x="2784" y="1242"/>
                <a:ext cx="1087" cy="3"/>
              </a:xfrm>
              <a:prstGeom prst="rect">
                <a:avLst/>
              </a:prstGeom>
              <a:solidFill>
                <a:srgbClr val="FE10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48" name="Rectangle 373"/>
              <p:cNvSpPr>
                <a:spLocks noChangeArrowheads="1"/>
              </p:cNvSpPr>
              <p:nvPr/>
            </p:nvSpPr>
            <p:spPr bwMode="auto">
              <a:xfrm>
                <a:off x="2784" y="1245"/>
                <a:ext cx="1087" cy="3"/>
              </a:xfrm>
              <a:prstGeom prst="rect">
                <a:avLst/>
              </a:prstGeom>
              <a:solidFill>
                <a:srgbClr val="FC12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98" name="Picture 37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4" y="124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9" name="Rectangle 375"/>
              <p:cNvSpPr>
                <a:spLocks noChangeArrowheads="1"/>
              </p:cNvSpPr>
              <p:nvPr/>
            </p:nvSpPr>
            <p:spPr bwMode="auto">
              <a:xfrm>
                <a:off x="2784" y="1245"/>
                <a:ext cx="1087" cy="3"/>
              </a:xfrm>
              <a:prstGeom prst="rect">
                <a:avLst/>
              </a:prstGeom>
              <a:solidFill>
                <a:srgbClr val="FC12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50" name="Rectangle 376"/>
              <p:cNvSpPr>
                <a:spLocks noChangeArrowheads="1"/>
              </p:cNvSpPr>
              <p:nvPr/>
            </p:nvSpPr>
            <p:spPr bwMode="auto">
              <a:xfrm>
                <a:off x="2784" y="1248"/>
                <a:ext cx="1087" cy="3"/>
              </a:xfrm>
              <a:prstGeom prst="rect">
                <a:avLst/>
              </a:prstGeom>
              <a:solidFill>
                <a:srgbClr val="FC14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01" name="Picture 37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84" y="124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 name="Rectangle 378"/>
              <p:cNvSpPr>
                <a:spLocks noChangeArrowheads="1"/>
              </p:cNvSpPr>
              <p:nvPr/>
            </p:nvSpPr>
            <p:spPr bwMode="auto">
              <a:xfrm>
                <a:off x="2784" y="1248"/>
                <a:ext cx="1087" cy="3"/>
              </a:xfrm>
              <a:prstGeom prst="rect">
                <a:avLst/>
              </a:prstGeom>
              <a:solidFill>
                <a:srgbClr val="FC14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52" name="Rectangle 379"/>
              <p:cNvSpPr>
                <a:spLocks noChangeArrowheads="1"/>
              </p:cNvSpPr>
              <p:nvPr/>
            </p:nvSpPr>
            <p:spPr bwMode="auto">
              <a:xfrm>
                <a:off x="2784" y="1251"/>
                <a:ext cx="1087" cy="2"/>
              </a:xfrm>
              <a:prstGeom prst="rect">
                <a:avLst/>
              </a:prstGeom>
              <a:solidFill>
                <a:srgbClr val="FC18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04" name="Picture 38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84" y="1251"/>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3" name="Rectangle 381"/>
              <p:cNvSpPr>
                <a:spLocks noChangeArrowheads="1"/>
              </p:cNvSpPr>
              <p:nvPr/>
            </p:nvSpPr>
            <p:spPr bwMode="auto">
              <a:xfrm>
                <a:off x="2784" y="1251"/>
                <a:ext cx="1087" cy="2"/>
              </a:xfrm>
              <a:prstGeom prst="rect">
                <a:avLst/>
              </a:prstGeom>
              <a:solidFill>
                <a:srgbClr val="FC18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55" name="Rectangle 382"/>
              <p:cNvSpPr>
                <a:spLocks noChangeArrowheads="1"/>
              </p:cNvSpPr>
              <p:nvPr/>
            </p:nvSpPr>
            <p:spPr bwMode="auto">
              <a:xfrm>
                <a:off x="2784" y="1253"/>
                <a:ext cx="1087" cy="3"/>
              </a:xfrm>
              <a:prstGeom prst="rect">
                <a:avLst/>
              </a:prstGeom>
              <a:solidFill>
                <a:srgbClr val="FC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07" name="Picture 38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84" y="125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6" name="Rectangle 384"/>
              <p:cNvSpPr>
                <a:spLocks noChangeArrowheads="1"/>
              </p:cNvSpPr>
              <p:nvPr/>
            </p:nvSpPr>
            <p:spPr bwMode="auto">
              <a:xfrm>
                <a:off x="2784" y="1253"/>
                <a:ext cx="1087" cy="3"/>
              </a:xfrm>
              <a:prstGeom prst="rect">
                <a:avLst/>
              </a:prstGeom>
              <a:solidFill>
                <a:srgbClr val="FC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57" name="Rectangle 385"/>
              <p:cNvSpPr>
                <a:spLocks noChangeArrowheads="1"/>
              </p:cNvSpPr>
              <p:nvPr/>
            </p:nvSpPr>
            <p:spPr bwMode="auto">
              <a:xfrm>
                <a:off x="2784" y="1256"/>
                <a:ext cx="1087" cy="3"/>
              </a:xfrm>
              <a:prstGeom prst="rect">
                <a:avLst/>
              </a:prstGeom>
              <a:solidFill>
                <a:srgbClr val="F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58" name="Picture 38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84" y="125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 name="Rectangle 387"/>
              <p:cNvSpPr>
                <a:spLocks noChangeArrowheads="1"/>
              </p:cNvSpPr>
              <p:nvPr/>
            </p:nvSpPr>
            <p:spPr bwMode="auto">
              <a:xfrm>
                <a:off x="2784" y="1256"/>
                <a:ext cx="1087" cy="3"/>
              </a:xfrm>
              <a:prstGeom prst="rect">
                <a:avLst/>
              </a:prstGeom>
              <a:solidFill>
                <a:srgbClr val="F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62" name="Rectangle 388"/>
              <p:cNvSpPr>
                <a:spLocks noChangeArrowheads="1"/>
              </p:cNvSpPr>
              <p:nvPr/>
            </p:nvSpPr>
            <p:spPr bwMode="auto">
              <a:xfrm>
                <a:off x="2784" y="1259"/>
                <a:ext cx="1087" cy="3"/>
              </a:xfrm>
              <a:prstGeom prst="rect">
                <a:avLst/>
              </a:prstGeom>
              <a:solidFill>
                <a:srgbClr val="FC20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63" name="Picture 38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84" y="125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4" name="Rectangle 390"/>
              <p:cNvSpPr>
                <a:spLocks noChangeArrowheads="1"/>
              </p:cNvSpPr>
              <p:nvPr/>
            </p:nvSpPr>
            <p:spPr bwMode="auto">
              <a:xfrm>
                <a:off x="2784" y="1259"/>
                <a:ext cx="1087" cy="3"/>
              </a:xfrm>
              <a:prstGeom prst="rect">
                <a:avLst/>
              </a:prstGeom>
              <a:solidFill>
                <a:srgbClr val="FC20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66" name="Rectangle 391"/>
              <p:cNvSpPr>
                <a:spLocks noChangeArrowheads="1"/>
              </p:cNvSpPr>
              <p:nvPr/>
            </p:nvSpPr>
            <p:spPr bwMode="auto">
              <a:xfrm>
                <a:off x="2784" y="1262"/>
                <a:ext cx="1087" cy="2"/>
              </a:xfrm>
              <a:prstGeom prst="rect">
                <a:avLst/>
              </a:prstGeom>
              <a:solidFill>
                <a:srgbClr val="FC22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67" name="Picture 39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84" y="1262"/>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8" name="Rectangle 393"/>
              <p:cNvSpPr>
                <a:spLocks noChangeArrowheads="1"/>
              </p:cNvSpPr>
              <p:nvPr/>
            </p:nvSpPr>
            <p:spPr bwMode="auto">
              <a:xfrm>
                <a:off x="2784" y="1262"/>
                <a:ext cx="1087" cy="2"/>
              </a:xfrm>
              <a:prstGeom prst="rect">
                <a:avLst/>
              </a:prstGeom>
              <a:solidFill>
                <a:srgbClr val="FC22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69" name="Rectangle 394"/>
              <p:cNvSpPr>
                <a:spLocks noChangeArrowheads="1"/>
              </p:cNvSpPr>
              <p:nvPr/>
            </p:nvSpPr>
            <p:spPr bwMode="auto">
              <a:xfrm>
                <a:off x="2784" y="1264"/>
                <a:ext cx="1087" cy="3"/>
              </a:xfrm>
              <a:prstGeom prst="rect">
                <a:avLst/>
              </a:prstGeom>
              <a:solidFill>
                <a:srgbClr val="FC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71" name="Picture 39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84" y="126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 name="Rectangle 396"/>
              <p:cNvSpPr>
                <a:spLocks noChangeArrowheads="1"/>
              </p:cNvSpPr>
              <p:nvPr/>
            </p:nvSpPr>
            <p:spPr bwMode="auto">
              <a:xfrm>
                <a:off x="2784" y="1264"/>
                <a:ext cx="1087" cy="3"/>
              </a:xfrm>
              <a:prstGeom prst="rect">
                <a:avLst/>
              </a:prstGeom>
              <a:solidFill>
                <a:srgbClr val="FC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73" name="Rectangle 397"/>
              <p:cNvSpPr>
                <a:spLocks noChangeArrowheads="1"/>
              </p:cNvSpPr>
              <p:nvPr/>
            </p:nvSpPr>
            <p:spPr bwMode="auto">
              <a:xfrm>
                <a:off x="2784" y="1267"/>
                <a:ext cx="1087" cy="3"/>
              </a:xfrm>
              <a:prstGeom prst="rect">
                <a:avLst/>
              </a:prstGeom>
              <a:solidFill>
                <a:srgbClr val="FC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74" name="Picture 39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84" y="126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5" name="Rectangle 399"/>
              <p:cNvSpPr>
                <a:spLocks noChangeArrowheads="1"/>
              </p:cNvSpPr>
              <p:nvPr/>
            </p:nvSpPr>
            <p:spPr bwMode="auto">
              <a:xfrm>
                <a:off x="2784" y="1267"/>
                <a:ext cx="1087" cy="3"/>
              </a:xfrm>
              <a:prstGeom prst="rect">
                <a:avLst/>
              </a:prstGeom>
              <a:solidFill>
                <a:srgbClr val="FC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76" name="Rectangle 400"/>
              <p:cNvSpPr>
                <a:spLocks noChangeArrowheads="1"/>
              </p:cNvSpPr>
              <p:nvPr/>
            </p:nvSpPr>
            <p:spPr bwMode="auto">
              <a:xfrm>
                <a:off x="2784" y="1270"/>
                <a:ext cx="1087" cy="3"/>
              </a:xfrm>
              <a:prstGeom prst="rect">
                <a:avLst/>
              </a:prstGeom>
              <a:solidFill>
                <a:srgbClr val="FC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77" name="Picture 40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84" y="127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8" name="Rectangle 402"/>
              <p:cNvSpPr>
                <a:spLocks noChangeArrowheads="1"/>
              </p:cNvSpPr>
              <p:nvPr/>
            </p:nvSpPr>
            <p:spPr bwMode="auto">
              <a:xfrm>
                <a:off x="2784" y="1270"/>
                <a:ext cx="1087" cy="3"/>
              </a:xfrm>
              <a:prstGeom prst="rect">
                <a:avLst/>
              </a:prstGeom>
              <a:solidFill>
                <a:srgbClr val="FC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79" name="Rectangle 403"/>
              <p:cNvSpPr>
                <a:spLocks noChangeArrowheads="1"/>
              </p:cNvSpPr>
              <p:nvPr/>
            </p:nvSpPr>
            <p:spPr bwMode="auto">
              <a:xfrm>
                <a:off x="2784" y="1273"/>
                <a:ext cx="1087" cy="2"/>
              </a:xfrm>
              <a:prstGeom prst="rect">
                <a:avLst/>
              </a:prstGeom>
              <a:solidFill>
                <a:srgbClr val="FA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381" name="Picture 40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84" y="1273"/>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 name="Rectangle 405"/>
              <p:cNvSpPr>
                <a:spLocks noChangeArrowheads="1"/>
              </p:cNvSpPr>
              <p:nvPr/>
            </p:nvSpPr>
            <p:spPr bwMode="auto">
              <a:xfrm>
                <a:off x="2784" y="1273"/>
                <a:ext cx="1087" cy="2"/>
              </a:xfrm>
              <a:prstGeom prst="rect">
                <a:avLst/>
              </a:prstGeom>
              <a:solidFill>
                <a:srgbClr val="FA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10" name="Group 607"/>
            <p:cNvGrpSpPr>
              <a:grpSpLocks/>
            </p:cNvGrpSpPr>
            <p:nvPr/>
          </p:nvGrpSpPr>
          <p:grpSpPr bwMode="auto">
            <a:xfrm>
              <a:off x="2784" y="1275"/>
              <a:ext cx="1087" cy="185"/>
              <a:chOff x="2784" y="1275"/>
              <a:chExt cx="1087" cy="185"/>
            </a:xfrm>
          </p:grpSpPr>
          <p:sp>
            <p:nvSpPr>
              <p:cNvPr id="1920" name="Rectangle 407"/>
              <p:cNvSpPr>
                <a:spLocks noChangeArrowheads="1"/>
              </p:cNvSpPr>
              <p:nvPr/>
            </p:nvSpPr>
            <p:spPr bwMode="auto">
              <a:xfrm>
                <a:off x="2784" y="1275"/>
                <a:ext cx="1087" cy="3"/>
              </a:xfrm>
              <a:prstGeom prst="rect">
                <a:avLst/>
              </a:prstGeom>
              <a:solidFill>
                <a:srgbClr val="FA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32" name="Picture 40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84" y="127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1" name="Rectangle 409"/>
              <p:cNvSpPr>
                <a:spLocks noChangeArrowheads="1"/>
              </p:cNvSpPr>
              <p:nvPr/>
            </p:nvSpPr>
            <p:spPr bwMode="auto">
              <a:xfrm>
                <a:off x="2784" y="1275"/>
                <a:ext cx="1087" cy="3"/>
              </a:xfrm>
              <a:prstGeom prst="rect">
                <a:avLst/>
              </a:prstGeom>
              <a:solidFill>
                <a:srgbClr val="FA3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22" name="Rectangle 410"/>
              <p:cNvSpPr>
                <a:spLocks noChangeArrowheads="1"/>
              </p:cNvSpPr>
              <p:nvPr/>
            </p:nvSpPr>
            <p:spPr bwMode="auto">
              <a:xfrm>
                <a:off x="2784" y="1278"/>
                <a:ext cx="1087" cy="3"/>
              </a:xfrm>
              <a:prstGeom prst="rect">
                <a:avLst/>
              </a:prstGeom>
              <a:solidFill>
                <a:srgbClr val="FA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35" name="Picture 41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784" y="127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3" name="Rectangle 412"/>
              <p:cNvSpPr>
                <a:spLocks noChangeArrowheads="1"/>
              </p:cNvSpPr>
              <p:nvPr/>
            </p:nvSpPr>
            <p:spPr bwMode="auto">
              <a:xfrm>
                <a:off x="2784" y="1278"/>
                <a:ext cx="1087" cy="3"/>
              </a:xfrm>
              <a:prstGeom prst="rect">
                <a:avLst/>
              </a:prstGeom>
              <a:solidFill>
                <a:srgbClr val="FA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24" name="Rectangle 413"/>
              <p:cNvSpPr>
                <a:spLocks noChangeArrowheads="1"/>
              </p:cNvSpPr>
              <p:nvPr/>
            </p:nvSpPr>
            <p:spPr bwMode="auto">
              <a:xfrm>
                <a:off x="2784" y="1281"/>
                <a:ext cx="1087" cy="3"/>
              </a:xfrm>
              <a:prstGeom prst="rect">
                <a:avLst/>
              </a:prstGeom>
              <a:solidFill>
                <a:srgbClr val="FA3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38" name="Picture 41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84" y="128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 name="Rectangle 415"/>
              <p:cNvSpPr>
                <a:spLocks noChangeArrowheads="1"/>
              </p:cNvSpPr>
              <p:nvPr/>
            </p:nvSpPr>
            <p:spPr bwMode="auto">
              <a:xfrm>
                <a:off x="2784" y="1281"/>
                <a:ext cx="1087" cy="3"/>
              </a:xfrm>
              <a:prstGeom prst="rect">
                <a:avLst/>
              </a:prstGeom>
              <a:solidFill>
                <a:srgbClr val="FA3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26" name="Rectangle 416"/>
              <p:cNvSpPr>
                <a:spLocks noChangeArrowheads="1"/>
              </p:cNvSpPr>
              <p:nvPr/>
            </p:nvSpPr>
            <p:spPr bwMode="auto">
              <a:xfrm>
                <a:off x="2784" y="1284"/>
                <a:ext cx="1087" cy="2"/>
              </a:xfrm>
              <a:prstGeom prst="rect">
                <a:avLst/>
              </a:prstGeom>
              <a:solidFill>
                <a:srgbClr val="FA3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41" name="Picture 4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84" y="1284"/>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7" name="Rectangle 418"/>
              <p:cNvSpPr>
                <a:spLocks noChangeArrowheads="1"/>
              </p:cNvSpPr>
              <p:nvPr/>
            </p:nvSpPr>
            <p:spPr bwMode="auto">
              <a:xfrm>
                <a:off x="2784" y="1284"/>
                <a:ext cx="1087" cy="2"/>
              </a:xfrm>
              <a:prstGeom prst="rect">
                <a:avLst/>
              </a:prstGeom>
              <a:solidFill>
                <a:srgbClr val="FA3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28" name="Rectangle 419"/>
              <p:cNvSpPr>
                <a:spLocks noChangeArrowheads="1"/>
              </p:cNvSpPr>
              <p:nvPr/>
            </p:nvSpPr>
            <p:spPr bwMode="auto">
              <a:xfrm>
                <a:off x="2784" y="1286"/>
                <a:ext cx="1087" cy="3"/>
              </a:xfrm>
              <a:prstGeom prst="rect">
                <a:avLst/>
              </a:prstGeom>
              <a:solidFill>
                <a:srgbClr val="FA3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44" name="Picture 42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784" y="128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9" name="Rectangle 421"/>
              <p:cNvSpPr>
                <a:spLocks noChangeArrowheads="1"/>
              </p:cNvSpPr>
              <p:nvPr/>
            </p:nvSpPr>
            <p:spPr bwMode="auto">
              <a:xfrm>
                <a:off x="2784" y="1286"/>
                <a:ext cx="1087" cy="3"/>
              </a:xfrm>
              <a:prstGeom prst="rect">
                <a:avLst/>
              </a:prstGeom>
              <a:solidFill>
                <a:srgbClr val="FA3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30" name="Rectangle 422"/>
              <p:cNvSpPr>
                <a:spLocks noChangeArrowheads="1"/>
              </p:cNvSpPr>
              <p:nvPr/>
            </p:nvSpPr>
            <p:spPr bwMode="auto">
              <a:xfrm>
                <a:off x="2784" y="1289"/>
                <a:ext cx="1087" cy="3"/>
              </a:xfrm>
              <a:prstGeom prst="rect">
                <a:avLst/>
              </a:prstGeom>
              <a:solidFill>
                <a:srgbClr val="FA3E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47" name="Picture 42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84" y="128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1" name="Rectangle 424"/>
              <p:cNvSpPr>
                <a:spLocks noChangeArrowheads="1"/>
              </p:cNvSpPr>
              <p:nvPr/>
            </p:nvSpPr>
            <p:spPr bwMode="auto">
              <a:xfrm>
                <a:off x="2784" y="1289"/>
                <a:ext cx="1087" cy="3"/>
              </a:xfrm>
              <a:prstGeom prst="rect">
                <a:avLst/>
              </a:prstGeom>
              <a:solidFill>
                <a:srgbClr val="FA3E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32" name="Rectangle 425"/>
              <p:cNvSpPr>
                <a:spLocks noChangeArrowheads="1"/>
              </p:cNvSpPr>
              <p:nvPr/>
            </p:nvSpPr>
            <p:spPr bwMode="auto">
              <a:xfrm>
                <a:off x="2784" y="1292"/>
                <a:ext cx="1087" cy="3"/>
              </a:xfrm>
              <a:prstGeom prst="rect">
                <a:avLst/>
              </a:prstGeom>
              <a:solidFill>
                <a:srgbClr val="FA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50" name="Picture 42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784" y="129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3" name="Rectangle 427"/>
              <p:cNvSpPr>
                <a:spLocks noChangeArrowheads="1"/>
              </p:cNvSpPr>
              <p:nvPr/>
            </p:nvSpPr>
            <p:spPr bwMode="auto">
              <a:xfrm>
                <a:off x="2784" y="1292"/>
                <a:ext cx="1087" cy="3"/>
              </a:xfrm>
              <a:prstGeom prst="rect">
                <a:avLst/>
              </a:prstGeom>
              <a:solidFill>
                <a:srgbClr val="FA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34" name="Rectangle 428"/>
              <p:cNvSpPr>
                <a:spLocks noChangeArrowheads="1"/>
              </p:cNvSpPr>
              <p:nvPr/>
            </p:nvSpPr>
            <p:spPr bwMode="auto">
              <a:xfrm>
                <a:off x="2784" y="1295"/>
                <a:ext cx="1087" cy="2"/>
              </a:xfrm>
              <a:prstGeom prst="rect">
                <a:avLst/>
              </a:prstGeom>
              <a:solidFill>
                <a:srgbClr val="FA44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53" name="Picture 42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84" y="1295"/>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 name="Rectangle 430"/>
              <p:cNvSpPr>
                <a:spLocks noChangeArrowheads="1"/>
              </p:cNvSpPr>
              <p:nvPr/>
            </p:nvSpPr>
            <p:spPr bwMode="auto">
              <a:xfrm>
                <a:off x="2784" y="1295"/>
                <a:ext cx="1087" cy="2"/>
              </a:xfrm>
              <a:prstGeom prst="rect">
                <a:avLst/>
              </a:prstGeom>
              <a:solidFill>
                <a:srgbClr val="FA44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36" name="Rectangle 431"/>
              <p:cNvSpPr>
                <a:spLocks noChangeArrowheads="1"/>
              </p:cNvSpPr>
              <p:nvPr/>
            </p:nvSpPr>
            <p:spPr bwMode="auto">
              <a:xfrm>
                <a:off x="2784" y="1297"/>
                <a:ext cx="1087" cy="3"/>
              </a:xfrm>
              <a:prstGeom prst="rect">
                <a:avLst/>
              </a:prstGeom>
              <a:solidFill>
                <a:srgbClr val="FA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56" name="Picture 43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784" y="129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7" name="Rectangle 433"/>
              <p:cNvSpPr>
                <a:spLocks noChangeArrowheads="1"/>
              </p:cNvSpPr>
              <p:nvPr/>
            </p:nvSpPr>
            <p:spPr bwMode="auto">
              <a:xfrm>
                <a:off x="2784" y="1297"/>
                <a:ext cx="1087" cy="3"/>
              </a:xfrm>
              <a:prstGeom prst="rect">
                <a:avLst/>
              </a:prstGeom>
              <a:solidFill>
                <a:srgbClr val="FA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38" name="Rectangle 434"/>
              <p:cNvSpPr>
                <a:spLocks noChangeArrowheads="1"/>
              </p:cNvSpPr>
              <p:nvPr/>
            </p:nvSpPr>
            <p:spPr bwMode="auto">
              <a:xfrm>
                <a:off x="2784" y="1300"/>
                <a:ext cx="1087" cy="3"/>
              </a:xfrm>
              <a:prstGeom prst="rect">
                <a:avLst/>
              </a:prstGeom>
              <a:solidFill>
                <a:srgbClr val="F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59" name="Picture 43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784" y="130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9" name="Rectangle 436"/>
              <p:cNvSpPr>
                <a:spLocks noChangeArrowheads="1"/>
              </p:cNvSpPr>
              <p:nvPr/>
            </p:nvSpPr>
            <p:spPr bwMode="auto">
              <a:xfrm>
                <a:off x="2784" y="1300"/>
                <a:ext cx="1087" cy="3"/>
              </a:xfrm>
              <a:prstGeom prst="rect">
                <a:avLst/>
              </a:prstGeom>
              <a:solidFill>
                <a:srgbClr val="F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40" name="Rectangle 437"/>
              <p:cNvSpPr>
                <a:spLocks noChangeArrowheads="1"/>
              </p:cNvSpPr>
              <p:nvPr/>
            </p:nvSpPr>
            <p:spPr bwMode="auto">
              <a:xfrm>
                <a:off x="2784" y="1303"/>
                <a:ext cx="1087" cy="3"/>
              </a:xfrm>
              <a:prstGeom prst="rect">
                <a:avLst/>
              </a:prstGeom>
              <a:solidFill>
                <a:srgbClr val="F8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62" name="Picture 43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84" y="130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1" name="Rectangle 439"/>
              <p:cNvSpPr>
                <a:spLocks noChangeArrowheads="1"/>
              </p:cNvSpPr>
              <p:nvPr/>
            </p:nvSpPr>
            <p:spPr bwMode="auto">
              <a:xfrm>
                <a:off x="2784" y="1303"/>
                <a:ext cx="1087" cy="3"/>
              </a:xfrm>
              <a:prstGeom prst="rect">
                <a:avLst/>
              </a:prstGeom>
              <a:solidFill>
                <a:srgbClr val="F8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42" name="Rectangle 440"/>
              <p:cNvSpPr>
                <a:spLocks noChangeArrowheads="1"/>
              </p:cNvSpPr>
              <p:nvPr/>
            </p:nvSpPr>
            <p:spPr bwMode="auto">
              <a:xfrm>
                <a:off x="2784" y="1306"/>
                <a:ext cx="1087" cy="3"/>
              </a:xfrm>
              <a:prstGeom prst="rect">
                <a:avLst/>
              </a:prstGeom>
              <a:solidFill>
                <a:srgbClr val="F8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65" name="Picture 44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84" y="130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3" name="Rectangle 442"/>
              <p:cNvSpPr>
                <a:spLocks noChangeArrowheads="1"/>
              </p:cNvSpPr>
              <p:nvPr/>
            </p:nvSpPr>
            <p:spPr bwMode="auto">
              <a:xfrm>
                <a:off x="2784" y="1306"/>
                <a:ext cx="1087" cy="3"/>
              </a:xfrm>
              <a:prstGeom prst="rect">
                <a:avLst/>
              </a:prstGeom>
              <a:solidFill>
                <a:srgbClr val="F8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44" name="Rectangle 443"/>
              <p:cNvSpPr>
                <a:spLocks noChangeArrowheads="1"/>
              </p:cNvSpPr>
              <p:nvPr/>
            </p:nvSpPr>
            <p:spPr bwMode="auto">
              <a:xfrm>
                <a:off x="2784" y="1309"/>
                <a:ext cx="1087" cy="2"/>
              </a:xfrm>
              <a:prstGeom prst="rect">
                <a:avLst/>
              </a:prstGeom>
              <a:solidFill>
                <a:srgbClr val="F8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68" name="Picture 44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84" y="1309"/>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 name="Rectangle 445"/>
              <p:cNvSpPr>
                <a:spLocks noChangeArrowheads="1"/>
              </p:cNvSpPr>
              <p:nvPr/>
            </p:nvSpPr>
            <p:spPr bwMode="auto">
              <a:xfrm>
                <a:off x="2784" y="1309"/>
                <a:ext cx="1087" cy="2"/>
              </a:xfrm>
              <a:prstGeom prst="rect">
                <a:avLst/>
              </a:prstGeom>
              <a:solidFill>
                <a:srgbClr val="F8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46" name="Rectangle 446"/>
              <p:cNvSpPr>
                <a:spLocks noChangeArrowheads="1"/>
              </p:cNvSpPr>
              <p:nvPr/>
            </p:nvSpPr>
            <p:spPr bwMode="auto">
              <a:xfrm>
                <a:off x="2784" y="1311"/>
                <a:ext cx="1087" cy="3"/>
              </a:xfrm>
              <a:prstGeom prst="rect">
                <a:avLst/>
              </a:prstGeom>
              <a:solidFill>
                <a:srgbClr val="F8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71" name="Picture 44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84" y="131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 name="Rectangle 448"/>
              <p:cNvSpPr>
                <a:spLocks noChangeArrowheads="1"/>
              </p:cNvSpPr>
              <p:nvPr/>
            </p:nvSpPr>
            <p:spPr bwMode="auto">
              <a:xfrm>
                <a:off x="2784" y="1311"/>
                <a:ext cx="1087" cy="3"/>
              </a:xfrm>
              <a:prstGeom prst="rect">
                <a:avLst/>
              </a:prstGeom>
              <a:solidFill>
                <a:srgbClr val="F8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48" name="Rectangle 449"/>
              <p:cNvSpPr>
                <a:spLocks noChangeArrowheads="1"/>
              </p:cNvSpPr>
              <p:nvPr/>
            </p:nvSpPr>
            <p:spPr bwMode="auto">
              <a:xfrm>
                <a:off x="2784" y="1314"/>
                <a:ext cx="1087" cy="3"/>
              </a:xfrm>
              <a:prstGeom prst="rect">
                <a:avLst/>
              </a:prstGeom>
              <a:solidFill>
                <a:srgbClr val="F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74" name="Picture 45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784" y="131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 name="Rectangle 451"/>
              <p:cNvSpPr>
                <a:spLocks noChangeArrowheads="1"/>
              </p:cNvSpPr>
              <p:nvPr/>
            </p:nvSpPr>
            <p:spPr bwMode="auto">
              <a:xfrm>
                <a:off x="2784" y="1314"/>
                <a:ext cx="1087" cy="3"/>
              </a:xfrm>
              <a:prstGeom prst="rect">
                <a:avLst/>
              </a:prstGeom>
              <a:solidFill>
                <a:srgbClr val="F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0" name="Rectangle 452"/>
              <p:cNvSpPr>
                <a:spLocks noChangeArrowheads="1"/>
              </p:cNvSpPr>
              <p:nvPr/>
            </p:nvSpPr>
            <p:spPr bwMode="auto">
              <a:xfrm>
                <a:off x="2784" y="1317"/>
                <a:ext cx="1087" cy="3"/>
              </a:xfrm>
              <a:prstGeom prst="rect">
                <a:avLst/>
              </a:prstGeom>
              <a:solidFill>
                <a:srgbClr val="F85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77" name="Picture 45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84" y="131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 name="Rectangle 454"/>
              <p:cNvSpPr>
                <a:spLocks noChangeArrowheads="1"/>
              </p:cNvSpPr>
              <p:nvPr/>
            </p:nvSpPr>
            <p:spPr bwMode="auto">
              <a:xfrm>
                <a:off x="2784" y="1317"/>
                <a:ext cx="1087" cy="3"/>
              </a:xfrm>
              <a:prstGeom prst="rect">
                <a:avLst/>
              </a:prstGeom>
              <a:solidFill>
                <a:srgbClr val="F85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8" name="Rectangle 455"/>
              <p:cNvSpPr>
                <a:spLocks noChangeArrowheads="1"/>
              </p:cNvSpPr>
              <p:nvPr/>
            </p:nvSpPr>
            <p:spPr bwMode="auto">
              <a:xfrm>
                <a:off x="2784" y="1320"/>
                <a:ext cx="1087" cy="2"/>
              </a:xfrm>
              <a:prstGeom prst="rect">
                <a:avLst/>
              </a:prstGeom>
              <a:solidFill>
                <a:srgbClr val="F85E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80" name="Picture 456"/>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784" y="1320"/>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9" name="Rectangle 457"/>
              <p:cNvSpPr>
                <a:spLocks noChangeArrowheads="1"/>
              </p:cNvSpPr>
              <p:nvPr/>
            </p:nvSpPr>
            <p:spPr bwMode="auto">
              <a:xfrm>
                <a:off x="2784" y="1320"/>
                <a:ext cx="1087" cy="2"/>
              </a:xfrm>
              <a:prstGeom prst="rect">
                <a:avLst/>
              </a:prstGeom>
              <a:solidFill>
                <a:srgbClr val="F85E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0" name="Rectangle 458"/>
              <p:cNvSpPr>
                <a:spLocks noChangeArrowheads="1"/>
              </p:cNvSpPr>
              <p:nvPr/>
            </p:nvSpPr>
            <p:spPr bwMode="auto">
              <a:xfrm>
                <a:off x="2784" y="1322"/>
                <a:ext cx="1087" cy="3"/>
              </a:xfrm>
              <a:prstGeom prst="rect">
                <a:avLst/>
              </a:prstGeom>
              <a:solidFill>
                <a:srgbClr val="F86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83" name="Picture 45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784" y="132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1" name="Rectangle 460"/>
              <p:cNvSpPr>
                <a:spLocks noChangeArrowheads="1"/>
              </p:cNvSpPr>
              <p:nvPr/>
            </p:nvSpPr>
            <p:spPr bwMode="auto">
              <a:xfrm>
                <a:off x="2784" y="1322"/>
                <a:ext cx="1087" cy="3"/>
              </a:xfrm>
              <a:prstGeom prst="rect">
                <a:avLst/>
              </a:prstGeom>
              <a:solidFill>
                <a:srgbClr val="F86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2" name="Rectangle 461"/>
              <p:cNvSpPr>
                <a:spLocks noChangeArrowheads="1"/>
              </p:cNvSpPr>
              <p:nvPr/>
            </p:nvSpPr>
            <p:spPr bwMode="auto">
              <a:xfrm>
                <a:off x="2784" y="1325"/>
                <a:ext cx="1087" cy="3"/>
              </a:xfrm>
              <a:prstGeom prst="rect">
                <a:avLst/>
              </a:prstGeom>
              <a:solidFill>
                <a:srgbClr val="F862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86" name="Picture 46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784" y="132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 name="Rectangle 463"/>
              <p:cNvSpPr>
                <a:spLocks noChangeArrowheads="1"/>
              </p:cNvSpPr>
              <p:nvPr/>
            </p:nvSpPr>
            <p:spPr bwMode="auto">
              <a:xfrm>
                <a:off x="2784" y="1325"/>
                <a:ext cx="1087" cy="3"/>
              </a:xfrm>
              <a:prstGeom prst="rect">
                <a:avLst/>
              </a:prstGeom>
              <a:solidFill>
                <a:srgbClr val="F862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4" name="Rectangle 464"/>
              <p:cNvSpPr>
                <a:spLocks noChangeArrowheads="1"/>
              </p:cNvSpPr>
              <p:nvPr/>
            </p:nvSpPr>
            <p:spPr bwMode="auto">
              <a:xfrm>
                <a:off x="2784" y="1328"/>
                <a:ext cx="1087" cy="3"/>
              </a:xfrm>
              <a:prstGeom prst="rect">
                <a:avLst/>
              </a:prstGeom>
              <a:solidFill>
                <a:srgbClr val="F8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89" name="Picture 46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784" y="132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5" name="Rectangle 466"/>
              <p:cNvSpPr>
                <a:spLocks noChangeArrowheads="1"/>
              </p:cNvSpPr>
              <p:nvPr/>
            </p:nvSpPr>
            <p:spPr bwMode="auto">
              <a:xfrm>
                <a:off x="2784" y="1328"/>
                <a:ext cx="1087" cy="3"/>
              </a:xfrm>
              <a:prstGeom prst="rect">
                <a:avLst/>
              </a:prstGeom>
              <a:solidFill>
                <a:srgbClr val="F8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6" name="Rectangle 467"/>
              <p:cNvSpPr>
                <a:spLocks noChangeArrowheads="1"/>
              </p:cNvSpPr>
              <p:nvPr/>
            </p:nvSpPr>
            <p:spPr bwMode="auto">
              <a:xfrm>
                <a:off x="2784" y="1331"/>
                <a:ext cx="1087" cy="2"/>
              </a:xfrm>
              <a:prstGeom prst="rect">
                <a:avLst/>
              </a:prstGeom>
              <a:solidFill>
                <a:srgbClr val="F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92" name="Picture 46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784" y="1331"/>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7" name="Rectangle 469"/>
              <p:cNvSpPr>
                <a:spLocks noChangeArrowheads="1"/>
              </p:cNvSpPr>
              <p:nvPr/>
            </p:nvSpPr>
            <p:spPr bwMode="auto">
              <a:xfrm>
                <a:off x="2784" y="1331"/>
                <a:ext cx="1087" cy="2"/>
              </a:xfrm>
              <a:prstGeom prst="rect">
                <a:avLst/>
              </a:prstGeom>
              <a:solidFill>
                <a:srgbClr val="F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8" name="Rectangle 470"/>
              <p:cNvSpPr>
                <a:spLocks noChangeArrowheads="1"/>
              </p:cNvSpPr>
              <p:nvPr/>
            </p:nvSpPr>
            <p:spPr bwMode="auto">
              <a:xfrm>
                <a:off x="2784" y="1333"/>
                <a:ext cx="1087" cy="3"/>
              </a:xfrm>
              <a:prstGeom prst="rect">
                <a:avLst/>
              </a:prstGeom>
              <a:solidFill>
                <a:srgbClr val="F66A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95" name="Picture 47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784" y="133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9" name="Rectangle 472"/>
              <p:cNvSpPr>
                <a:spLocks noChangeArrowheads="1"/>
              </p:cNvSpPr>
              <p:nvPr/>
            </p:nvSpPr>
            <p:spPr bwMode="auto">
              <a:xfrm>
                <a:off x="2784" y="1333"/>
                <a:ext cx="1087" cy="3"/>
              </a:xfrm>
              <a:prstGeom prst="rect">
                <a:avLst/>
              </a:prstGeom>
              <a:solidFill>
                <a:srgbClr val="F66A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0" name="Rectangle 473"/>
              <p:cNvSpPr>
                <a:spLocks noChangeArrowheads="1"/>
              </p:cNvSpPr>
              <p:nvPr/>
            </p:nvSpPr>
            <p:spPr bwMode="auto">
              <a:xfrm>
                <a:off x="2784" y="1336"/>
                <a:ext cx="1087" cy="3"/>
              </a:xfrm>
              <a:prstGeom prst="rect">
                <a:avLst/>
              </a:prstGeom>
              <a:solidFill>
                <a:srgbClr val="F6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498" name="Picture 474"/>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784" y="133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1" name="Rectangle 475"/>
              <p:cNvSpPr>
                <a:spLocks noChangeArrowheads="1"/>
              </p:cNvSpPr>
              <p:nvPr/>
            </p:nvSpPr>
            <p:spPr bwMode="auto">
              <a:xfrm>
                <a:off x="2784" y="1336"/>
                <a:ext cx="1087" cy="3"/>
              </a:xfrm>
              <a:prstGeom prst="rect">
                <a:avLst/>
              </a:prstGeom>
              <a:solidFill>
                <a:srgbClr val="F6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2" name="Rectangle 476"/>
              <p:cNvSpPr>
                <a:spLocks noChangeArrowheads="1"/>
              </p:cNvSpPr>
              <p:nvPr/>
            </p:nvSpPr>
            <p:spPr bwMode="auto">
              <a:xfrm>
                <a:off x="2784" y="1339"/>
                <a:ext cx="1087" cy="3"/>
              </a:xfrm>
              <a:prstGeom prst="rect">
                <a:avLst/>
              </a:prstGeom>
              <a:solidFill>
                <a:srgbClr val="F6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01" name="Picture 477"/>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784" y="133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 name="Rectangle 478"/>
              <p:cNvSpPr>
                <a:spLocks noChangeArrowheads="1"/>
              </p:cNvSpPr>
              <p:nvPr/>
            </p:nvSpPr>
            <p:spPr bwMode="auto">
              <a:xfrm>
                <a:off x="2784" y="1339"/>
                <a:ext cx="1087" cy="3"/>
              </a:xfrm>
              <a:prstGeom prst="rect">
                <a:avLst/>
              </a:prstGeom>
              <a:solidFill>
                <a:srgbClr val="F6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4" name="Rectangle 479"/>
              <p:cNvSpPr>
                <a:spLocks noChangeArrowheads="1"/>
              </p:cNvSpPr>
              <p:nvPr/>
            </p:nvSpPr>
            <p:spPr bwMode="auto">
              <a:xfrm>
                <a:off x="2784" y="1342"/>
                <a:ext cx="1087" cy="2"/>
              </a:xfrm>
              <a:prstGeom prst="rect">
                <a:avLst/>
              </a:prstGeom>
              <a:solidFill>
                <a:srgbClr val="F674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04" name="Picture 48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784" y="1342"/>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5" name="Rectangle 481"/>
              <p:cNvSpPr>
                <a:spLocks noChangeArrowheads="1"/>
              </p:cNvSpPr>
              <p:nvPr/>
            </p:nvSpPr>
            <p:spPr bwMode="auto">
              <a:xfrm>
                <a:off x="2784" y="1342"/>
                <a:ext cx="1087" cy="2"/>
              </a:xfrm>
              <a:prstGeom prst="rect">
                <a:avLst/>
              </a:prstGeom>
              <a:solidFill>
                <a:srgbClr val="F674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6" name="Rectangle 482"/>
              <p:cNvSpPr>
                <a:spLocks noChangeArrowheads="1"/>
              </p:cNvSpPr>
              <p:nvPr/>
            </p:nvSpPr>
            <p:spPr bwMode="auto">
              <a:xfrm>
                <a:off x="2784" y="1344"/>
                <a:ext cx="1087" cy="3"/>
              </a:xfrm>
              <a:prstGeom prst="rect">
                <a:avLst/>
              </a:prstGeom>
              <a:solidFill>
                <a:srgbClr val="F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07" name="Picture 48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784" y="134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7" name="Rectangle 484"/>
              <p:cNvSpPr>
                <a:spLocks noChangeArrowheads="1"/>
              </p:cNvSpPr>
              <p:nvPr/>
            </p:nvSpPr>
            <p:spPr bwMode="auto">
              <a:xfrm>
                <a:off x="2784" y="1344"/>
                <a:ext cx="1087" cy="3"/>
              </a:xfrm>
              <a:prstGeom prst="rect">
                <a:avLst/>
              </a:prstGeom>
              <a:solidFill>
                <a:srgbClr val="F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8" name="Rectangle 485"/>
              <p:cNvSpPr>
                <a:spLocks noChangeArrowheads="1"/>
              </p:cNvSpPr>
              <p:nvPr/>
            </p:nvSpPr>
            <p:spPr bwMode="auto">
              <a:xfrm>
                <a:off x="2784" y="1347"/>
                <a:ext cx="1087" cy="3"/>
              </a:xfrm>
              <a:prstGeom prst="rect">
                <a:avLst/>
              </a:prstGeom>
              <a:solidFill>
                <a:srgbClr val="F67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10" name="Picture 486"/>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84" y="134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9" name="Rectangle 487"/>
              <p:cNvSpPr>
                <a:spLocks noChangeArrowheads="1"/>
              </p:cNvSpPr>
              <p:nvPr/>
            </p:nvSpPr>
            <p:spPr bwMode="auto">
              <a:xfrm>
                <a:off x="2784" y="1347"/>
                <a:ext cx="1087" cy="3"/>
              </a:xfrm>
              <a:prstGeom prst="rect">
                <a:avLst/>
              </a:prstGeom>
              <a:solidFill>
                <a:srgbClr val="F67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30" name="Rectangle 488"/>
              <p:cNvSpPr>
                <a:spLocks noChangeArrowheads="1"/>
              </p:cNvSpPr>
              <p:nvPr/>
            </p:nvSpPr>
            <p:spPr bwMode="auto">
              <a:xfrm>
                <a:off x="2784" y="1350"/>
                <a:ext cx="1087" cy="3"/>
              </a:xfrm>
              <a:prstGeom prst="rect">
                <a:avLst/>
              </a:prstGeom>
              <a:solidFill>
                <a:srgbClr val="F67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13" name="Picture 489"/>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784" y="135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1" name="Rectangle 490"/>
              <p:cNvSpPr>
                <a:spLocks noChangeArrowheads="1"/>
              </p:cNvSpPr>
              <p:nvPr/>
            </p:nvSpPr>
            <p:spPr bwMode="auto">
              <a:xfrm>
                <a:off x="2784" y="1350"/>
                <a:ext cx="1087" cy="3"/>
              </a:xfrm>
              <a:prstGeom prst="rect">
                <a:avLst/>
              </a:prstGeom>
              <a:solidFill>
                <a:srgbClr val="F67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33" name="Rectangle 491"/>
              <p:cNvSpPr>
                <a:spLocks noChangeArrowheads="1"/>
              </p:cNvSpPr>
              <p:nvPr/>
            </p:nvSpPr>
            <p:spPr bwMode="auto">
              <a:xfrm>
                <a:off x="2784" y="1353"/>
                <a:ext cx="1087" cy="2"/>
              </a:xfrm>
              <a:prstGeom prst="rect">
                <a:avLst/>
              </a:prstGeom>
              <a:solidFill>
                <a:srgbClr val="F6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16" name="Picture 492"/>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784" y="1353"/>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 name="Rectangle 493"/>
              <p:cNvSpPr>
                <a:spLocks noChangeArrowheads="1"/>
              </p:cNvSpPr>
              <p:nvPr/>
            </p:nvSpPr>
            <p:spPr bwMode="auto">
              <a:xfrm>
                <a:off x="2784" y="1353"/>
                <a:ext cx="1087" cy="2"/>
              </a:xfrm>
              <a:prstGeom prst="rect">
                <a:avLst/>
              </a:prstGeom>
              <a:solidFill>
                <a:srgbClr val="F6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36" name="Rectangle 494"/>
              <p:cNvSpPr>
                <a:spLocks noChangeArrowheads="1"/>
              </p:cNvSpPr>
              <p:nvPr/>
            </p:nvSpPr>
            <p:spPr bwMode="auto">
              <a:xfrm>
                <a:off x="2784" y="1355"/>
                <a:ext cx="1087" cy="3"/>
              </a:xfrm>
              <a:prstGeom prst="rect">
                <a:avLst/>
              </a:prstGeom>
              <a:solidFill>
                <a:srgbClr val="F6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19" name="Picture 495"/>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784" y="135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 name="Rectangle 496"/>
              <p:cNvSpPr>
                <a:spLocks noChangeArrowheads="1"/>
              </p:cNvSpPr>
              <p:nvPr/>
            </p:nvSpPr>
            <p:spPr bwMode="auto">
              <a:xfrm>
                <a:off x="2784" y="1355"/>
                <a:ext cx="1087" cy="3"/>
              </a:xfrm>
              <a:prstGeom prst="rect">
                <a:avLst/>
              </a:prstGeom>
              <a:solidFill>
                <a:srgbClr val="F6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39" name="Rectangle 497"/>
              <p:cNvSpPr>
                <a:spLocks noChangeArrowheads="1"/>
              </p:cNvSpPr>
              <p:nvPr/>
            </p:nvSpPr>
            <p:spPr bwMode="auto">
              <a:xfrm>
                <a:off x="2784" y="1358"/>
                <a:ext cx="1087" cy="3"/>
              </a:xfrm>
              <a:prstGeom prst="rect">
                <a:avLst/>
              </a:prstGeom>
              <a:solidFill>
                <a:srgbClr val="F6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22" name="Picture 498"/>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784" y="135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 name="Rectangle 499"/>
              <p:cNvSpPr>
                <a:spLocks noChangeArrowheads="1"/>
              </p:cNvSpPr>
              <p:nvPr/>
            </p:nvSpPr>
            <p:spPr bwMode="auto">
              <a:xfrm>
                <a:off x="2784" y="1358"/>
                <a:ext cx="1087" cy="3"/>
              </a:xfrm>
              <a:prstGeom prst="rect">
                <a:avLst/>
              </a:prstGeom>
              <a:solidFill>
                <a:srgbClr val="F6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42" name="Rectangle 500"/>
              <p:cNvSpPr>
                <a:spLocks noChangeArrowheads="1"/>
              </p:cNvSpPr>
              <p:nvPr/>
            </p:nvSpPr>
            <p:spPr bwMode="auto">
              <a:xfrm>
                <a:off x="2784" y="1361"/>
                <a:ext cx="1087" cy="3"/>
              </a:xfrm>
              <a:prstGeom prst="rect">
                <a:avLst/>
              </a:prstGeom>
              <a:solidFill>
                <a:srgbClr val="F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25" name="Picture 50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784" y="136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 name="Rectangle 502"/>
              <p:cNvSpPr>
                <a:spLocks noChangeArrowheads="1"/>
              </p:cNvSpPr>
              <p:nvPr/>
            </p:nvSpPr>
            <p:spPr bwMode="auto">
              <a:xfrm>
                <a:off x="2784" y="1361"/>
                <a:ext cx="1087" cy="3"/>
              </a:xfrm>
              <a:prstGeom prst="rect">
                <a:avLst/>
              </a:prstGeom>
              <a:solidFill>
                <a:srgbClr val="F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45" name="Rectangle 503"/>
              <p:cNvSpPr>
                <a:spLocks noChangeArrowheads="1"/>
              </p:cNvSpPr>
              <p:nvPr/>
            </p:nvSpPr>
            <p:spPr bwMode="auto">
              <a:xfrm>
                <a:off x="2784" y="1364"/>
                <a:ext cx="1087" cy="2"/>
              </a:xfrm>
              <a:prstGeom prst="rect">
                <a:avLst/>
              </a:prstGeom>
              <a:solidFill>
                <a:srgbClr val="F48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28" name="Picture 504"/>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784" y="1364"/>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6" name="Rectangle 505"/>
              <p:cNvSpPr>
                <a:spLocks noChangeArrowheads="1"/>
              </p:cNvSpPr>
              <p:nvPr/>
            </p:nvSpPr>
            <p:spPr bwMode="auto">
              <a:xfrm>
                <a:off x="2784" y="1364"/>
                <a:ext cx="1087" cy="2"/>
              </a:xfrm>
              <a:prstGeom prst="rect">
                <a:avLst/>
              </a:prstGeom>
              <a:solidFill>
                <a:srgbClr val="F48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48" name="Rectangle 506"/>
              <p:cNvSpPr>
                <a:spLocks noChangeArrowheads="1"/>
              </p:cNvSpPr>
              <p:nvPr/>
            </p:nvSpPr>
            <p:spPr bwMode="auto">
              <a:xfrm>
                <a:off x="2784" y="1366"/>
                <a:ext cx="1087" cy="3"/>
              </a:xfrm>
              <a:prstGeom prst="rect">
                <a:avLst/>
              </a:prstGeom>
              <a:solidFill>
                <a:srgbClr val="F48C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31" name="Picture 507"/>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784" y="136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9" name="Rectangle 508"/>
              <p:cNvSpPr>
                <a:spLocks noChangeArrowheads="1"/>
              </p:cNvSpPr>
              <p:nvPr/>
            </p:nvSpPr>
            <p:spPr bwMode="auto">
              <a:xfrm>
                <a:off x="2784" y="1366"/>
                <a:ext cx="1087" cy="3"/>
              </a:xfrm>
              <a:prstGeom prst="rect">
                <a:avLst/>
              </a:prstGeom>
              <a:solidFill>
                <a:srgbClr val="F48C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51" name="Rectangle 509"/>
              <p:cNvSpPr>
                <a:spLocks noChangeArrowheads="1"/>
              </p:cNvSpPr>
              <p:nvPr/>
            </p:nvSpPr>
            <p:spPr bwMode="auto">
              <a:xfrm>
                <a:off x="2784" y="1369"/>
                <a:ext cx="1087" cy="3"/>
              </a:xfrm>
              <a:prstGeom prst="rect">
                <a:avLst/>
              </a:prstGeom>
              <a:solidFill>
                <a:srgbClr val="F4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34" name="Picture 510"/>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784" y="136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2" name="Rectangle 511"/>
              <p:cNvSpPr>
                <a:spLocks noChangeArrowheads="1"/>
              </p:cNvSpPr>
              <p:nvPr/>
            </p:nvSpPr>
            <p:spPr bwMode="auto">
              <a:xfrm>
                <a:off x="2784" y="1369"/>
                <a:ext cx="1087" cy="3"/>
              </a:xfrm>
              <a:prstGeom prst="rect">
                <a:avLst/>
              </a:prstGeom>
              <a:solidFill>
                <a:srgbClr val="F4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54" name="Rectangle 512"/>
              <p:cNvSpPr>
                <a:spLocks noChangeArrowheads="1"/>
              </p:cNvSpPr>
              <p:nvPr/>
            </p:nvSpPr>
            <p:spPr bwMode="auto">
              <a:xfrm>
                <a:off x="2784" y="1372"/>
                <a:ext cx="1087" cy="3"/>
              </a:xfrm>
              <a:prstGeom prst="rect">
                <a:avLst/>
              </a:prstGeom>
              <a:solidFill>
                <a:srgbClr val="F492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37" name="Picture 513"/>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784" y="137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5" name="Rectangle 514"/>
              <p:cNvSpPr>
                <a:spLocks noChangeArrowheads="1"/>
              </p:cNvSpPr>
              <p:nvPr/>
            </p:nvSpPr>
            <p:spPr bwMode="auto">
              <a:xfrm>
                <a:off x="2784" y="1372"/>
                <a:ext cx="1087" cy="3"/>
              </a:xfrm>
              <a:prstGeom prst="rect">
                <a:avLst/>
              </a:prstGeom>
              <a:solidFill>
                <a:srgbClr val="F492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57" name="Rectangle 515"/>
              <p:cNvSpPr>
                <a:spLocks noChangeArrowheads="1"/>
              </p:cNvSpPr>
              <p:nvPr/>
            </p:nvSpPr>
            <p:spPr bwMode="auto">
              <a:xfrm>
                <a:off x="2784" y="1375"/>
                <a:ext cx="1087" cy="2"/>
              </a:xfrm>
              <a:prstGeom prst="rect">
                <a:avLst/>
              </a:prstGeom>
              <a:solidFill>
                <a:srgbClr val="F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40" name="Picture 51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784" y="1375"/>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8" name="Rectangle 517"/>
              <p:cNvSpPr>
                <a:spLocks noChangeArrowheads="1"/>
              </p:cNvSpPr>
              <p:nvPr/>
            </p:nvSpPr>
            <p:spPr bwMode="auto">
              <a:xfrm>
                <a:off x="2784" y="1375"/>
                <a:ext cx="1087" cy="2"/>
              </a:xfrm>
              <a:prstGeom prst="rect">
                <a:avLst/>
              </a:prstGeom>
              <a:solidFill>
                <a:srgbClr val="F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0" name="Rectangle 518"/>
              <p:cNvSpPr>
                <a:spLocks noChangeArrowheads="1"/>
              </p:cNvSpPr>
              <p:nvPr/>
            </p:nvSpPr>
            <p:spPr bwMode="auto">
              <a:xfrm>
                <a:off x="2784" y="1377"/>
                <a:ext cx="1087" cy="3"/>
              </a:xfrm>
              <a:prstGeom prst="rect">
                <a:avLst/>
              </a:prstGeom>
              <a:solidFill>
                <a:srgbClr val="F498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43" name="Picture 519"/>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784" y="137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1" name="Rectangle 520"/>
              <p:cNvSpPr>
                <a:spLocks noChangeArrowheads="1"/>
              </p:cNvSpPr>
              <p:nvPr/>
            </p:nvSpPr>
            <p:spPr bwMode="auto">
              <a:xfrm>
                <a:off x="2784" y="1377"/>
                <a:ext cx="1087" cy="3"/>
              </a:xfrm>
              <a:prstGeom prst="rect">
                <a:avLst/>
              </a:prstGeom>
              <a:solidFill>
                <a:srgbClr val="F498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3" name="Rectangle 521"/>
              <p:cNvSpPr>
                <a:spLocks noChangeArrowheads="1"/>
              </p:cNvSpPr>
              <p:nvPr/>
            </p:nvSpPr>
            <p:spPr bwMode="auto">
              <a:xfrm>
                <a:off x="2784" y="1380"/>
                <a:ext cx="1087" cy="3"/>
              </a:xfrm>
              <a:prstGeom prst="rect">
                <a:avLst/>
              </a:prstGeom>
              <a:solidFill>
                <a:srgbClr val="F4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46" name="Picture 522"/>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784" y="138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 name="Rectangle 523"/>
              <p:cNvSpPr>
                <a:spLocks noChangeArrowheads="1"/>
              </p:cNvSpPr>
              <p:nvPr/>
            </p:nvSpPr>
            <p:spPr bwMode="auto">
              <a:xfrm>
                <a:off x="2784" y="1380"/>
                <a:ext cx="1087" cy="3"/>
              </a:xfrm>
              <a:prstGeom prst="rect">
                <a:avLst/>
              </a:prstGeom>
              <a:solidFill>
                <a:srgbClr val="F4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6" name="Rectangle 524"/>
              <p:cNvSpPr>
                <a:spLocks noChangeArrowheads="1"/>
              </p:cNvSpPr>
              <p:nvPr/>
            </p:nvSpPr>
            <p:spPr bwMode="auto">
              <a:xfrm>
                <a:off x="2784" y="1383"/>
                <a:ext cx="1087" cy="3"/>
              </a:xfrm>
              <a:prstGeom prst="rect">
                <a:avLst/>
              </a:prstGeom>
              <a:solidFill>
                <a:srgbClr val="F4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49" name="Picture 525"/>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784" y="138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7" name="Rectangle 526"/>
              <p:cNvSpPr>
                <a:spLocks noChangeArrowheads="1"/>
              </p:cNvSpPr>
              <p:nvPr/>
            </p:nvSpPr>
            <p:spPr bwMode="auto">
              <a:xfrm>
                <a:off x="2784" y="1383"/>
                <a:ext cx="1087" cy="3"/>
              </a:xfrm>
              <a:prstGeom prst="rect">
                <a:avLst/>
              </a:prstGeom>
              <a:solidFill>
                <a:srgbClr val="F4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9" name="Rectangle 527"/>
              <p:cNvSpPr>
                <a:spLocks noChangeArrowheads="1"/>
              </p:cNvSpPr>
              <p:nvPr/>
            </p:nvSpPr>
            <p:spPr bwMode="auto">
              <a:xfrm>
                <a:off x="2784" y="1386"/>
                <a:ext cx="1087" cy="3"/>
              </a:xfrm>
              <a:prstGeom prst="rect">
                <a:avLst/>
              </a:prstGeom>
              <a:solidFill>
                <a:srgbClr val="F4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52" name="Picture 52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2784" y="138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0" name="Rectangle 529"/>
              <p:cNvSpPr>
                <a:spLocks noChangeArrowheads="1"/>
              </p:cNvSpPr>
              <p:nvPr/>
            </p:nvSpPr>
            <p:spPr bwMode="auto">
              <a:xfrm>
                <a:off x="2784" y="1386"/>
                <a:ext cx="1087" cy="3"/>
              </a:xfrm>
              <a:prstGeom prst="rect">
                <a:avLst/>
              </a:prstGeom>
              <a:solidFill>
                <a:srgbClr val="F4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72" name="Rectangle 530"/>
              <p:cNvSpPr>
                <a:spLocks noChangeArrowheads="1"/>
              </p:cNvSpPr>
              <p:nvPr/>
            </p:nvSpPr>
            <p:spPr bwMode="auto">
              <a:xfrm>
                <a:off x="2784" y="1389"/>
                <a:ext cx="1087" cy="2"/>
              </a:xfrm>
              <a:prstGeom prst="rect">
                <a:avLst/>
              </a:prstGeom>
              <a:solidFill>
                <a:srgbClr val="F4A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55" name="Picture 53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784" y="1389"/>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3" name="Rectangle 532"/>
              <p:cNvSpPr>
                <a:spLocks noChangeArrowheads="1"/>
              </p:cNvSpPr>
              <p:nvPr/>
            </p:nvSpPr>
            <p:spPr bwMode="auto">
              <a:xfrm>
                <a:off x="2784" y="1389"/>
                <a:ext cx="1087" cy="2"/>
              </a:xfrm>
              <a:prstGeom prst="rect">
                <a:avLst/>
              </a:prstGeom>
              <a:solidFill>
                <a:srgbClr val="F4A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75" name="Rectangle 533"/>
              <p:cNvSpPr>
                <a:spLocks noChangeArrowheads="1"/>
              </p:cNvSpPr>
              <p:nvPr/>
            </p:nvSpPr>
            <p:spPr bwMode="auto">
              <a:xfrm>
                <a:off x="2784" y="1391"/>
                <a:ext cx="1087" cy="3"/>
              </a:xfrm>
              <a:prstGeom prst="rect">
                <a:avLst/>
              </a:prstGeom>
              <a:solidFill>
                <a:srgbClr val="F2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58" name="Picture 53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784" y="139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6" name="Rectangle 535"/>
              <p:cNvSpPr>
                <a:spLocks noChangeArrowheads="1"/>
              </p:cNvSpPr>
              <p:nvPr/>
            </p:nvSpPr>
            <p:spPr bwMode="auto">
              <a:xfrm>
                <a:off x="2784" y="1391"/>
                <a:ext cx="1087" cy="3"/>
              </a:xfrm>
              <a:prstGeom prst="rect">
                <a:avLst/>
              </a:prstGeom>
              <a:solidFill>
                <a:srgbClr val="F2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78" name="Rectangle 536"/>
              <p:cNvSpPr>
                <a:spLocks noChangeArrowheads="1"/>
              </p:cNvSpPr>
              <p:nvPr/>
            </p:nvSpPr>
            <p:spPr bwMode="auto">
              <a:xfrm>
                <a:off x="2784" y="1394"/>
                <a:ext cx="1087" cy="3"/>
              </a:xfrm>
              <a:prstGeom prst="rect">
                <a:avLst/>
              </a:prstGeom>
              <a:solidFill>
                <a:srgbClr val="F2A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61" name="Picture 53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2784" y="139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9" name="Rectangle 538"/>
              <p:cNvSpPr>
                <a:spLocks noChangeArrowheads="1"/>
              </p:cNvSpPr>
              <p:nvPr/>
            </p:nvSpPr>
            <p:spPr bwMode="auto">
              <a:xfrm>
                <a:off x="2784" y="1394"/>
                <a:ext cx="1087" cy="3"/>
              </a:xfrm>
              <a:prstGeom prst="rect">
                <a:avLst/>
              </a:prstGeom>
              <a:solidFill>
                <a:srgbClr val="F2A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81" name="Rectangle 539"/>
              <p:cNvSpPr>
                <a:spLocks noChangeArrowheads="1"/>
              </p:cNvSpPr>
              <p:nvPr/>
            </p:nvSpPr>
            <p:spPr bwMode="auto">
              <a:xfrm>
                <a:off x="2784" y="1397"/>
                <a:ext cx="1087" cy="3"/>
              </a:xfrm>
              <a:prstGeom prst="rect">
                <a:avLst/>
              </a:prstGeom>
              <a:solidFill>
                <a:srgbClr val="F2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64" name="Picture 540"/>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784" y="139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2" name="Rectangle 541"/>
              <p:cNvSpPr>
                <a:spLocks noChangeArrowheads="1"/>
              </p:cNvSpPr>
              <p:nvPr/>
            </p:nvSpPr>
            <p:spPr bwMode="auto">
              <a:xfrm>
                <a:off x="2784" y="1397"/>
                <a:ext cx="1087" cy="3"/>
              </a:xfrm>
              <a:prstGeom prst="rect">
                <a:avLst/>
              </a:prstGeom>
              <a:solidFill>
                <a:srgbClr val="F2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84" name="Rectangle 542"/>
              <p:cNvSpPr>
                <a:spLocks noChangeArrowheads="1"/>
              </p:cNvSpPr>
              <p:nvPr/>
            </p:nvSpPr>
            <p:spPr bwMode="auto">
              <a:xfrm>
                <a:off x="2784" y="1400"/>
                <a:ext cx="1087" cy="2"/>
              </a:xfrm>
              <a:prstGeom prst="rect">
                <a:avLst/>
              </a:prstGeom>
              <a:solidFill>
                <a:srgbClr val="F2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67" name="Picture 54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784" y="1400"/>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 name="Rectangle 544"/>
              <p:cNvSpPr>
                <a:spLocks noChangeArrowheads="1"/>
              </p:cNvSpPr>
              <p:nvPr/>
            </p:nvSpPr>
            <p:spPr bwMode="auto">
              <a:xfrm>
                <a:off x="2784" y="1400"/>
                <a:ext cx="1087" cy="2"/>
              </a:xfrm>
              <a:prstGeom prst="rect">
                <a:avLst/>
              </a:prstGeom>
              <a:solidFill>
                <a:srgbClr val="F2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87" name="Rectangle 545"/>
              <p:cNvSpPr>
                <a:spLocks noChangeArrowheads="1"/>
              </p:cNvSpPr>
              <p:nvPr/>
            </p:nvSpPr>
            <p:spPr bwMode="auto">
              <a:xfrm>
                <a:off x="2784" y="1402"/>
                <a:ext cx="1087" cy="3"/>
              </a:xfrm>
              <a:prstGeom prst="rect">
                <a:avLst/>
              </a:prstGeom>
              <a:solidFill>
                <a:srgbClr val="F2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70" name="Picture 546"/>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2784" y="140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8" name="Rectangle 547"/>
              <p:cNvSpPr>
                <a:spLocks noChangeArrowheads="1"/>
              </p:cNvSpPr>
              <p:nvPr/>
            </p:nvSpPr>
            <p:spPr bwMode="auto">
              <a:xfrm>
                <a:off x="2784" y="1402"/>
                <a:ext cx="1087" cy="3"/>
              </a:xfrm>
              <a:prstGeom prst="rect">
                <a:avLst/>
              </a:prstGeom>
              <a:solidFill>
                <a:srgbClr val="F2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90" name="Rectangle 548"/>
              <p:cNvSpPr>
                <a:spLocks noChangeArrowheads="1"/>
              </p:cNvSpPr>
              <p:nvPr/>
            </p:nvSpPr>
            <p:spPr bwMode="auto">
              <a:xfrm>
                <a:off x="2784" y="1405"/>
                <a:ext cx="1087" cy="3"/>
              </a:xfrm>
              <a:prstGeom prst="rect">
                <a:avLst/>
              </a:prstGeom>
              <a:solidFill>
                <a:srgbClr val="F2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73" name="Picture 549"/>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2784" y="140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1" name="Rectangle 550"/>
              <p:cNvSpPr>
                <a:spLocks noChangeArrowheads="1"/>
              </p:cNvSpPr>
              <p:nvPr/>
            </p:nvSpPr>
            <p:spPr bwMode="auto">
              <a:xfrm>
                <a:off x="2784" y="1405"/>
                <a:ext cx="1087" cy="3"/>
              </a:xfrm>
              <a:prstGeom prst="rect">
                <a:avLst/>
              </a:prstGeom>
              <a:solidFill>
                <a:srgbClr val="F2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93" name="Rectangle 551"/>
              <p:cNvSpPr>
                <a:spLocks noChangeArrowheads="1"/>
              </p:cNvSpPr>
              <p:nvPr/>
            </p:nvSpPr>
            <p:spPr bwMode="auto">
              <a:xfrm>
                <a:off x="2784" y="1408"/>
                <a:ext cx="1087" cy="3"/>
              </a:xfrm>
              <a:prstGeom prst="rect">
                <a:avLst/>
              </a:prstGeom>
              <a:solidFill>
                <a:srgbClr val="F2B6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76" name="Picture 552"/>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2784" y="140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4" name="Rectangle 553"/>
              <p:cNvSpPr>
                <a:spLocks noChangeArrowheads="1"/>
              </p:cNvSpPr>
              <p:nvPr/>
            </p:nvSpPr>
            <p:spPr bwMode="auto">
              <a:xfrm>
                <a:off x="2784" y="1408"/>
                <a:ext cx="1087" cy="3"/>
              </a:xfrm>
              <a:prstGeom prst="rect">
                <a:avLst/>
              </a:prstGeom>
              <a:solidFill>
                <a:srgbClr val="F2B6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96" name="Rectangle 554"/>
              <p:cNvSpPr>
                <a:spLocks noChangeArrowheads="1"/>
              </p:cNvSpPr>
              <p:nvPr/>
            </p:nvSpPr>
            <p:spPr bwMode="auto">
              <a:xfrm>
                <a:off x="2784" y="1411"/>
                <a:ext cx="1087" cy="2"/>
              </a:xfrm>
              <a:prstGeom prst="rect">
                <a:avLst/>
              </a:prstGeom>
              <a:solidFill>
                <a:srgbClr val="F2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79" name="Picture 555"/>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2784" y="1411"/>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7" name="Rectangle 556"/>
              <p:cNvSpPr>
                <a:spLocks noChangeArrowheads="1"/>
              </p:cNvSpPr>
              <p:nvPr/>
            </p:nvSpPr>
            <p:spPr bwMode="auto">
              <a:xfrm>
                <a:off x="2784" y="1411"/>
                <a:ext cx="1087" cy="2"/>
              </a:xfrm>
              <a:prstGeom prst="rect">
                <a:avLst/>
              </a:prstGeom>
              <a:solidFill>
                <a:srgbClr val="F2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99" name="Rectangle 557"/>
              <p:cNvSpPr>
                <a:spLocks noChangeArrowheads="1"/>
              </p:cNvSpPr>
              <p:nvPr/>
            </p:nvSpPr>
            <p:spPr bwMode="auto">
              <a:xfrm>
                <a:off x="2784" y="1413"/>
                <a:ext cx="1087" cy="3"/>
              </a:xfrm>
              <a:prstGeom prst="rect">
                <a:avLst/>
              </a:prstGeom>
              <a:solidFill>
                <a:srgbClr val="F2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82" name="Picture 558"/>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2784" y="141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0" name="Rectangle 559"/>
              <p:cNvSpPr>
                <a:spLocks noChangeArrowheads="1"/>
              </p:cNvSpPr>
              <p:nvPr/>
            </p:nvSpPr>
            <p:spPr bwMode="auto">
              <a:xfrm>
                <a:off x="2784" y="1413"/>
                <a:ext cx="1087" cy="3"/>
              </a:xfrm>
              <a:prstGeom prst="rect">
                <a:avLst/>
              </a:prstGeom>
              <a:solidFill>
                <a:srgbClr val="F2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02" name="Rectangle 560"/>
              <p:cNvSpPr>
                <a:spLocks noChangeArrowheads="1"/>
              </p:cNvSpPr>
              <p:nvPr/>
            </p:nvSpPr>
            <p:spPr bwMode="auto">
              <a:xfrm>
                <a:off x="2784" y="1416"/>
                <a:ext cx="1087" cy="3"/>
              </a:xfrm>
              <a:prstGeom prst="rect">
                <a:avLst/>
              </a:prstGeom>
              <a:solidFill>
                <a:srgbClr val="F2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85" name="Picture 56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2784" y="141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3" name="Rectangle 562"/>
              <p:cNvSpPr>
                <a:spLocks noChangeArrowheads="1"/>
              </p:cNvSpPr>
              <p:nvPr/>
            </p:nvSpPr>
            <p:spPr bwMode="auto">
              <a:xfrm>
                <a:off x="2784" y="1416"/>
                <a:ext cx="1087" cy="3"/>
              </a:xfrm>
              <a:prstGeom prst="rect">
                <a:avLst/>
              </a:prstGeom>
              <a:solidFill>
                <a:srgbClr val="F2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05" name="Rectangle 563"/>
              <p:cNvSpPr>
                <a:spLocks noChangeArrowheads="1"/>
              </p:cNvSpPr>
              <p:nvPr/>
            </p:nvSpPr>
            <p:spPr bwMode="auto">
              <a:xfrm>
                <a:off x="2784" y="1419"/>
                <a:ext cx="1087" cy="3"/>
              </a:xfrm>
              <a:prstGeom prst="rect">
                <a:avLst/>
              </a:prstGeom>
              <a:solidFill>
                <a:srgbClr val="F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88" name="Picture 564"/>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2784" y="141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6" name="Rectangle 565"/>
              <p:cNvSpPr>
                <a:spLocks noChangeArrowheads="1"/>
              </p:cNvSpPr>
              <p:nvPr/>
            </p:nvSpPr>
            <p:spPr bwMode="auto">
              <a:xfrm>
                <a:off x="2784" y="1419"/>
                <a:ext cx="1087" cy="3"/>
              </a:xfrm>
              <a:prstGeom prst="rect">
                <a:avLst/>
              </a:prstGeom>
              <a:solidFill>
                <a:srgbClr val="F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08" name="Rectangle 566"/>
              <p:cNvSpPr>
                <a:spLocks noChangeArrowheads="1"/>
              </p:cNvSpPr>
              <p:nvPr/>
            </p:nvSpPr>
            <p:spPr bwMode="auto">
              <a:xfrm>
                <a:off x="2784" y="1422"/>
                <a:ext cx="1087" cy="2"/>
              </a:xfrm>
              <a:prstGeom prst="rect">
                <a:avLst/>
              </a:prstGeom>
              <a:solidFill>
                <a:srgbClr val="F0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91" name="Picture 567"/>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2784" y="1422"/>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9" name="Rectangle 568"/>
              <p:cNvSpPr>
                <a:spLocks noChangeArrowheads="1"/>
              </p:cNvSpPr>
              <p:nvPr/>
            </p:nvSpPr>
            <p:spPr bwMode="auto">
              <a:xfrm>
                <a:off x="2784" y="1422"/>
                <a:ext cx="1087" cy="2"/>
              </a:xfrm>
              <a:prstGeom prst="rect">
                <a:avLst/>
              </a:prstGeom>
              <a:solidFill>
                <a:srgbClr val="F0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11" name="Rectangle 569"/>
              <p:cNvSpPr>
                <a:spLocks noChangeArrowheads="1"/>
              </p:cNvSpPr>
              <p:nvPr/>
            </p:nvSpPr>
            <p:spPr bwMode="auto">
              <a:xfrm>
                <a:off x="2784" y="1424"/>
                <a:ext cx="1087" cy="3"/>
              </a:xfrm>
              <a:prstGeom prst="rect">
                <a:avLst/>
              </a:prstGeom>
              <a:solidFill>
                <a:srgbClr val="F0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94" name="Picture 570"/>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2784" y="142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2" name="Rectangle 571"/>
              <p:cNvSpPr>
                <a:spLocks noChangeArrowheads="1"/>
              </p:cNvSpPr>
              <p:nvPr/>
            </p:nvSpPr>
            <p:spPr bwMode="auto">
              <a:xfrm>
                <a:off x="2784" y="1424"/>
                <a:ext cx="1087" cy="3"/>
              </a:xfrm>
              <a:prstGeom prst="rect">
                <a:avLst/>
              </a:prstGeom>
              <a:solidFill>
                <a:srgbClr val="F0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14" name="Rectangle 572"/>
              <p:cNvSpPr>
                <a:spLocks noChangeArrowheads="1"/>
              </p:cNvSpPr>
              <p:nvPr/>
            </p:nvSpPr>
            <p:spPr bwMode="auto">
              <a:xfrm>
                <a:off x="2784" y="1427"/>
                <a:ext cx="1087" cy="3"/>
              </a:xfrm>
              <a:prstGeom prst="rect">
                <a:avLst/>
              </a:prstGeom>
              <a:solidFill>
                <a:srgbClr val="F0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597" name="Picture 573"/>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2784" y="142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 name="Rectangle 574"/>
              <p:cNvSpPr>
                <a:spLocks noChangeArrowheads="1"/>
              </p:cNvSpPr>
              <p:nvPr/>
            </p:nvSpPr>
            <p:spPr bwMode="auto">
              <a:xfrm>
                <a:off x="2784" y="1427"/>
                <a:ext cx="1087" cy="3"/>
              </a:xfrm>
              <a:prstGeom prst="rect">
                <a:avLst/>
              </a:prstGeom>
              <a:solidFill>
                <a:srgbClr val="F0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17" name="Rectangle 575"/>
              <p:cNvSpPr>
                <a:spLocks noChangeArrowheads="1"/>
              </p:cNvSpPr>
              <p:nvPr/>
            </p:nvSpPr>
            <p:spPr bwMode="auto">
              <a:xfrm>
                <a:off x="2784" y="1430"/>
                <a:ext cx="1087" cy="3"/>
              </a:xfrm>
              <a:prstGeom prst="rect">
                <a:avLst/>
              </a:prstGeom>
              <a:solidFill>
                <a:srgbClr val="F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00" name="Picture 576"/>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2784" y="143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8" name="Rectangle 577"/>
              <p:cNvSpPr>
                <a:spLocks noChangeArrowheads="1"/>
              </p:cNvSpPr>
              <p:nvPr/>
            </p:nvSpPr>
            <p:spPr bwMode="auto">
              <a:xfrm>
                <a:off x="2784" y="1430"/>
                <a:ext cx="1087" cy="3"/>
              </a:xfrm>
              <a:prstGeom prst="rect">
                <a:avLst/>
              </a:prstGeom>
              <a:solidFill>
                <a:srgbClr val="F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0" name="Rectangle 578"/>
              <p:cNvSpPr>
                <a:spLocks noChangeArrowheads="1"/>
              </p:cNvSpPr>
              <p:nvPr/>
            </p:nvSpPr>
            <p:spPr bwMode="auto">
              <a:xfrm>
                <a:off x="2784" y="1433"/>
                <a:ext cx="1087" cy="2"/>
              </a:xfrm>
              <a:prstGeom prst="rect">
                <a:avLst/>
              </a:prstGeom>
              <a:solidFill>
                <a:srgbClr val="F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03" name="Picture 579"/>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2784" y="1433"/>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1" name="Rectangle 580"/>
              <p:cNvSpPr>
                <a:spLocks noChangeArrowheads="1"/>
              </p:cNvSpPr>
              <p:nvPr/>
            </p:nvSpPr>
            <p:spPr bwMode="auto">
              <a:xfrm>
                <a:off x="2784" y="1433"/>
                <a:ext cx="1087" cy="2"/>
              </a:xfrm>
              <a:prstGeom prst="rect">
                <a:avLst/>
              </a:prstGeom>
              <a:solidFill>
                <a:srgbClr val="F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3" name="Rectangle 581"/>
              <p:cNvSpPr>
                <a:spLocks noChangeArrowheads="1"/>
              </p:cNvSpPr>
              <p:nvPr/>
            </p:nvSpPr>
            <p:spPr bwMode="auto">
              <a:xfrm>
                <a:off x="2784" y="1435"/>
                <a:ext cx="1087" cy="3"/>
              </a:xfrm>
              <a:prstGeom prst="rect">
                <a:avLst/>
              </a:prstGeom>
              <a:solidFill>
                <a:srgbClr val="F0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06" name="Picture 582"/>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784" y="143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4" name="Rectangle 583"/>
              <p:cNvSpPr>
                <a:spLocks noChangeArrowheads="1"/>
              </p:cNvSpPr>
              <p:nvPr/>
            </p:nvSpPr>
            <p:spPr bwMode="auto">
              <a:xfrm>
                <a:off x="2784" y="1435"/>
                <a:ext cx="1087" cy="3"/>
              </a:xfrm>
              <a:prstGeom prst="rect">
                <a:avLst/>
              </a:prstGeom>
              <a:solidFill>
                <a:srgbClr val="F0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6" name="Rectangle 584"/>
              <p:cNvSpPr>
                <a:spLocks noChangeArrowheads="1"/>
              </p:cNvSpPr>
              <p:nvPr/>
            </p:nvSpPr>
            <p:spPr bwMode="auto">
              <a:xfrm>
                <a:off x="2784" y="1438"/>
                <a:ext cx="1087" cy="3"/>
              </a:xfrm>
              <a:prstGeom prst="rect">
                <a:avLst/>
              </a:prstGeom>
              <a:solidFill>
                <a:srgbClr val="F0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09" name="Picture 585"/>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2784" y="143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7" name="Rectangle 586"/>
              <p:cNvSpPr>
                <a:spLocks noChangeArrowheads="1"/>
              </p:cNvSpPr>
              <p:nvPr/>
            </p:nvSpPr>
            <p:spPr bwMode="auto">
              <a:xfrm>
                <a:off x="2784" y="1438"/>
                <a:ext cx="1087" cy="3"/>
              </a:xfrm>
              <a:prstGeom prst="rect">
                <a:avLst/>
              </a:prstGeom>
              <a:solidFill>
                <a:srgbClr val="F0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9" name="Rectangle 587"/>
              <p:cNvSpPr>
                <a:spLocks noChangeArrowheads="1"/>
              </p:cNvSpPr>
              <p:nvPr/>
            </p:nvSpPr>
            <p:spPr bwMode="auto">
              <a:xfrm>
                <a:off x="2784" y="1441"/>
                <a:ext cx="1087" cy="3"/>
              </a:xfrm>
              <a:prstGeom prst="rect">
                <a:avLst/>
              </a:prstGeom>
              <a:solidFill>
                <a:srgbClr val="F0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12" name="Picture 588"/>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2784" y="144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0" name="Rectangle 589"/>
              <p:cNvSpPr>
                <a:spLocks noChangeArrowheads="1"/>
              </p:cNvSpPr>
              <p:nvPr/>
            </p:nvSpPr>
            <p:spPr bwMode="auto">
              <a:xfrm>
                <a:off x="2784" y="1441"/>
                <a:ext cx="1087" cy="3"/>
              </a:xfrm>
              <a:prstGeom prst="rect">
                <a:avLst/>
              </a:prstGeom>
              <a:solidFill>
                <a:srgbClr val="F0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32" name="Rectangle 590"/>
              <p:cNvSpPr>
                <a:spLocks noChangeArrowheads="1"/>
              </p:cNvSpPr>
              <p:nvPr/>
            </p:nvSpPr>
            <p:spPr bwMode="auto">
              <a:xfrm>
                <a:off x="2784" y="1444"/>
                <a:ext cx="1087" cy="2"/>
              </a:xfrm>
              <a:prstGeom prst="rect">
                <a:avLst/>
              </a:prstGeom>
              <a:solidFill>
                <a:srgbClr val="F0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15" name="Picture 591"/>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784" y="1444"/>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3" name="Rectangle 592"/>
              <p:cNvSpPr>
                <a:spLocks noChangeArrowheads="1"/>
              </p:cNvSpPr>
              <p:nvPr/>
            </p:nvSpPr>
            <p:spPr bwMode="auto">
              <a:xfrm>
                <a:off x="2784" y="1444"/>
                <a:ext cx="1087" cy="2"/>
              </a:xfrm>
              <a:prstGeom prst="rect">
                <a:avLst/>
              </a:prstGeom>
              <a:solidFill>
                <a:srgbClr val="F0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35" name="Rectangle 593"/>
              <p:cNvSpPr>
                <a:spLocks noChangeArrowheads="1"/>
              </p:cNvSpPr>
              <p:nvPr/>
            </p:nvSpPr>
            <p:spPr bwMode="auto">
              <a:xfrm>
                <a:off x="2784" y="1446"/>
                <a:ext cx="1087" cy="3"/>
              </a:xfrm>
              <a:prstGeom prst="rect">
                <a:avLst/>
              </a:prstGeom>
              <a:solidFill>
                <a:srgbClr val="F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18" name="Picture 594"/>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2784" y="144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 name="Rectangle 595"/>
              <p:cNvSpPr>
                <a:spLocks noChangeArrowheads="1"/>
              </p:cNvSpPr>
              <p:nvPr/>
            </p:nvSpPr>
            <p:spPr bwMode="auto">
              <a:xfrm>
                <a:off x="2784" y="1446"/>
                <a:ext cx="1087" cy="3"/>
              </a:xfrm>
              <a:prstGeom prst="rect">
                <a:avLst/>
              </a:prstGeom>
              <a:solidFill>
                <a:srgbClr val="F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38" name="Rectangle 596"/>
              <p:cNvSpPr>
                <a:spLocks noChangeArrowheads="1"/>
              </p:cNvSpPr>
              <p:nvPr/>
            </p:nvSpPr>
            <p:spPr bwMode="auto">
              <a:xfrm>
                <a:off x="2784" y="1449"/>
                <a:ext cx="1087" cy="3"/>
              </a:xfrm>
              <a:prstGeom prst="rect">
                <a:avLst/>
              </a:prstGeom>
              <a:solidFill>
                <a:srgbClr val="F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21" name="Picture 597"/>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2784" y="144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 name="Rectangle 598"/>
              <p:cNvSpPr>
                <a:spLocks noChangeArrowheads="1"/>
              </p:cNvSpPr>
              <p:nvPr/>
            </p:nvSpPr>
            <p:spPr bwMode="auto">
              <a:xfrm>
                <a:off x="2784" y="1449"/>
                <a:ext cx="1087" cy="3"/>
              </a:xfrm>
              <a:prstGeom prst="rect">
                <a:avLst/>
              </a:prstGeom>
              <a:solidFill>
                <a:srgbClr val="F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41" name="Rectangle 599"/>
              <p:cNvSpPr>
                <a:spLocks noChangeArrowheads="1"/>
              </p:cNvSpPr>
              <p:nvPr/>
            </p:nvSpPr>
            <p:spPr bwMode="auto">
              <a:xfrm>
                <a:off x="2784" y="1452"/>
                <a:ext cx="1087" cy="3"/>
              </a:xfrm>
              <a:prstGeom prst="rect">
                <a:avLst/>
              </a:prstGeom>
              <a:solidFill>
                <a:srgbClr val="F0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24" name="Picture 600"/>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2784" y="145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 name="Rectangle 601"/>
              <p:cNvSpPr>
                <a:spLocks noChangeArrowheads="1"/>
              </p:cNvSpPr>
              <p:nvPr/>
            </p:nvSpPr>
            <p:spPr bwMode="auto">
              <a:xfrm>
                <a:off x="2784" y="1452"/>
                <a:ext cx="1087" cy="3"/>
              </a:xfrm>
              <a:prstGeom prst="rect">
                <a:avLst/>
              </a:prstGeom>
              <a:solidFill>
                <a:srgbClr val="F0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44" name="Rectangle 602"/>
              <p:cNvSpPr>
                <a:spLocks noChangeArrowheads="1"/>
              </p:cNvSpPr>
              <p:nvPr/>
            </p:nvSpPr>
            <p:spPr bwMode="auto">
              <a:xfrm>
                <a:off x="2784" y="1455"/>
                <a:ext cx="1087" cy="3"/>
              </a:xfrm>
              <a:prstGeom prst="rect">
                <a:avLst/>
              </a:prstGeom>
              <a:solidFill>
                <a:srgbClr val="F0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27" name="Picture 603"/>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2784" y="145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 name="Rectangle 604"/>
              <p:cNvSpPr>
                <a:spLocks noChangeArrowheads="1"/>
              </p:cNvSpPr>
              <p:nvPr/>
            </p:nvSpPr>
            <p:spPr bwMode="auto">
              <a:xfrm>
                <a:off x="2784" y="1455"/>
                <a:ext cx="1087" cy="3"/>
              </a:xfrm>
              <a:prstGeom prst="rect">
                <a:avLst/>
              </a:prstGeom>
              <a:solidFill>
                <a:srgbClr val="F0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47" name="Rectangle 605"/>
              <p:cNvSpPr>
                <a:spLocks noChangeArrowheads="1"/>
              </p:cNvSpPr>
              <p:nvPr/>
            </p:nvSpPr>
            <p:spPr bwMode="auto">
              <a:xfrm>
                <a:off x="2784" y="1458"/>
                <a:ext cx="1087" cy="2"/>
              </a:xfrm>
              <a:prstGeom prst="rect">
                <a:avLst/>
              </a:prstGeom>
              <a:solidFill>
                <a:srgbClr val="F0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30" name="Picture 606"/>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2784" y="1458"/>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08"/>
            <p:cNvGrpSpPr>
              <a:grpSpLocks/>
            </p:cNvGrpSpPr>
            <p:nvPr/>
          </p:nvGrpSpPr>
          <p:grpSpPr bwMode="auto">
            <a:xfrm>
              <a:off x="2784" y="1458"/>
              <a:ext cx="1087" cy="187"/>
              <a:chOff x="2784" y="1458"/>
              <a:chExt cx="1087" cy="187"/>
            </a:xfrm>
          </p:grpSpPr>
          <p:sp>
            <p:nvSpPr>
              <p:cNvPr id="1912" name="Rectangle 608"/>
              <p:cNvSpPr>
                <a:spLocks noChangeArrowheads="1"/>
              </p:cNvSpPr>
              <p:nvPr/>
            </p:nvSpPr>
            <p:spPr bwMode="auto">
              <a:xfrm>
                <a:off x="2784" y="1458"/>
                <a:ext cx="1087" cy="2"/>
              </a:xfrm>
              <a:prstGeom prst="rect">
                <a:avLst/>
              </a:prstGeom>
              <a:solidFill>
                <a:srgbClr val="F0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13" name="Rectangle 609"/>
              <p:cNvSpPr>
                <a:spLocks noChangeArrowheads="1"/>
              </p:cNvSpPr>
              <p:nvPr/>
            </p:nvSpPr>
            <p:spPr bwMode="auto">
              <a:xfrm>
                <a:off x="2784" y="1460"/>
                <a:ext cx="1087" cy="3"/>
              </a:xfrm>
              <a:prstGeom prst="rect">
                <a:avLst/>
              </a:prstGeom>
              <a:solidFill>
                <a:srgbClr val="F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34" name="Picture 610"/>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784" y="146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 name="Rectangle 611"/>
              <p:cNvSpPr>
                <a:spLocks noChangeArrowheads="1"/>
              </p:cNvSpPr>
              <p:nvPr/>
            </p:nvSpPr>
            <p:spPr bwMode="auto">
              <a:xfrm>
                <a:off x="2784" y="1460"/>
                <a:ext cx="1087" cy="3"/>
              </a:xfrm>
              <a:prstGeom prst="rect">
                <a:avLst/>
              </a:prstGeom>
              <a:solidFill>
                <a:srgbClr val="F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15" name="Rectangle 612"/>
              <p:cNvSpPr>
                <a:spLocks noChangeArrowheads="1"/>
              </p:cNvSpPr>
              <p:nvPr/>
            </p:nvSpPr>
            <p:spPr bwMode="auto">
              <a:xfrm>
                <a:off x="2784" y="1463"/>
                <a:ext cx="1087" cy="3"/>
              </a:xfrm>
              <a:prstGeom prst="rect">
                <a:avLst/>
              </a:prstGeom>
              <a:solidFill>
                <a:srgbClr val="F0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37" name="Picture 613"/>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784" y="146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6" name="Rectangle 614"/>
              <p:cNvSpPr>
                <a:spLocks noChangeArrowheads="1"/>
              </p:cNvSpPr>
              <p:nvPr/>
            </p:nvSpPr>
            <p:spPr bwMode="auto">
              <a:xfrm>
                <a:off x="2784" y="1463"/>
                <a:ext cx="1087" cy="3"/>
              </a:xfrm>
              <a:prstGeom prst="rect">
                <a:avLst/>
              </a:prstGeom>
              <a:solidFill>
                <a:srgbClr val="F0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17" name="Rectangle 615"/>
              <p:cNvSpPr>
                <a:spLocks noChangeArrowheads="1"/>
              </p:cNvSpPr>
              <p:nvPr/>
            </p:nvSpPr>
            <p:spPr bwMode="auto">
              <a:xfrm>
                <a:off x="2784" y="1466"/>
                <a:ext cx="1087" cy="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40" name="Picture 616"/>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2784" y="146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8" name="Rectangle 617"/>
              <p:cNvSpPr>
                <a:spLocks noChangeArrowheads="1"/>
              </p:cNvSpPr>
              <p:nvPr/>
            </p:nvSpPr>
            <p:spPr bwMode="auto">
              <a:xfrm>
                <a:off x="2784" y="1466"/>
                <a:ext cx="1087" cy="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19" name="Rectangle 618"/>
              <p:cNvSpPr>
                <a:spLocks noChangeArrowheads="1"/>
              </p:cNvSpPr>
              <p:nvPr/>
            </p:nvSpPr>
            <p:spPr bwMode="auto">
              <a:xfrm>
                <a:off x="2784" y="1469"/>
                <a:ext cx="1087" cy="2"/>
              </a:xfrm>
              <a:prstGeom prst="rect">
                <a:avLst/>
              </a:prstGeom>
              <a:solidFill>
                <a:srgbClr val="F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43" name="Picture 619"/>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2784" y="1469"/>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2" name="Rectangle 620"/>
              <p:cNvSpPr>
                <a:spLocks noChangeArrowheads="1"/>
              </p:cNvSpPr>
              <p:nvPr/>
            </p:nvSpPr>
            <p:spPr bwMode="auto">
              <a:xfrm>
                <a:off x="2784" y="1469"/>
                <a:ext cx="1087" cy="2"/>
              </a:xfrm>
              <a:prstGeom prst="rect">
                <a:avLst/>
              </a:prstGeom>
              <a:solidFill>
                <a:srgbClr val="F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33" name="Rectangle 621"/>
              <p:cNvSpPr>
                <a:spLocks noChangeArrowheads="1"/>
              </p:cNvSpPr>
              <p:nvPr/>
            </p:nvSpPr>
            <p:spPr bwMode="auto">
              <a:xfrm>
                <a:off x="2784" y="1471"/>
                <a:ext cx="1087" cy="3"/>
              </a:xfrm>
              <a:prstGeom prst="rect">
                <a:avLst/>
              </a:prstGeom>
              <a:solidFill>
                <a:srgbClr val="F0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46" name="Picture 622"/>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2784" y="147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5" name="Rectangle 623"/>
              <p:cNvSpPr>
                <a:spLocks noChangeArrowheads="1"/>
              </p:cNvSpPr>
              <p:nvPr/>
            </p:nvSpPr>
            <p:spPr bwMode="auto">
              <a:xfrm>
                <a:off x="2784" y="1471"/>
                <a:ext cx="1087" cy="3"/>
              </a:xfrm>
              <a:prstGeom prst="rect">
                <a:avLst/>
              </a:prstGeom>
              <a:solidFill>
                <a:srgbClr val="F0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36" name="Rectangle 624"/>
              <p:cNvSpPr>
                <a:spLocks noChangeArrowheads="1"/>
              </p:cNvSpPr>
              <p:nvPr/>
            </p:nvSpPr>
            <p:spPr bwMode="auto">
              <a:xfrm>
                <a:off x="2784" y="1474"/>
                <a:ext cx="1087" cy="3"/>
              </a:xfrm>
              <a:prstGeom prst="rect">
                <a:avLst/>
              </a:prstGeom>
              <a:solidFill>
                <a:srgbClr val="F0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49" name="Picture 625"/>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2784" y="147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 name="Rectangle 626"/>
              <p:cNvSpPr>
                <a:spLocks noChangeArrowheads="1"/>
              </p:cNvSpPr>
              <p:nvPr/>
            </p:nvSpPr>
            <p:spPr bwMode="auto">
              <a:xfrm>
                <a:off x="2784" y="1474"/>
                <a:ext cx="1087" cy="3"/>
              </a:xfrm>
              <a:prstGeom prst="rect">
                <a:avLst/>
              </a:prstGeom>
              <a:solidFill>
                <a:srgbClr val="F0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39" name="Rectangle 627"/>
              <p:cNvSpPr>
                <a:spLocks noChangeArrowheads="1"/>
              </p:cNvSpPr>
              <p:nvPr/>
            </p:nvSpPr>
            <p:spPr bwMode="auto">
              <a:xfrm>
                <a:off x="2784" y="1477"/>
                <a:ext cx="1087" cy="3"/>
              </a:xfrm>
              <a:prstGeom prst="rect">
                <a:avLst/>
              </a:prstGeom>
              <a:solidFill>
                <a:srgbClr val="F0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52" name="Picture 628"/>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2784" y="147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 name="Rectangle 629"/>
              <p:cNvSpPr>
                <a:spLocks noChangeArrowheads="1"/>
              </p:cNvSpPr>
              <p:nvPr/>
            </p:nvSpPr>
            <p:spPr bwMode="auto">
              <a:xfrm>
                <a:off x="2784" y="1477"/>
                <a:ext cx="1087" cy="3"/>
              </a:xfrm>
              <a:prstGeom prst="rect">
                <a:avLst/>
              </a:prstGeom>
              <a:solidFill>
                <a:srgbClr val="F0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42" name="Rectangle 630"/>
              <p:cNvSpPr>
                <a:spLocks noChangeArrowheads="1"/>
              </p:cNvSpPr>
              <p:nvPr/>
            </p:nvSpPr>
            <p:spPr bwMode="auto">
              <a:xfrm>
                <a:off x="2784" y="1480"/>
                <a:ext cx="1087" cy="2"/>
              </a:xfrm>
              <a:prstGeom prst="rect">
                <a:avLst/>
              </a:prstGeom>
              <a:solidFill>
                <a:srgbClr val="F0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55" name="Picture 631"/>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2784" y="1480"/>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 name="Rectangle 632"/>
              <p:cNvSpPr>
                <a:spLocks noChangeArrowheads="1"/>
              </p:cNvSpPr>
              <p:nvPr/>
            </p:nvSpPr>
            <p:spPr bwMode="auto">
              <a:xfrm>
                <a:off x="2784" y="1480"/>
                <a:ext cx="1087" cy="2"/>
              </a:xfrm>
              <a:prstGeom prst="rect">
                <a:avLst/>
              </a:prstGeom>
              <a:solidFill>
                <a:srgbClr val="F0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45" name="Rectangle 633"/>
              <p:cNvSpPr>
                <a:spLocks noChangeArrowheads="1"/>
              </p:cNvSpPr>
              <p:nvPr/>
            </p:nvSpPr>
            <p:spPr bwMode="auto">
              <a:xfrm>
                <a:off x="2784" y="1482"/>
                <a:ext cx="1087" cy="3"/>
              </a:xfrm>
              <a:prstGeom prst="rect">
                <a:avLst/>
              </a:prstGeom>
              <a:solidFill>
                <a:srgbClr val="F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58" name="Picture 634"/>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2784" y="148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 name="Rectangle 635"/>
              <p:cNvSpPr>
                <a:spLocks noChangeArrowheads="1"/>
              </p:cNvSpPr>
              <p:nvPr/>
            </p:nvSpPr>
            <p:spPr bwMode="auto">
              <a:xfrm>
                <a:off x="2784" y="1482"/>
                <a:ext cx="1087" cy="3"/>
              </a:xfrm>
              <a:prstGeom prst="rect">
                <a:avLst/>
              </a:prstGeom>
              <a:solidFill>
                <a:srgbClr val="F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48" name="Rectangle 636"/>
              <p:cNvSpPr>
                <a:spLocks noChangeArrowheads="1"/>
              </p:cNvSpPr>
              <p:nvPr/>
            </p:nvSpPr>
            <p:spPr bwMode="auto">
              <a:xfrm>
                <a:off x="2784" y="1485"/>
                <a:ext cx="1087" cy="3"/>
              </a:xfrm>
              <a:prstGeom prst="rect">
                <a:avLst/>
              </a:prstGeom>
              <a:solidFill>
                <a:srgbClr val="F0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61" name="Picture 637"/>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2784" y="148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0" name="Rectangle 638"/>
              <p:cNvSpPr>
                <a:spLocks noChangeArrowheads="1"/>
              </p:cNvSpPr>
              <p:nvPr/>
            </p:nvSpPr>
            <p:spPr bwMode="auto">
              <a:xfrm>
                <a:off x="2784" y="1485"/>
                <a:ext cx="1087" cy="3"/>
              </a:xfrm>
              <a:prstGeom prst="rect">
                <a:avLst/>
              </a:prstGeom>
              <a:solidFill>
                <a:srgbClr val="F0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51" name="Rectangle 639"/>
              <p:cNvSpPr>
                <a:spLocks noChangeArrowheads="1"/>
              </p:cNvSpPr>
              <p:nvPr/>
            </p:nvSpPr>
            <p:spPr bwMode="auto">
              <a:xfrm>
                <a:off x="2784" y="1488"/>
                <a:ext cx="1087" cy="3"/>
              </a:xfrm>
              <a:prstGeom prst="rect">
                <a:avLst/>
              </a:prstGeom>
              <a:solidFill>
                <a:srgbClr val="F0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64" name="Picture 640"/>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2784" y="148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3" name="Rectangle 641"/>
              <p:cNvSpPr>
                <a:spLocks noChangeArrowheads="1"/>
              </p:cNvSpPr>
              <p:nvPr/>
            </p:nvSpPr>
            <p:spPr bwMode="auto">
              <a:xfrm>
                <a:off x="2784" y="1488"/>
                <a:ext cx="1087" cy="3"/>
              </a:xfrm>
              <a:prstGeom prst="rect">
                <a:avLst/>
              </a:prstGeom>
              <a:solidFill>
                <a:srgbClr val="F0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54" name="Rectangle 642"/>
              <p:cNvSpPr>
                <a:spLocks noChangeArrowheads="1"/>
              </p:cNvSpPr>
              <p:nvPr/>
            </p:nvSpPr>
            <p:spPr bwMode="auto">
              <a:xfrm>
                <a:off x="2784" y="1491"/>
                <a:ext cx="1087" cy="2"/>
              </a:xfrm>
              <a:prstGeom prst="rect">
                <a:avLst/>
              </a:prstGeom>
              <a:solidFill>
                <a:srgbClr val="F0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67" name="Picture 643"/>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2784" y="1491"/>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6" name="Rectangle 644"/>
              <p:cNvSpPr>
                <a:spLocks noChangeArrowheads="1"/>
              </p:cNvSpPr>
              <p:nvPr/>
            </p:nvSpPr>
            <p:spPr bwMode="auto">
              <a:xfrm>
                <a:off x="2784" y="1491"/>
                <a:ext cx="1087" cy="2"/>
              </a:xfrm>
              <a:prstGeom prst="rect">
                <a:avLst/>
              </a:prstGeom>
              <a:solidFill>
                <a:srgbClr val="F0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57" name="Rectangle 645"/>
              <p:cNvSpPr>
                <a:spLocks noChangeArrowheads="1"/>
              </p:cNvSpPr>
              <p:nvPr/>
            </p:nvSpPr>
            <p:spPr bwMode="auto">
              <a:xfrm>
                <a:off x="2784" y="1493"/>
                <a:ext cx="1087" cy="3"/>
              </a:xfrm>
              <a:prstGeom prst="rect">
                <a:avLst/>
              </a:prstGeom>
              <a:solidFill>
                <a:srgbClr val="F0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70" name="Picture 646"/>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2784" y="149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 name="Rectangle 647"/>
              <p:cNvSpPr>
                <a:spLocks noChangeArrowheads="1"/>
              </p:cNvSpPr>
              <p:nvPr/>
            </p:nvSpPr>
            <p:spPr bwMode="auto">
              <a:xfrm>
                <a:off x="2784" y="1493"/>
                <a:ext cx="1087" cy="3"/>
              </a:xfrm>
              <a:prstGeom prst="rect">
                <a:avLst/>
              </a:prstGeom>
              <a:solidFill>
                <a:srgbClr val="F0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60" name="Rectangle 648"/>
              <p:cNvSpPr>
                <a:spLocks noChangeArrowheads="1"/>
              </p:cNvSpPr>
              <p:nvPr/>
            </p:nvSpPr>
            <p:spPr bwMode="auto">
              <a:xfrm>
                <a:off x="2784" y="1496"/>
                <a:ext cx="1087" cy="3"/>
              </a:xfrm>
              <a:prstGeom prst="rect">
                <a:avLst/>
              </a:prstGeom>
              <a:solidFill>
                <a:srgbClr val="F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73" name="Picture 649"/>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2784" y="149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 name="Rectangle 650"/>
              <p:cNvSpPr>
                <a:spLocks noChangeArrowheads="1"/>
              </p:cNvSpPr>
              <p:nvPr/>
            </p:nvSpPr>
            <p:spPr bwMode="auto">
              <a:xfrm>
                <a:off x="2784" y="1496"/>
                <a:ext cx="1087" cy="3"/>
              </a:xfrm>
              <a:prstGeom prst="rect">
                <a:avLst/>
              </a:prstGeom>
              <a:solidFill>
                <a:srgbClr val="F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63" name="Rectangle 651"/>
              <p:cNvSpPr>
                <a:spLocks noChangeArrowheads="1"/>
              </p:cNvSpPr>
              <p:nvPr/>
            </p:nvSpPr>
            <p:spPr bwMode="auto">
              <a:xfrm>
                <a:off x="2784" y="1499"/>
                <a:ext cx="1087" cy="3"/>
              </a:xfrm>
              <a:prstGeom prst="rect">
                <a:avLst/>
              </a:prstGeom>
              <a:solidFill>
                <a:srgbClr val="F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76" name="Picture 652"/>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784" y="149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5" name="Rectangle 653"/>
              <p:cNvSpPr>
                <a:spLocks noChangeArrowheads="1"/>
              </p:cNvSpPr>
              <p:nvPr/>
            </p:nvSpPr>
            <p:spPr bwMode="auto">
              <a:xfrm>
                <a:off x="2784" y="1499"/>
                <a:ext cx="1087" cy="3"/>
              </a:xfrm>
              <a:prstGeom prst="rect">
                <a:avLst/>
              </a:prstGeom>
              <a:solidFill>
                <a:srgbClr val="F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66" name="Rectangle 654"/>
              <p:cNvSpPr>
                <a:spLocks noChangeArrowheads="1"/>
              </p:cNvSpPr>
              <p:nvPr/>
            </p:nvSpPr>
            <p:spPr bwMode="auto">
              <a:xfrm>
                <a:off x="2784" y="1502"/>
                <a:ext cx="1087" cy="2"/>
              </a:xfrm>
              <a:prstGeom prst="rect">
                <a:avLst/>
              </a:prstGeom>
              <a:solidFill>
                <a:srgbClr val="F0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79" name="Picture 655"/>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2784" y="1502"/>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8" name="Rectangle 656"/>
              <p:cNvSpPr>
                <a:spLocks noChangeArrowheads="1"/>
              </p:cNvSpPr>
              <p:nvPr/>
            </p:nvSpPr>
            <p:spPr bwMode="auto">
              <a:xfrm>
                <a:off x="2784" y="1502"/>
                <a:ext cx="1087" cy="2"/>
              </a:xfrm>
              <a:prstGeom prst="rect">
                <a:avLst/>
              </a:prstGeom>
              <a:solidFill>
                <a:srgbClr val="F0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69" name="Rectangle 657"/>
              <p:cNvSpPr>
                <a:spLocks noChangeArrowheads="1"/>
              </p:cNvSpPr>
              <p:nvPr/>
            </p:nvSpPr>
            <p:spPr bwMode="auto">
              <a:xfrm>
                <a:off x="2784" y="1504"/>
                <a:ext cx="1087" cy="3"/>
              </a:xfrm>
              <a:prstGeom prst="rect">
                <a:avLst/>
              </a:prstGeom>
              <a:solidFill>
                <a:srgbClr val="F0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82" name="Picture 658"/>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2784" y="150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 name="Rectangle 659"/>
              <p:cNvSpPr>
                <a:spLocks noChangeArrowheads="1"/>
              </p:cNvSpPr>
              <p:nvPr/>
            </p:nvSpPr>
            <p:spPr bwMode="auto">
              <a:xfrm>
                <a:off x="2784" y="1504"/>
                <a:ext cx="1087" cy="3"/>
              </a:xfrm>
              <a:prstGeom prst="rect">
                <a:avLst/>
              </a:prstGeom>
              <a:solidFill>
                <a:srgbClr val="F0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72" name="Rectangle 660"/>
              <p:cNvSpPr>
                <a:spLocks noChangeArrowheads="1"/>
              </p:cNvSpPr>
              <p:nvPr/>
            </p:nvSpPr>
            <p:spPr bwMode="auto">
              <a:xfrm>
                <a:off x="2784" y="1507"/>
                <a:ext cx="1087" cy="3"/>
              </a:xfrm>
              <a:prstGeom prst="rect">
                <a:avLst/>
              </a:prstGeom>
              <a:solidFill>
                <a:srgbClr val="F0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85" name="Picture 661"/>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784" y="150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4" name="Rectangle 662"/>
              <p:cNvSpPr>
                <a:spLocks noChangeArrowheads="1"/>
              </p:cNvSpPr>
              <p:nvPr/>
            </p:nvSpPr>
            <p:spPr bwMode="auto">
              <a:xfrm>
                <a:off x="2784" y="1507"/>
                <a:ext cx="1087" cy="3"/>
              </a:xfrm>
              <a:prstGeom prst="rect">
                <a:avLst/>
              </a:prstGeom>
              <a:solidFill>
                <a:srgbClr val="F0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75" name="Rectangle 663"/>
              <p:cNvSpPr>
                <a:spLocks noChangeArrowheads="1"/>
              </p:cNvSpPr>
              <p:nvPr/>
            </p:nvSpPr>
            <p:spPr bwMode="auto">
              <a:xfrm>
                <a:off x="2784" y="1510"/>
                <a:ext cx="1087" cy="3"/>
              </a:xfrm>
              <a:prstGeom prst="rect">
                <a:avLst/>
              </a:prstGeom>
              <a:solidFill>
                <a:srgbClr val="F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88" name="Picture 664"/>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2784" y="151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7" name="Rectangle 665"/>
              <p:cNvSpPr>
                <a:spLocks noChangeArrowheads="1"/>
              </p:cNvSpPr>
              <p:nvPr/>
            </p:nvSpPr>
            <p:spPr bwMode="auto">
              <a:xfrm>
                <a:off x="2784" y="1510"/>
                <a:ext cx="1087" cy="3"/>
              </a:xfrm>
              <a:prstGeom prst="rect">
                <a:avLst/>
              </a:prstGeom>
              <a:solidFill>
                <a:srgbClr val="F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78" name="Rectangle 666"/>
              <p:cNvSpPr>
                <a:spLocks noChangeArrowheads="1"/>
              </p:cNvSpPr>
              <p:nvPr/>
            </p:nvSpPr>
            <p:spPr bwMode="auto">
              <a:xfrm>
                <a:off x="2784" y="1513"/>
                <a:ext cx="1087" cy="2"/>
              </a:xfrm>
              <a:prstGeom prst="rect">
                <a:avLst/>
              </a:prstGeom>
              <a:solidFill>
                <a:srgbClr val="F2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91" name="Picture 667"/>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2784" y="1513"/>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0" name="Rectangle 668"/>
              <p:cNvSpPr>
                <a:spLocks noChangeArrowheads="1"/>
              </p:cNvSpPr>
              <p:nvPr/>
            </p:nvSpPr>
            <p:spPr bwMode="auto">
              <a:xfrm>
                <a:off x="2784" y="1513"/>
                <a:ext cx="1087" cy="2"/>
              </a:xfrm>
              <a:prstGeom prst="rect">
                <a:avLst/>
              </a:prstGeom>
              <a:solidFill>
                <a:srgbClr val="F2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81" name="Rectangle 669"/>
              <p:cNvSpPr>
                <a:spLocks noChangeArrowheads="1"/>
              </p:cNvSpPr>
              <p:nvPr/>
            </p:nvSpPr>
            <p:spPr bwMode="auto">
              <a:xfrm>
                <a:off x="2784" y="1515"/>
                <a:ext cx="1087" cy="3"/>
              </a:xfrm>
              <a:prstGeom prst="rect">
                <a:avLst/>
              </a:prstGeom>
              <a:solidFill>
                <a:srgbClr val="F2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94" name="Picture 670"/>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2784" y="151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 name="Rectangle 671"/>
              <p:cNvSpPr>
                <a:spLocks noChangeArrowheads="1"/>
              </p:cNvSpPr>
              <p:nvPr/>
            </p:nvSpPr>
            <p:spPr bwMode="auto">
              <a:xfrm>
                <a:off x="2784" y="1515"/>
                <a:ext cx="1087" cy="3"/>
              </a:xfrm>
              <a:prstGeom prst="rect">
                <a:avLst/>
              </a:prstGeom>
              <a:solidFill>
                <a:srgbClr val="F2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84" name="Rectangle 672"/>
              <p:cNvSpPr>
                <a:spLocks noChangeArrowheads="1"/>
              </p:cNvSpPr>
              <p:nvPr/>
            </p:nvSpPr>
            <p:spPr bwMode="auto">
              <a:xfrm>
                <a:off x="2784" y="1518"/>
                <a:ext cx="1087" cy="3"/>
              </a:xfrm>
              <a:prstGeom prst="rect">
                <a:avLst/>
              </a:prstGeom>
              <a:solidFill>
                <a:srgbClr val="F2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697" name="Picture 673"/>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2784" y="151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6" name="Rectangle 674"/>
              <p:cNvSpPr>
                <a:spLocks noChangeArrowheads="1"/>
              </p:cNvSpPr>
              <p:nvPr/>
            </p:nvSpPr>
            <p:spPr bwMode="auto">
              <a:xfrm>
                <a:off x="2784" y="1518"/>
                <a:ext cx="1087" cy="3"/>
              </a:xfrm>
              <a:prstGeom prst="rect">
                <a:avLst/>
              </a:prstGeom>
              <a:solidFill>
                <a:srgbClr val="F2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87" name="Rectangle 675"/>
              <p:cNvSpPr>
                <a:spLocks noChangeArrowheads="1"/>
              </p:cNvSpPr>
              <p:nvPr/>
            </p:nvSpPr>
            <p:spPr bwMode="auto">
              <a:xfrm>
                <a:off x="2784" y="1521"/>
                <a:ext cx="1087" cy="3"/>
              </a:xfrm>
              <a:prstGeom prst="rect">
                <a:avLst/>
              </a:prstGeom>
              <a:solidFill>
                <a:srgbClr val="F2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00" name="Picture 676"/>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2784" y="152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 name="Rectangle 677"/>
              <p:cNvSpPr>
                <a:spLocks noChangeArrowheads="1"/>
              </p:cNvSpPr>
              <p:nvPr/>
            </p:nvSpPr>
            <p:spPr bwMode="auto">
              <a:xfrm>
                <a:off x="2784" y="1521"/>
                <a:ext cx="1087" cy="3"/>
              </a:xfrm>
              <a:prstGeom prst="rect">
                <a:avLst/>
              </a:prstGeom>
              <a:solidFill>
                <a:srgbClr val="F2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90" name="Rectangle 678"/>
              <p:cNvSpPr>
                <a:spLocks noChangeArrowheads="1"/>
              </p:cNvSpPr>
              <p:nvPr/>
            </p:nvSpPr>
            <p:spPr bwMode="auto">
              <a:xfrm>
                <a:off x="2784" y="1524"/>
                <a:ext cx="1087" cy="2"/>
              </a:xfrm>
              <a:prstGeom prst="rect">
                <a:avLst/>
              </a:prstGeom>
              <a:solidFill>
                <a:srgbClr val="F2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03" name="Picture 679"/>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2784" y="1524"/>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2" name="Rectangle 680"/>
              <p:cNvSpPr>
                <a:spLocks noChangeArrowheads="1"/>
              </p:cNvSpPr>
              <p:nvPr/>
            </p:nvSpPr>
            <p:spPr bwMode="auto">
              <a:xfrm>
                <a:off x="2784" y="1524"/>
                <a:ext cx="1087" cy="2"/>
              </a:xfrm>
              <a:prstGeom prst="rect">
                <a:avLst/>
              </a:prstGeom>
              <a:solidFill>
                <a:srgbClr val="F2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93" name="Rectangle 681"/>
              <p:cNvSpPr>
                <a:spLocks noChangeArrowheads="1"/>
              </p:cNvSpPr>
              <p:nvPr/>
            </p:nvSpPr>
            <p:spPr bwMode="auto">
              <a:xfrm>
                <a:off x="2784" y="1526"/>
                <a:ext cx="1087" cy="3"/>
              </a:xfrm>
              <a:prstGeom prst="rect">
                <a:avLst/>
              </a:prstGeom>
              <a:solidFill>
                <a:srgbClr val="F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06" name="Picture 682"/>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2784" y="152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5" name="Rectangle 683"/>
              <p:cNvSpPr>
                <a:spLocks noChangeArrowheads="1"/>
              </p:cNvSpPr>
              <p:nvPr/>
            </p:nvSpPr>
            <p:spPr bwMode="auto">
              <a:xfrm>
                <a:off x="2784" y="1526"/>
                <a:ext cx="1087" cy="3"/>
              </a:xfrm>
              <a:prstGeom prst="rect">
                <a:avLst/>
              </a:prstGeom>
              <a:solidFill>
                <a:srgbClr val="F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96" name="Rectangle 684"/>
              <p:cNvSpPr>
                <a:spLocks noChangeArrowheads="1"/>
              </p:cNvSpPr>
              <p:nvPr/>
            </p:nvSpPr>
            <p:spPr bwMode="auto">
              <a:xfrm>
                <a:off x="2784" y="1529"/>
                <a:ext cx="1087" cy="3"/>
              </a:xfrm>
              <a:prstGeom prst="rect">
                <a:avLst/>
              </a:prstGeom>
              <a:solidFill>
                <a:srgbClr val="F2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09" name="Picture 685"/>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784" y="152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8" name="Rectangle 686"/>
              <p:cNvSpPr>
                <a:spLocks noChangeArrowheads="1"/>
              </p:cNvSpPr>
              <p:nvPr/>
            </p:nvSpPr>
            <p:spPr bwMode="auto">
              <a:xfrm>
                <a:off x="2784" y="1529"/>
                <a:ext cx="1087" cy="3"/>
              </a:xfrm>
              <a:prstGeom prst="rect">
                <a:avLst/>
              </a:prstGeom>
              <a:solidFill>
                <a:srgbClr val="F2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99" name="Rectangle 687"/>
              <p:cNvSpPr>
                <a:spLocks noChangeArrowheads="1"/>
              </p:cNvSpPr>
              <p:nvPr/>
            </p:nvSpPr>
            <p:spPr bwMode="auto">
              <a:xfrm>
                <a:off x="2784" y="1532"/>
                <a:ext cx="1087" cy="3"/>
              </a:xfrm>
              <a:prstGeom prst="rect">
                <a:avLst/>
              </a:prstGeom>
              <a:solidFill>
                <a:srgbClr val="F2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12" name="Picture 688"/>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2784" y="153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1" name="Rectangle 689"/>
              <p:cNvSpPr>
                <a:spLocks noChangeArrowheads="1"/>
              </p:cNvSpPr>
              <p:nvPr/>
            </p:nvSpPr>
            <p:spPr bwMode="auto">
              <a:xfrm>
                <a:off x="2784" y="1532"/>
                <a:ext cx="1087" cy="3"/>
              </a:xfrm>
              <a:prstGeom prst="rect">
                <a:avLst/>
              </a:prstGeom>
              <a:solidFill>
                <a:srgbClr val="F2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02" name="Rectangle 690"/>
              <p:cNvSpPr>
                <a:spLocks noChangeArrowheads="1"/>
              </p:cNvSpPr>
              <p:nvPr/>
            </p:nvSpPr>
            <p:spPr bwMode="auto">
              <a:xfrm>
                <a:off x="2784" y="1535"/>
                <a:ext cx="1087" cy="3"/>
              </a:xfrm>
              <a:prstGeom prst="rect">
                <a:avLst/>
              </a:prstGeom>
              <a:solidFill>
                <a:srgbClr val="F2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15" name="Picture 691"/>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2784" y="153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4" name="Rectangle 692"/>
              <p:cNvSpPr>
                <a:spLocks noChangeArrowheads="1"/>
              </p:cNvSpPr>
              <p:nvPr/>
            </p:nvSpPr>
            <p:spPr bwMode="auto">
              <a:xfrm>
                <a:off x="2784" y="1535"/>
                <a:ext cx="1087" cy="3"/>
              </a:xfrm>
              <a:prstGeom prst="rect">
                <a:avLst/>
              </a:prstGeom>
              <a:solidFill>
                <a:srgbClr val="F2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05" name="Rectangle 693"/>
              <p:cNvSpPr>
                <a:spLocks noChangeArrowheads="1"/>
              </p:cNvSpPr>
              <p:nvPr/>
            </p:nvSpPr>
            <p:spPr bwMode="auto">
              <a:xfrm>
                <a:off x="2784" y="1538"/>
                <a:ext cx="1087" cy="2"/>
              </a:xfrm>
              <a:prstGeom prst="rect">
                <a:avLst/>
              </a:prstGeom>
              <a:solidFill>
                <a:srgbClr val="F2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18" name="Picture 694"/>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2784" y="1538"/>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7" name="Rectangle 695"/>
              <p:cNvSpPr>
                <a:spLocks noChangeArrowheads="1"/>
              </p:cNvSpPr>
              <p:nvPr/>
            </p:nvSpPr>
            <p:spPr bwMode="auto">
              <a:xfrm>
                <a:off x="2784" y="1538"/>
                <a:ext cx="1087" cy="2"/>
              </a:xfrm>
              <a:prstGeom prst="rect">
                <a:avLst/>
              </a:prstGeom>
              <a:solidFill>
                <a:srgbClr val="F2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08" name="Rectangle 696"/>
              <p:cNvSpPr>
                <a:spLocks noChangeArrowheads="1"/>
              </p:cNvSpPr>
              <p:nvPr/>
            </p:nvSpPr>
            <p:spPr bwMode="auto">
              <a:xfrm>
                <a:off x="2784" y="1540"/>
                <a:ext cx="1087" cy="3"/>
              </a:xfrm>
              <a:prstGeom prst="rect">
                <a:avLst/>
              </a:prstGeom>
              <a:solidFill>
                <a:srgbClr val="F4A4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21" name="Picture 697"/>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2784" y="154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 name="Rectangle 698"/>
              <p:cNvSpPr>
                <a:spLocks noChangeArrowheads="1"/>
              </p:cNvSpPr>
              <p:nvPr/>
            </p:nvSpPr>
            <p:spPr bwMode="auto">
              <a:xfrm>
                <a:off x="2784" y="1540"/>
                <a:ext cx="1087" cy="3"/>
              </a:xfrm>
              <a:prstGeom prst="rect">
                <a:avLst/>
              </a:prstGeom>
              <a:solidFill>
                <a:srgbClr val="F4A4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11" name="Rectangle 699"/>
              <p:cNvSpPr>
                <a:spLocks noChangeArrowheads="1"/>
              </p:cNvSpPr>
              <p:nvPr/>
            </p:nvSpPr>
            <p:spPr bwMode="auto">
              <a:xfrm>
                <a:off x="2784" y="1543"/>
                <a:ext cx="1087" cy="3"/>
              </a:xfrm>
              <a:prstGeom prst="rect">
                <a:avLst/>
              </a:prstGeom>
              <a:solidFill>
                <a:srgbClr val="F4A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24" name="Picture 700"/>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2784" y="154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3" name="Rectangle 701"/>
              <p:cNvSpPr>
                <a:spLocks noChangeArrowheads="1"/>
              </p:cNvSpPr>
              <p:nvPr/>
            </p:nvSpPr>
            <p:spPr bwMode="auto">
              <a:xfrm>
                <a:off x="2784" y="1543"/>
                <a:ext cx="1087" cy="3"/>
              </a:xfrm>
              <a:prstGeom prst="rect">
                <a:avLst/>
              </a:prstGeom>
              <a:solidFill>
                <a:srgbClr val="F4A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14" name="Rectangle 702"/>
              <p:cNvSpPr>
                <a:spLocks noChangeArrowheads="1"/>
              </p:cNvSpPr>
              <p:nvPr/>
            </p:nvSpPr>
            <p:spPr bwMode="auto">
              <a:xfrm>
                <a:off x="2784" y="1546"/>
                <a:ext cx="1087" cy="3"/>
              </a:xfrm>
              <a:prstGeom prst="rect">
                <a:avLst/>
              </a:prstGeom>
              <a:solidFill>
                <a:srgbClr val="F4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27" name="Picture 703"/>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2784" y="154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6" name="Rectangle 704"/>
              <p:cNvSpPr>
                <a:spLocks noChangeArrowheads="1"/>
              </p:cNvSpPr>
              <p:nvPr/>
            </p:nvSpPr>
            <p:spPr bwMode="auto">
              <a:xfrm>
                <a:off x="2784" y="1546"/>
                <a:ext cx="1087" cy="3"/>
              </a:xfrm>
              <a:prstGeom prst="rect">
                <a:avLst/>
              </a:prstGeom>
              <a:solidFill>
                <a:srgbClr val="F4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17" name="Rectangle 705"/>
              <p:cNvSpPr>
                <a:spLocks noChangeArrowheads="1"/>
              </p:cNvSpPr>
              <p:nvPr/>
            </p:nvSpPr>
            <p:spPr bwMode="auto">
              <a:xfrm>
                <a:off x="2784" y="1549"/>
                <a:ext cx="1087" cy="2"/>
              </a:xfrm>
              <a:prstGeom prst="rect">
                <a:avLst/>
              </a:prstGeom>
              <a:solidFill>
                <a:srgbClr val="F4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30" name="Picture 706"/>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2784" y="1549"/>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9" name="Rectangle 707"/>
              <p:cNvSpPr>
                <a:spLocks noChangeArrowheads="1"/>
              </p:cNvSpPr>
              <p:nvPr/>
            </p:nvSpPr>
            <p:spPr bwMode="auto">
              <a:xfrm>
                <a:off x="2784" y="1549"/>
                <a:ext cx="1087" cy="2"/>
              </a:xfrm>
              <a:prstGeom prst="rect">
                <a:avLst/>
              </a:prstGeom>
              <a:solidFill>
                <a:srgbClr val="F4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20" name="Rectangle 708"/>
              <p:cNvSpPr>
                <a:spLocks noChangeArrowheads="1"/>
              </p:cNvSpPr>
              <p:nvPr/>
            </p:nvSpPr>
            <p:spPr bwMode="auto">
              <a:xfrm>
                <a:off x="2784" y="1551"/>
                <a:ext cx="1087" cy="3"/>
              </a:xfrm>
              <a:prstGeom prst="rect">
                <a:avLst/>
              </a:prstGeom>
              <a:solidFill>
                <a:srgbClr val="F498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33" name="Picture 709"/>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2784" y="155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2" name="Rectangle 710"/>
              <p:cNvSpPr>
                <a:spLocks noChangeArrowheads="1"/>
              </p:cNvSpPr>
              <p:nvPr/>
            </p:nvSpPr>
            <p:spPr bwMode="auto">
              <a:xfrm>
                <a:off x="2784" y="1551"/>
                <a:ext cx="1087" cy="3"/>
              </a:xfrm>
              <a:prstGeom prst="rect">
                <a:avLst/>
              </a:prstGeom>
              <a:solidFill>
                <a:srgbClr val="F498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23" name="Rectangle 711"/>
              <p:cNvSpPr>
                <a:spLocks noChangeArrowheads="1"/>
              </p:cNvSpPr>
              <p:nvPr/>
            </p:nvSpPr>
            <p:spPr bwMode="auto">
              <a:xfrm>
                <a:off x="2784" y="1554"/>
                <a:ext cx="1087" cy="3"/>
              </a:xfrm>
              <a:prstGeom prst="rect">
                <a:avLst/>
              </a:prstGeom>
              <a:solidFill>
                <a:srgbClr val="F4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36" name="Picture 712"/>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2784" y="155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5" name="Rectangle 713"/>
              <p:cNvSpPr>
                <a:spLocks noChangeArrowheads="1"/>
              </p:cNvSpPr>
              <p:nvPr/>
            </p:nvSpPr>
            <p:spPr bwMode="auto">
              <a:xfrm>
                <a:off x="2784" y="1554"/>
                <a:ext cx="1087" cy="3"/>
              </a:xfrm>
              <a:prstGeom prst="rect">
                <a:avLst/>
              </a:prstGeom>
              <a:solidFill>
                <a:srgbClr val="F4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26" name="Rectangle 714"/>
              <p:cNvSpPr>
                <a:spLocks noChangeArrowheads="1"/>
              </p:cNvSpPr>
              <p:nvPr/>
            </p:nvSpPr>
            <p:spPr bwMode="auto">
              <a:xfrm>
                <a:off x="2784" y="1557"/>
                <a:ext cx="1087" cy="3"/>
              </a:xfrm>
              <a:prstGeom prst="rect">
                <a:avLst/>
              </a:prstGeom>
              <a:solidFill>
                <a:srgbClr val="F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39" name="Picture 715"/>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2784" y="155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8" name="Rectangle 716"/>
              <p:cNvSpPr>
                <a:spLocks noChangeArrowheads="1"/>
              </p:cNvSpPr>
              <p:nvPr/>
            </p:nvSpPr>
            <p:spPr bwMode="auto">
              <a:xfrm>
                <a:off x="2784" y="1557"/>
                <a:ext cx="1087" cy="3"/>
              </a:xfrm>
              <a:prstGeom prst="rect">
                <a:avLst/>
              </a:prstGeom>
              <a:solidFill>
                <a:srgbClr val="F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29" name="Rectangle 717"/>
              <p:cNvSpPr>
                <a:spLocks noChangeArrowheads="1"/>
              </p:cNvSpPr>
              <p:nvPr/>
            </p:nvSpPr>
            <p:spPr bwMode="auto">
              <a:xfrm>
                <a:off x="2784" y="1560"/>
                <a:ext cx="1087" cy="2"/>
              </a:xfrm>
              <a:prstGeom prst="rect">
                <a:avLst/>
              </a:prstGeom>
              <a:solidFill>
                <a:srgbClr val="F4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42" name="Picture 718"/>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2784" y="1560"/>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1" name="Rectangle 719"/>
              <p:cNvSpPr>
                <a:spLocks noChangeArrowheads="1"/>
              </p:cNvSpPr>
              <p:nvPr/>
            </p:nvSpPr>
            <p:spPr bwMode="auto">
              <a:xfrm>
                <a:off x="2784" y="1560"/>
                <a:ext cx="1087" cy="2"/>
              </a:xfrm>
              <a:prstGeom prst="rect">
                <a:avLst/>
              </a:prstGeom>
              <a:solidFill>
                <a:srgbClr val="F4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32" name="Rectangle 720"/>
              <p:cNvSpPr>
                <a:spLocks noChangeArrowheads="1"/>
              </p:cNvSpPr>
              <p:nvPr/>
            </p:nvSpPr>
            <p:spPr bwMode="auto">
              <a:xfrm>
                <a:off x="2784" y="1562"/>
                <a:ext cx="1087" cy="3"/>
              </a:xfrm>
              <a:prstGeom prst="rect">
                <a:avLst/>
              </a:prstGeom>
              <a:solidFill>
                <a:srgbClr val="F4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45" name="Picture 721"/>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2784" y="156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4" name="Rectangle 722"/>
              <p:cNvSpPr>
                <a:spLocks noChangeArrowheads="1"/>
              </p:cNvSpPr>
              <p:nvPr/>
            </p:nvSpPr>
            <p:spPr bwMode="auto">
              <a:xfrm>
                <a:off x="2784" y="1562"/>
                <a:ext cx="1087" cy="3"/>
              </a:xfrm>
              <a:prstGeom prst="rect">
                <a:avLst/>
              </a:prstGeom>
              <a:solidFill>
                <a:srgbClr val="F4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35" name="Rectangle 723"/>
              <p:cNvSpPr>
                <a:spLocks noChangeArrowheads="1"/>
              </p:cNvSpPr>
              <p:nvPr/>
            </p:nvSpPr>
            <p:spPr bwMode="auto">
              <a:xfrm>
                <a:off x="2784" y="1565"/>
                <a:ext cx="1087" cy="3"/>
              </a:xfrm>
              <a:prstGeom prst="rect">
                <a:avLst/>
              </a:prstGeom>
              <a:solidFill>
                <a:srgbClr val="F48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48" name="Picture 724"/>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2784" y="156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7" name="Rectangle 725"/>
              <p:cNvSpPr>
                <a:spLocks noChangeArrowheads="1"/>
              </p:cNvSpPr>
              <p:nvPr/>
            </p:nvSpPr>
            <p:spPr bwMode="auto">
              <a:xfrm>
                <a:off x="2784" y="1565"/>
                <a:ext cx="1087" cy="3"/>
              </a:xfrm>
              <a:prstGeom prst="rect">
                <a:avLst/>
              </a:prstGeom>
              <a:solidFill>
                <a:srgbClr val="F48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38" name="Rectangle 726"/>
              <p:cNvSpPr>
                <a:spLocks noChangeArrowheads="1"/>
              </p:cNvSpPr>
              <p:nvPr/>
            </p:nvSpPr>
            <p:spPr bwMode="auto">
              <a:xfrm>
                <a:off x="2784" y="1568"/>
                <a:ext cx="1087" cy="3"/>
              </a:xfrm>
              <a:prstGeom prst="rect">
                <a:avLst/>
              </a:prstGeom>
              <a:solidFill>
                <a:srgbClr val="F4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51" name="Picture 727"/>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2784" y="156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 name="Rectangle 728"/>
              <p:cNvSpPr>
                <a:spLocks noChangeArrowheads="1"/>
              </p:cNvSpPr>
              <p:nvPr/>
            </p:nvSpPr>
            <p:spPr bwMode="auto">
              <a:xfrm>
                <a:off x="2784" y="1568"/>
                <a:ext cx="1087" cy="3"/>
              </a:xfrm>
              <a:prstGeom prst="rect">
                <a:avLst/>
              </a:prstGeom>
              <a:solidFill>
                <a:srgbClr val="F4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41" name="Rectangle 729"/>
              <p:cNvSpPr>
                <a:spLocks noChangeArrowheads="1"/>
              </p:cNvSpPr>
              <p:nvPr/>
            </p:nvSpPr>
            <p:spPr bwMode="auto">
              <a:xfrm>
                <a:off x="2784" y="1571"/>
                <a:ext cx="1087" cy="2"/>
              </a:xfrm>
              <a:prstGeom prst="rect">
                <a:avLst/>
              </a:prstGeom>
              <a:solidFill>
                <a:srgbClr val="F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54" name="Picture 730"/>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2784" y="1571"/>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 name="Rectangle 731"/>
              <p:cNvSpPr>
                <a:spLocks noChangeArrowheads="1"/>
              </p:cNvSpPr>
              <p:nvPr/>
            </p:nvSpPr>
            <p:spPr bwMode="auto">
              <a:xfrm>
                <a:off x="2784" y="1571"/>
                <a:ext cx="1087" cy="2"/>
              </a:xfrm>
              <a:prstGeom prst="rect">
                <a:avLst/>
              </a:prstGeom>
              <a:solidFill>
                <a:srgbClr val="F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44" name="Rectangle 732"/>
              <p:cNvSpPr>
                <a:spLocks noChangeArrowheads="1"/>
              </p:cNvSpPr>
              <p:nvPr/>
            </p:nvSpPr>
            <p:spPr bwMode="auto">
              <a:xfrm>
                <a:off x="2784" y="1573"/>
                <a:ext cx="1087" cy="3"/>
              </a:xfrm>
              <a:prstGeom prst="rect">
                <a:avLst/>
              </a:prstGeom>
              <a:solidFill>
                <a:srgbClr val="F6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57" name="Picture 733"/>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2784" y="157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 name="Rectangle 734"/>
              <p:cNvSpPr>
                <a:spLocks noChangeArrowheads="1"/>
              </p:cNvSpPr>
              <p:nvPr/>
            </p:nvSpPr>
            <p:spPr bwMode="auto">
              <a:xfrm>
                <a:off x="2784" y="1573"/>
                <a:ext cx="1087" cy="3"/>
              </a:xfrm>
              <a:prstGeom prst="rect">
                <a:avLst/>
              </a:prstGeom>
              <a:solidFill>
                <a:srgbClr val="F6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47" name="Rectangle 735"/>
              <p:cNvSpPr>
                <a:spLocks noChangeArrowheads="1"/>
              </p:cNvSpPr>
              <p:nvPr/>
            </p:nvSpPr>
            <p:spPr bwMode="auto">
              <a:xfrm>
                <a:off x="2784" y="1576"/>
                <a:ext cx="1087" cy="3"/>
              </a:xfrm>
              <a:prstGeom prst="rect">
                <a:avLst/>
              </a:prstGeom>
              <a:solidFill>
                <a:srgbClr val="F6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60" name="Picture 736"/>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2784" y="157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 name="Rectangle 737"/>
              <p:cNvSpPr>
                <a:spLocks noChangeArrowheads="1"/>
              </p:cNvSpPr>
              <p:nvPr/>
            </p:nvSpPr>
            <p:spPr bwMode="auto">
              <a:xfrm>
                <a:off x="2784" y="1576"/>
                <a:ext cx="1087" cy="3"/>
              </a:xfrm>
              <a:prstGeom prst="rect">
                <a:avLst/>
              </a:prstGeom>
              <a:solidFill>
                <a:srgbClr val="F6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50" name="Rectangle 738"/>
              <p:cNvSpPr>
                <a:spLocks noChangeArrowheads="1"/>
              </p:cNvSpPr>
              <p:nvPr/>
            </p:nvSpPr>
            <p:spPr bwMode="auto">
              <a:xfrm>
                <a:off x="2784" y="1579"/>
                <a:ext cx="1087" cy="3"/>
              </a:xfrm>
              <a:prstGeom prst="rect">
                <a:avLst/>
              </a:prstGeom>
              <a:solidFill>
                <a:srgbClr val="F67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63" name="Picture 739"/>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2784" y="157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 name="Rectangle 740"/>
              <p:cNvSpPr>
                <a:spLocks noChangeArrowheads="1"/>
              </p:cNvSpPr>
              <p:nvPr/>
            </p:nvSpPr>
            <p:spPr bwMode="auto">
              <a:xfrm>
                <a:off x="2784" y="1579"/>
                <a:ext cx="1087" cy="3"/>
              </a:xfrm>
              <a:prstGeom prst="rect">
                <a:avLst/>
              </a:prstGeom>
              <a:solidFill>
                <a:srgbClr val="F67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53" name="Rectangle 741"/>
              <p:cNvSpPr>
                <a:spLocks noChangeArrowheads="1"/>
              </p:cNvSpPr>
              <p:nvPr/>
            </p:nvSpPr>
            <p:spPr bwMode="auto">
              <a:xfrm>
                <a:off x="2784" y="1582"/>
                <a:ext cx="1087" cy="2"/>
              </a:xfrm>
              <a:prstGeom prst="rect">
                <a:avLst/>
              </a:prstGeom>
              <a:solidFill>
                <a:srgbClr val="F67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66" name="Picture 742"/>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2784" y="1582"/>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5" name="Rectangle 743"/>
              <p:cNvSpPr>
                <a:spLocks noChangeArrowheads="1"/>
              </p:cNvSpPr>
              <p:nvPr/>
            </p:nvSpPr>
            <p:spPr bwMode="auto">
              <a:xfrm>
                <a:off x="2784" y="1582"/>
                <a:ext cx="1087" cy="2"/>
              </a:xfrm>
              <a:prstGeom prst="rect">
                <a:avLst/>
              </a:prstGeom>
              <a:solidFill>
                <a:srgbClr val="F67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56" name="Rectangle 744"/>
              <p:cNvSpPr>
                <a:spLocks noChangeArrowheads="1"/>
              </p:cNvSpPr>
              <p:nvPr/>
            </p:nvSpPr>
            <p:spPr bwMode="auto">
              <a:xfrm>
                <a:off x="2784" y="1584"/>
                <a:ext cx="1087" cy="3"/>
              </a:xfrm>
              <a:prstGeom prst="rect">
                <a:avLst/>
              </a:prstGeom>
              <a:solidFill>
                <a:srgbClr val="F67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69" name="Picture 745"/>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2784" y="158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8" name="Rectangle 746"/>
              <p:cNvSpPr>
                <a:spLocks noChangeArrowheads="1"/>
              </p:cNvSpPr>
              <p:nvPr/>
            </p:nvSpPr>
            <p:spPr bwMode="auto">
              <a:xfrm>
                <a:off x="2784" y="1584"/>
                <a:ext cx="1087" cy="3"/>
              </a:xfrm>
              <a:prstGeom prst="rect">
                <a:avLst/>
              </a:prstGeom>
              <a:solidFill>
                <a:srgbClr val="F67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59" name="Rectangle 747"/>
              <p:cNvSpPr>
                <a:spLocks noChangeArrowheads="1"/>
              </p:cNvSpPr>
              <p:nvPr/>
            </p:nvSpPr>
            <p:spPr bwMode="auto">
              <a:xfrm>
                <a:off x="2784" y="1587"/>
                <a:ext cx="1087" cy="3"/>
              </a:xfrm>
              <a:prstGeom prst="rect">
                <a:avLst/>
              </a:prstGeom>
              <a:solidFill>
                <a:srgbClr val="F674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72" name="Picture 748"/>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2784" y="158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 name="Rectangle 749"/>
              <p:cNvSpPr>
                <a:spLocks noChangeArrowheads="1"/>
              </p:cNvSpPr>
              <p:nvPr/>
            </p:nvSpPr>
            <p:spPr bwMode="auto">
              <a:xfrm>
                <a:off x="2784" y="1587"/>
                <a:ext cx="1087" cy="3"/>
              </a:xfrm>
              <a:prstGeom prst="rect">
                <a:avLst/>
              </a:prstGeom>
              <a:solidFill>
                <a:srgbClr val="F674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62" name="Rectangle 750"/>
              <p:cNvSpPr>
                <a:spLocks noChangeArrowheads="1"/>
              </p:cNvSpPr>
              <p:nvPr/>
            </p:nvSpPr>
            <p:spPr bwMode="auto">
              <a:xfrm>
                <a:off x="2784" y="1590"/>
                <a:ext cx="1087" cy="3"/>
              </a:xfrm>
              <a:prstGeom prst="rect">
                <a:avLst/>
              </a:prstGeom>
              <a:solidFill>
                <a:srgbClr val="F67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75" name="Picture 751"/>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2784" y="159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4" name="Rectangle 752"/>
              <p:cNvSpPr>
                <a:spLocks noChangeArrowheads="1"/>
              </p:cNvSpPr>
              <p:nvPr/>
            </p:nvSpPr>
            <p:spPr bwMode="auto">
              <a:xfrm>
                <a:off x="2784" y="1590"/>
                <a:ext cx="1087" cy="3"/>
              </a:xfrm>
              <a:prstGeom prst="rect">
                <a:avLst/>
              </a:prstGeom>
              <a:solidFill>
                <a:srgbClr val="F67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65" name="Rectangle 753"/>
              <p:cNvSpPr>
                <a:spLocks noChangeArrowheads="1"/>
              </p:cNvSpPr>
              <p:nvPr/>
            </p:nvSpPr>
            <p:spPr bwMode="auto">
              <a:xfrm>
                <a:off x="2784" y="1593"/>
                <a:ext cx="1087" cy="2"/>
              </a:xfrm>
              <a:prstGeom prst="rect">
                <a:avLst/>
              </a:prstGeom>
              <a:solidFill>
                <a:srgbClr val="F6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78" name="Picture 754"/>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2784" y="1593"/>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7" name="Rectangle 755"/>
              <p:cNvSpPr>
                <a:spLocks noChangeArrowheads="1"/>
              </p:cNvSpPr>
              <p:nvPr/>
            </p:nvSpPr>
            <p:spPr bwMode="auto">
              <a:xfrm>
                <a:off x="2784" y="1593"/>
                <a:ext cx="1087" cy="2"/>
              </a:xfrm>
              <a:prstGeom prst="rect">
                <a:avLst/>
              </a:prstGeom>
              <a:solidFill>
                <a:srgbClr val="F6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68" name="Rectangle 756"/>
              <p:cNvSpPr>
                <a:spLocks noChangeArrowheads="1"/>
              </p:cNvSpPr>
              <p:nvPr/>
            </p:nvSpPr>
            <p:spPr bwMode="auto">
              <a:xfrm>
                <a:off x="2784" y="1595"/>
                <a:ext cx="1087" cy="3"/>
              </a:xfrm>
              <a:prstGeom prst="rect">
                <a:avLst/>
              </a:prstGeom>
              <a:solidFill>
                <a:srgbClr val="F66C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81" name="Picture 757"/>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2784" y="159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0" name="Rectangle 758"/>
              <p:cNvSpPr>
                <a:spLocks noChangeArrowheads="1"/>
              </p:cNvSpPr>
              <p:nvPr/>
            </p:nvSpPr>
            <p:spPr bwMode="auto">
              <a:xfrm>
                <a:off x="2784" y="1595"/>
                <a:ext cx="1087" cy="3"/>
              </a:xfrm>
              <a:prstGeom prst="rect">
                <a:avLst/>
              </a:prstGeom>
              <a:solidFill>
                <a:srgbClr val="F66C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71" name="Rectangle 759"/>
              <p:cNvSpPr>
                <a:spLocks noChangeArrowheads="1"/>
              </p:cNvSpPr>
              <p:nvPr/>
            </p:nvSpPr>
            <p:spPr bwMode="auto">
              <a:xfrm>
                <a:off x="2784" y="1598"/>
                <a:ext cx="1087" cy="3"/>
              </a:xfrm>
              <a:prstGeom prst="rect">
                <a:avLst/>
              </a:prstGeom>
              <a:solidFill>
                <a:srgbClr val="F66A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84" name="Picture 760"/>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2784" y="159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3" name="Rectangle 761"/>
              <p:cNvSpPr>
                <a:spLocks noChangeArrowheads="1"/>
              </p:cNvSpPr>
              <p:nvPr/>
            </p:nvSpPr>
            <p:spPr bwMode="auto">
              <a:xfrm>
                <a:off x="2784" y="1598"/>
                <a:ext cx="1087" cy="3"/>
              </a:xfrm>
              <a:prstGeom prst="rect">
                <a:avLst/>
              </a:prstGeom>
              <a:solidFill>
                <a:srgbClr val="F66A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74" name="Rectangle 762"/>
              <p:cNvSpPr>
                <a:spLocks noChangeArrowheads="1"/>
              </p:cNvSpPr>
              <p:nvPr/>
            </p:nvSpPr>
            <p:spPr bwMode="auto">
              <a:xfrm>
                <a:off x="2784" y="1601"/>
                <a:ext cx="1087" cy="3"/>
              </a:xfrm>
              <a:prstGeom prst="rect">
                <a:avLst/>
              </a:prstGeom>
              <a:solidFill>
                <a:srgbClr val="F8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87" name="Picture 763"/>
              <p:cNvPicPr>
                <a:picLocks noChangeAspect="1" noChangeArrowheads="1"/>
              </p:cNvPicPr>
              <p:nvPr/>
            </p:nvPicPr>
            <p:blipFill>
              <a:blip r:embed="rId148">
                <a:extLst>
                  <a:ext uri="{28A0092B-C50C-407E-A947-70E740481C1C}">
                    <a14:useLocalDpi xmlns:a14="http://schemas.microsoft.com/office/drawing/2010/main" val="0"/>
                  </a:ext>
                </a:extLst>
              </a:blip>
              <a:srcRect/>
              <a:stretch>
                <a:fillRect/>
              </a:stretch>
            </p:blipFill>
            <p:spPr bwMode="auto">
              <a:xfrm>
                <a:off x="2784" y="160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6" name="Rectangle 764"/>
              <p:cNvSpPr>
                <a:spLocks noChangeArrowheads="1"/>
              </p:cNvSpPr>
              <p:nvPr/>
            </p:nvSpPr>
            <p:spPr bwMode="auto">
              <a:xfrm>
                <a:off x="2784" y="1601"/>
                <a:ext cx="1087" cy="3"/>
              </a:xfrm>
              <a:prstGeom prst="rect">
                <a:avLst/>
              </a:prstGeom>
              <a:solidFill>
                <a:srgbClr val="F8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77" name="Rectangle 765"/>
              <p:cNvSpPr>
                <a:spLocks noChangeArrowheads="1"/>
              </p:cNvSpPr>
              <p:nvPr/>
            </p:nvSpPr>
            <p:spPr bwMode="auto">
              <a:xfrm>
                <a:off x="2784" y="1604"/>
                <a:ext cx="1087" cy="2"/>
              </a:xfrm>
              <a:prstGeom prst="rect">
                <a:avLst/>
              </a:prstGeom>
              <a:solidFill>
                <a:srgbClr val="F86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90" name="Picture 766"/>
              <p:cNvPicPr>
                <a:picLocks noChangeAspect="1" noChangeArrowheads="1"/>
              </p:cNvPicPr>
              <p:nvPr/>
            </p:nvPicPr>
            <p:blipFill>
              <a:blip r:embed="rId149">
                <a:extLst>
                  <a:ext uri="{28A0092B-C50C-407E-A947-70E740481C1C}">
                    <a14:useLocalDpi xmlns:a14="http://schemas.microsoft.com/office/drawing/2010/main" val="0"/>
                  </a:ext>
                </a:extLst>
              </a:blip>
              <a:srcRect/>
              <a:stretch>
                <a:fillRect/>
              </a:stretch>
            </p:blipFill>
            <p:spPr bwMode="auto">
              <a:xfrm>
                <a:off x="2784" y="1604"/>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9" name="Rectangle 767"/>
              <p:cNvSpPr>
                <a:spLocks noChangeArrowheads="1"/>
              </p:cNvSpPr>
              <p:nvPr/>
            </p:nvSpPr>
            <p:spPr bwMode="auto">
              <a:xfrm>
                <a:off x="2784" y="1604"/>
                <a:ext cx="1087" cy="2"/>
              </a:xfrm>
              <a:prstGeom prst="rect">
                <a:avLst/>
              </a:prstGeom>
              <a:solidFill>
                <a:srgbClr val="F86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80" name="Rectangle 768"/>
              <p:cNvSpPr>
                <a:spLocks noChangeArrowheads="1"/>
              </p:cNvSpPr>
              <p:nvPr/>
            </p:nvSpPr>
            <p:spPr bwMode="auto">
              <a:xfrm>
                <a:off x="2784" y="1606"/>
                <a:ext cx="1087" cy="3"/>
              </a:xfrm>
              <a:prstGeom prst="rect">
                <a:avLst/>
              </a:prstGeom>
              <a:solidFill>
                <a:srgbClr val="F86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93" name="Picture 769"/>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2784" y="160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2" name="Rectangle 770"/>
              <p:cNvSpPr>
                <a:spLocks noChangeArrowheads="1"/>
              </p:cNvSpPr>
              <p:nvPr/>
            </p:nvSpPr>
            <p:spPr bwMode="auto">
              <a:xfrm>
                <a:off x="2784" y="1606"/>
                <a:ext cx="1087" cy="3"/>
              </a:xfrm>
              <a:prstGeom prst="rect">
                <a:avLst/>
              </a:prstGeom>
              <a:solidFill>
                <a:srgbClr val="F86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83" name="Rectangle 771"/>
              <p:cNvSpPr>
                <a:spLocks noChangeArrowheads="1"/>
              </p:cNvSpPr>
              <p:nvPr/>
            </p:nvSpPr>
            <p:spPr bwMode="auto">
              <a:xfrm>
                <a:off x="2784" y="1609"/>
                <a:ext cx="1087" cy="3"/>
              </a:xfrm>
              <a:prstGeom prst="rect">
                <a:avLst/>
              </a:prstGeom>
              <a:solidFill>
                <a:srgbClr val="F85E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96" name="Picture 772"/>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2784" y="160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5" name="Rectangle 773"/>
              <p:cNvSpPr>
                <a:spLocks noChangeArrowheads="1"/>
              </p:cNvSpPr>
              <p:nvPr/>
            </p:nvSpPr>
            <p:spPr bwMode="auto">
              <a:xfrm>
                <a:off x="2784" y="1609"/>
                <a:ext cx="1087" cy="3"/>
              </a:xfrm>
              <a:prstGeom prst="rect">
                <a:avLst/>
              </a:prstGeom>
              <a:solidFill>
                <a:srgbClr val="F85E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86" name="Rectangle 774"/>
              <p:cNvSpPr>
                <a:spLocks noChangeArrowheads="1"/>
              </p:cNvSpPr>
              <p:nvPr/>
            </p:nvSpPr>
            <p:spPr bwMode="auto">
              <a:xfrm>
                <a:off x="2784" y="1612"/>
                <a:ext cx="1087" cy="3"/>
              </a:xfrm>
              <a:prstGeom prst="rect">
                <a:avLst/>
              </a:prstGeom>
              <a:solidFill>
                <a:srgbClr val="F8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799" name="Picture 775"/>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2784" y="161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8" name="Rectangle 776"/>
              <p:cNvSpPr>
                <a:spLocks noChangeArrowheads="1"/>
              </p:cNvSpPr>
              <p:nvPr/>
            </p:nvSpPr>
            <p:spPr bwMode="auto">
              <a:xfrm>
                <a:off x="2784" y="1612"/>
                <a:ext cx="1087" cy="3"/>
              </a:xfrm>
              <a:prstGeom prst="rect">
                <a:avLst/>
              </a:prstGeom>
              <a:solidFill>
                <a:srgbClr val="F8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89" name="Rectangle 777"/>
              <p:cNvSpPr>
                <a:spLocks noChangeArrowheads="1"/>
              </p:cNvSpPr>
              <p:nvPr/>
            </p:nvSpPr>
            <p:spPr bwMode="auto">
              <a:xfrm>
                <a:off x="2784" y="1615"/>
                <a:ext cx="1087" cy="3"/>
              </a:xfrm>
              <a:prstGeom prst="rect">
                <a:avLst/>
              </a:prstGeom>
              <a:solidFill>
                <a:srgbClr val="F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02" name="Picture 778"/>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2784" y="161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1" name="Rectangle 779"/>
              <p:cNvSpPr>
                <a:spLocks noChangeArrowheads="1"/>
              </p:cNvSpPr>
              <p:nvPr/>
            </p:nvSpPr>
            <p:spPr bwMode="auto">
              <a:xfrm>
                <a:off x="2784" y="1615"/>
                <a:ext cx="1087" cy="3"/>
              </a:xfrm>
              <a:prstGeom prst="rect">
                <a:avLst/>
              </a:prstGeom>
              <a:solidFill>
                <a:srgbClr val="F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92" name="Rectangle 780"/>
              <p:cNvSpPr>
                <a:spLocks noChangeArrowheads="1"/>
              </p:cNvSpPr>
              <p:nvPr/>
            </p:nvSpPr>
            <p:spPr bwMode="auto">
              <a:xfrm>
                <a:off x="2784" y="1618"/>
                <a:ext cx="1087" cy="2"/>
              </a:xfrm>
              <a:prstGeom prst="rect">
                <a:avLst/>
              </a:prstGeom>
              <a:solidFill>
                <a:srgbClr val="F85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05" name="Picture 781"/>
              <p:cNvPicPr>
                <a:picLocks noChangeAspect="1" noChangeArrowheads="1"/>
              </p:cNvPicPr>
              <p:nvPr/>
            </p:nvPicPr>
            <p:blipFill>
              <a:blip r:embed="rId154">
                <a:extLst>
                  <a:ext uri="{28A0092B-C50C-407E-A947-70E740481C1C}">
                    <a14:useLocalDpi xmlns:a14="http://schemas.microsoft.com/office/drawing/2010/main" val="0"/>
                  </a:ext>
                </a:extLst>
              </a:blip>
              <a:srcRect/>
              <a:stretch>
                <a:fillRect/>
              </a:stretch>
            </p:blipFill>
            <p:spPr bwMode="auto">
              <a:xfrm>
                <a:off x="2784" y="1618"/>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4" name="Rectangle 782"/>
              <p:cNvSpPr>
                <a:spLocks noChangeArrowheads="1"/>
              </p:cNvSpPr>
              <p:nvPr/>
            </p:nvSpPr>
            <p:spPr bwMode="auto">
              <a:xfrm>
                <a:off x="2784" y="1618"/>
                <a:ext cx="1087" cy="2"/>
              </a:xfrm>
              <a:prstGeom prst="rect">
                <a:avLst/>
              </a:prstGeom>
              <a:solidFill>
                <a:srgbClr val="F85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95" name="Rectangle 783"/>
              <p:cNvSpPr>
                <a:spLocks noChangeArrowheads="1"/>
              </p:cNvSpPr>
              <p:nvPr/>
            </p:nvSpPr>
            <p:spPr bwMode="auto">
              <a:xfrm>
                <a:off x="2784" y="1620"/>
                <a:ext cx="1087" cy="3"/>
              </a:xfrm>
              <a:prstGeom prst="rect">
                <a:avLst/>
              </a:prstGeom>
              <a:solidFill>
                <a:srgbClr val="F8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08" name="Picture 784"/>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2784" y="162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7" name="Rectangle 785"/>
              <p:cNvSpPr>
                <a:spLocks noChangeArrowheads="1"/>
              </p:cNvSpPr>
              <p:nvPr/>
            </p:nvSpPr>
            <p:spPr bwMode="auto">
              <a:xfrm>
                <a:off x="2784" y="1620"/>
                <a:ext cx="1087" cy="3"/>
              </a:xfrm>
              <a:prstGeom prst="rect">
                <a:avLst/>
              </a:prstGeom>
              <a:solidFill>
                <a:srgbClr val="F8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98" name="Rectangle 786"/>
              <p:cNvSpPr>
                <a:spLocks noChangeArrowheads="1"/>
              </p:cNvSpPr>
              <p:nvPr/>
            </p:nvSpPr>
            <p:spPr bwMode="auto">
              <a:xfrm>
                <a:off x="2784" y="1623"/>
                <a:ext cx="1087" cy="3"/>
              </a:xfrm>
              <a:prstGeom prst="rect">
                <a:avLst/>
              </a:prstGeom>
              <a:solidFill>
                <a:srgbClr val="F8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11" name="Picture 787"/>
              <p:cNvPicPr>
                <a:picLocks noChangeAspect="1" noChangeArrowheads="1"/>
              </p:cNvPicPr>
              <p:nvPr/>
            </p:nvPicPr>
            <p:blipFill>
              <a:blip r:embed="rId156">
                <a:extLst>
                  <a:ext uri="{28A0092B-C50C-407E-A947-70E740481C1C}">
                    <a14:useLocalDpi xmlns:a14="http://schemas.microsoft.com/office/drawing/2010/main" val="0"/>
                  </a:ext>
                </a:extLst>
              </a:blip>
              <a:srcRect/>
              <a:stretch>
                <a:fillRect/>
              </a:stretch>
            </p:blipFill>
            <p:spPr bwMode="auto">
              <a:xfrm>
                <a:off x="2784" y="162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0" name="Rectangle 788"/>
              <p:cNvSpPr>
                <a:spLocks noChangeArrowheads="1"/>
              </p:cNvSpPr>
              <p:nvPr/>
            </p:nvSpPr>
            <p:spPr bwMode="auto">
              <a:xfrm>
                <a:off x="2784" y="1623"/>
                <a:ext cx="1087" cy="3"/>
              </a:xfrm>
              <a:prstGeom prst="rect">
                <a:avLst/>
              </a:prstGeom>
              <a:solidFill>
                <a:srgbClr val="F8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01" name="Rectangle 789"/>
              <p:cNvSpPr>
                <a:spLocks noChangeArrowheads="1"/>
              </p:cNvSpPr>
              <p:nvPr/>
            </p:nvSpPr>
            <p:spPr bwMode="auto">
              <a:xfrm>
                <a:off x="2784" y="1626"/>
                <a:ext cx="1087" cy="3"/>
              </a:xfrm>
              <a:prstGeom prst="rect">
                <a:avLst/>
              </a:prstGeom>
              <a:solidFill>
                <a:srgbClr val="F84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14" name="Picture 790"/>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2784" y="162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3" name="Rectangle 791"/>
              <p:cNvSpPr>
                <a:spLocks noChangeArrowheads="1"/>
              </p:cNvSpPr>
              <p:nvPr/>
            </p:nvSpPr>
            <p:spPr bwMode="auto">
              <a:xfrm>
                <a:off x="2784" y="1626"/>
                <a:ext cx="1087" cy="3"/>
              </a:xfrm>
              <a:prstGeom prst="rect">
                <a:avLst/>
              </a:prstGeom>
              <a:solidFill>
                <a:srgbClr val="F84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04" name="Rectangle 792"/>
              <p:cNvSpPr>
                <a:spLocks noChangeArrowheads="1"/>
              </p:cNvSpPr>
              <p:nvPr/>
            </p:nvSpPr>
            <p:spPr bwMode="auto">
              <a:xfrm>
                <a:off x="2784" y="1629"/>
                <a:ext cx="1087" cy="2"/>
              </a:xfrm>
              <a:prstGeom prst="rect">
                <a:avLst/>
              </a:prstGeom>
              <a:solidFill>
                <a:srgbClr val="F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17" name="Picture 793"/>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2784" y="1629"/>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6" name="Rectangle 794"/>
              <p:cNvSpPr>
                <a:spLocks noChangeArrowheads="1"/>
              </p:cNvSpPr>
              <p:nvPr/>
            </p:nvSpPr>
            <p:spPr bwMode="auto">
              <a:xfrm>
                <a:off x="2784" y="1629"/>
                <a:ext cx="1087" cy="2"/>
              </a:xfrm>
              <a:prstGeom prst="rect">
                <a:avLst/>
              </a:prstGeom>
              <a:solidFill>
                <a:srgbClr val="F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07" name="Rectangle 795"/>
              <p:cNvSpPr>
                <a:spLocks noChangeArrowheads="1"/>
              </p:cNvSpPr>
              <p:nvPr/>
            </p:nvSpPr>
            <p:spPr bwMode="auto">
              <a:xfrm>
                <a:off x="2784" y="1631"/>
                <a:ext cx="1087" cy="3"/>
              </a:xfrm>
              <a:prstGeom prst="rect">
                <a:avLst/>
              </a:prstGeom>
              <a:solidFill>
                <a:srgbClr val="FA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20" name="Picture 796"/>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2784" y="163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9" name="Rectangle 797"/>
              <p:cNvSpPr>
                <a:spLocks noChangeArrowheads="1"/>
              </p:cNvSpPr>
              <p:nvPr/>
            </p:nvSpPr>
            <p:spPr bwMode="auto">
              <a:xfrm>
                <a:off x="2784" y="1631"/>
                <a:ext cx="1087" cy="3"/>
              </a:xfrm>
              <a:prstGeom prst="rect">
                <a:avLst/>
              </a:prstGeom>
              <a:solidFill>
                <a:srgbClr val="FA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10" name="Rectangle 798"/>
              <p:cNvSpPr>
                <a:spLocks noChangeArrowheads="1"/>
              </p:cNvSpPr>
              <p:nvPr/>
            </p:nvSpPr>
            <p:spPr bwMode="auto">
              <a:xfrm>
                <a:off x="2784" y="1634"/>
                <a:ext cx="1087" cy="3"/>
              </a:xfrm>
              <a:prstGeom prst="rect">
                <a:avLst/>
              </a:prstGeom>
              <a:solidFill>
                <a:srgbClr val="FA44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23" name="Picture 799"/>
              <p:cNvPicPr>
                <a:picLocks noChangeAspect="1" noChangeArrowheads="1"/>
              </p:cNvPicPr>
              <p:nvPr/>
            </p:nvPicPr>
            <p:blipFill>
              <a:blip r:embed="rId160">
                <a:extLst>
                  <a:ext uri="{28A0092B-C50C-407E-A947-70E740481C1C}">
                    <a14:useLocalDpi xmlns:a14="http://schemas.microsoft.com/office/drawing/2010/main" val="0"/>
                  </a:ext>
                </a:extLst>
              </a:blip>
              <a:srcRect/>
              <a:stretch>
                <a:fillRect/>
              </a:stretch>
            </p:blipFill>
            <p:spPr bwMode="auto">
              <a:xfrm>
                <a:off x="2784" y="163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 name="Rectangle 800"/>
              <p:cNvSpPr>
                <a:spLocks noChangeArrowheads="1"/>
              </p:cNvSpPr>
              <p:nvPr/>
            </p:nvSpPr>
            <p:spPr bwMode="auto">
              <a:xfrm>
                <a:off x="2784" y="1634"/>
                <a:ext cx="1087" cy="3"/>
              </a:xfrm>
              <a:prstGeom prst="rect">
                <a:avLst/>
              </a:prstGeom>
              <a:solidFill>
                <a:srgbClr val="FA44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13" name="Rectangle 801"/>
              <p:cNvSpPr>
                <a:spLocks noChangeArrowheads="1"/>
              </p:cNvSpPr>
              <p:nvPr/>
            </p:nvSpPr>
            <p:spPr bwMode="auto">
              <a:xfrm>
                <a:off x="2784" y="1637"/>
                <a:ext cx="1087" cy="3"/>
              </a:xfrm>
              <a:prstGeom prst="rect">
                <a:avLst/>
              </a:prstGeom>
              <a:solidFill>
                <a:srgbClr val="FA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15" name="Picture 802"/>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2784" y="163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6" name="Rectangle 803"/>
              <p:cNvSpPr>
                <a:spLocks noChangeArrowheads="1"/>
              </p:cNvSpPr>
              <p:nvPr/>
            </p:nvSpPr>
            <p:spPr bwMode="auto">
              <a:xfrm>
                <a:off x="2784" y="1637"/>
                <a:ext cx="1087" cy="3"/>
              </a:xfrm>
              <a:prstGeom prst="rect">
                <a:avLst/>
              </a:prstGeom>
              <a:solidFill>
                <a:srgbClr val="FA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18" name="Rectangle 804"/>
              <p:cNvSpPr>
                <a:spLocks noChangeArrowheads="1"/>
              </p:cNvSpPr>
              <p:nvPr/>
            </p:nvSpPr>
            <p:spPr bwMode="auto">
              <a:xfrm>
                <a:off x="2784" y="1640"/>
                <a:ext cx="1087" cy="2"/>
              </a:xfrm>
              <a:prstGeom prst="rect">
                <a:avLst/>
              </a:prstGeom>
              <a:solidFill>
                <a:srgbClr val="FA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19" name="Picture 805"/>
              <p:cNvPicPr>
                <a:picLocks noChangeAspect="1" noChangeArrowheads="1"/>
              </p:cNvPicPr>
              <p:nvPr/>
            </p:nvPicPr>
            <p:blipFill>
              <a:blip r:embed="rId162">
                <a:extLst>
                  <a:ext uri="{28A0092B-C50C-407E-A947-70E740481C1C}">
                    <a14:useLocalDpi xmlns:a14="http://schemas.microsoft.com/office/drawing/2010/main" val="0"/>
                  </a:ext>
                </a:extLst>
              </a:blip>
              <a:srcRect/>
              <a:stretch>
                <a:fillRect/>
              </a:stretch>
            </p:blipFill>
            <p:spPr bwMode="auto">
              <a:xfrm>
                <a:off x="2784" y="1640"/>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1" name="Rectangle 806"/>
              <p:cNvSpPr>
                <a:spLocks noChangeArrowheads="1"/>
              </p:cNvSpPr>
              <p:nvPr/>
            </p:nvSpPr>
            <p:spPr bwMode="auto">
              <a:xfrm>
                <a:off x="2784" y="1640"/>
                <a:ext cx="1087" cy="2"/>
              </a:xfrm>
              <a:prstGeom prst="rect">
                <a:avLst/>
              </a:prstGeom>
              <a:solidFill>
                <a:srgbClr val="FA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22" name="Rectangle 807"/>
              <p:cNvSpPr>
                <a:spLocks noChangeArrowheads="1"/>
              </p:cNvSpPr>
              <p:nvPr/>
            </p:nvSpPr>
            <p:spPr bwMode="auto">
              <a:xfrm>
                <a:off x="2784" y="1642"/>
                <a:ext cx="1087" cy="3"/>
              </a:xfrm>
              <a:prstGeom prst="rect">
                <a:avLst/>
              </a:prstGeom>
              <a:solidFill>
                <a:srgbClr val="FA3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pic>
          <p:nvPicPr>
            <p:cNvPr id="1833" name="Picture 809"/>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2784" y="164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10"/>
            <p:cNvSpPr>
              <a:spLocks noChangeArrowheads="1"/>
            </p:cNvSpPr>
            <p:nvPr/>
          </p:nvSpPr>
          <p:spPr bwMode="auto">
            <a:xfrm>
              <a:off x="2784" y="1642"/>
              <a:ext cx="1087" cy="3"/>
            </a:xfrm>
            <a:prstGeom prst="rect">
              <a:avLst/>
            </a:prstGeom>
            <a:solidFill>
              <a:srgbClr val="FA3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 name="Rectangle 811"/>
            <p:cNvSpPr>
              <a:spLocks noChangeArrowheads="1"/>
            </p:cNvSpPr>
            <p:nvPr/>
          </p:nvSpPr>
          <p:spPr bwMode="auto">
            <a:xfrm>
              <a:off x="2784" y="1645"/>
              <a:ext cx="1087" cy="3"/>
            </a:xfrm>
            <a:prstGeom prst="rect">
              <a:avLst/>
            </a:prstGeom>
            <a:solidFill>
              <a:srgbClr val="FA3A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36" name="Picture 812"/>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2784" y="164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13"/>
            <p:cNvSpPr>
              <a:spLocks noChangeArrowheads="1"/>
            </p:cNvSpPr>
            <p:nvPr/>
          </p:nvSpPr>
          <p:spPr bwMode="auto">
            <a:xfrm>
              <a:off x="2784" y="1645"/>
              <a:ext cx="1087" cy="3"/>
            </a:xfrm>
            <a:prstGeom prst="rect">
              <a:avLst/>
            </a:prstGeom>
            <a:solidFill>
              <a:srgbClr val="FA3A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Rectangle 814"/>
            <p:cNvSpPr>
              <a:spLocks noChangeArrowheads="1"/>
            </p:cNvSpPr>
            <p:nvPr/>
          </p:nvSpPr>
          <p:spPr bwMode="auto">
            <a:xfrm>
              <a:off x="2784" y="1648"/>
              <a:ext cx="1087" cy="3"/>
            </a:xfrm>
            <a:prstGeom prst="rect">
              <a:avLst/>
            </a:prstGeom>
            <a:solidFill>
              <a:srgbClr val="FA3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39" name="Picture 815"/>
            <p:cNvPicPr>
              <a:picLocks noChangeAspect="1" noChangeArrowheads="1"/>
            </p:cNvPicPr>
            <p:nvPr/>
          </p:nvPicPr>
          <p:blipFill>
            <a:blip r:embed="rId165">
              <a:extLst>
                <a:ext uri="{28A0092B-C50C-407E-A947-70E740481C1C}">
                  <a14:useLocalDpi xmlns:a14="http://schemas.microsoft.com/office/drawing/2010/main" val="0"/>
                </a:ext>
              </a:extLst>
            </a:blip>
            <a:srcRect/>
            <a:stretch>
              <a:fillRect/>
            </a:stretch>
          </p:blipFill>
          <p:spPr bwMode="auto">
            <a:xfrm>
              <a:off x="2784" y="164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6"/>
            <p:cNvSpPr>
              <a:spLocks noChangeArrowheads="1"/>
            </p:cNvSpPr>
            <p:nvPr/>
          </p:nvSpPr>
          <p:spPr bwMode="auto">
            <a:xfrm>
              <a:off x="2784" y="1648"/>
              <a:ext cx="1087" cy="3"/>
            </a:xfrm>
            <a:prstGeom prst="rect">
              <a:avLst/>
            </a:prstGeom>
            <a:solidFill>
              <a:srgbClr val="FA36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Rectangle 817"/>
            <p:cNvSpPr>
              <a:spLocks noChangeArrowheads="1"/>
            </p:cNvSpPr>
            <p:nvPr/>
          </p:nvSpPr>
          <p:spPr bwMode="auto">
            <a:xfrm>
              <a:off x="2784" y="1651"/>
              <a:ext cx="1087" cy="2"/>
            </a:xfrm>
            <a:prstGeom prst="rect">
              <a:avLst/>
            </a:prstGeom>
            <a:solidFill>
              <a:srgbClr val="FA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42" name="Picture 818"/>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2784" y="1651"/>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819"/>
            <p:cNvSpPr>
              <a:spLocks noChangeArrowheads="1"/>
            </p:cNvSpPr>
            <p:nvPr/>
          </p:nvSpPr>
          <p:spPr bwMode="auto">
            <a:xfrm>
              <a:off x="2784" y="1651"/>
              <a:ext cx="1087" cy="2"/>
            </a:xfrm>
            <a:prstGeom prst="rect">
              <a:avLst/>
            </a:prstGeom>
            <a:solidFill>
              <a:srgbClr val="FA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Rectangle 820"/>
            <p:cNvSpPr>
              <a:spLocks noChangeArrowheads="1"/>
            </p:cNvSpPr>
            <p:nvPr/>
          </p:nvSpPr>
          <p:spPr bwMode="auto">
            <a:xfrm>
              <a:off x="2784" y="1653"/>
              <a:ext cx="1087" cy="3"/>
            </a:xfrm>
            <a:prstGeom prst="rect">
              <a:avLst/>
            </a:prstGeom>
            <a:solidFill>
              <a:srgbClr val="FA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45" name="Picture 821"/>
            <p:cNvPicPr>
              <a:picLocks noChangeAspect="1" noChangeArrowheads="1"/>
            </p:cNvPicPr>
            <p:nvPr/>
          </p:nvPicPr>
          <p:blipFill>
            <a:blip r:embed="rId167">
              <a:extLst>
                <a:ext uri="{28A0092B-C50C-407E-A947-70E740481C1C}">
                  <a14:useLocalDpi xmlns:a14="http://schemas.microsoft.com/office/drawing/2010/main" val="0"/>
                </a:ext>
              </a:extLst>
            </a:blip>
            <a:srcRect/>
            <a:stretch>
              <a:fillRect/>
            </a:stretch>
          </p:blipFill>
          <p:spPr bwMode="auto">
            <a:xfrm>
              <a:off x="2784" y="1653"/>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822"/>
            <p:cNvSpPr>
              <a:spLocks noChangeArrowheads="1"/>
            </p:cNvSpPr>
            <p:nvPr/>
          </p:nvSpPr>
          <p:spPr bwMode="auto">
            <a:xfrm>
              <a:off x="2784" y="1653"/>
              <a:ext cx="1087" cy="3"/>
            </a:xfrm>
            <a:prstGeom prst="rect">
              <a:avLst/>
            </a:prstGeom>
            <a:solidFill>
              <a:srgbClr val="FA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 name="Rectangle 823"/>
            <p:cNvSpPr>
              <a:spLocks noChangeArrowheads="1"/>
            </p:cNvSpPr>
            <p:nvPr/>
          </p:nvSpPr>
          <p:spPr bwMode="auto">
            <a:xfrm>
              <a:off x="2784" y="1656"/>
              <a:ext cx="1087" cy="3"/>
            </a:xfrm>
            <a:prstGeom prst="rect">
              <a:avLst/>
            </a:prstGeom>
            <a:solidFill>
              <a:srgbClr val="FA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48" name="Picture 824"/>
            <p:cNvPicPr>
              <a:picLocks noChangeAspect="1" noChangeArrowheads="1"/>
            </p:cNvPicPr>
            <p:nvPr/>
          </p:nvPicPr>
          <p:blipFill>
            <a:blip r:embed="rId168">
              <a:extLst>
                <a:ext uri="{28A0092B-C50C-407E-A947-70E740481C1C}">
                  <a14:useLocalDpi xmlns:a14="http://schemas.microsoft.com/office/drawing/2010/main" val="0"/>
                </a:ext>
              </a:extLst>
            </a:blip>
            <a:srcRect/>
            <a:stretch>
              <a:fillRect/>
            </a:stretch>
          </p:blipFill>
          <p:spPr bwMode="auto">
            <a:xfrm>
              <a:off x="2784" y="1656"/>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825"/>
            <p:cNvSpPr>
              <a:spLocks noChangeArrowheads="1"/>
            </p:cNvSpPr>
            <p:nvPr/>
          </p:nvSpPr>
          <p:spPr bwMode="auto">
            <a:xfrm>
              <a:off x="2784" y="1656"/>
              <a:ext cx="1087" cy="3"/>
            </a:xfrm>
            <a:prstGeom prst="rect">
              <a:avLst/>
            </a:prstGeom>
            <a:solidFill>
              <a:srgbClr val="FA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Rectangle 826"/>
            <p:cNvSpPr>
              <a:spLocks noChangeArrowheads="1"/>
            </p:cNvSpPr>
            <p:nvPr/>
          </p:nvSpPr>
          <p:spPr bwMode="auto">
            <a:xfrm>
              <a:off x="2784" y="1659"/>
              <a:ext cx="1087" cy="3"/>
            </a:xfrm>
            <a:prstGeom prst="rect">
              <a:avLst/>
            </a:prstGeom>
            <a:solidFill>
              <a:srgbClr val="FC2C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51" name="Picture 827"/>
            <p:cNvPicPr>
              <a:picLocks noChangeAspect="1" noChangeArrowheads="1"/>
            </p:cNvPicPr>
            <p:nvPr/>
          </p:nvPicPr>
          <p:blipFill>
            <a:blip r:embed="rId169">
              <a:extLst>
                <a:ext uri="{28A0092B-C50C-407E-A947-70E740481C1C}">
                  <a14:useLocalDpi xmlns:a14="http://schemas.microsoft.com/office/drawing/2010/main" val="0"/>
                </a:ext>
              </a:extLst>
            </a:blip>
            <a:srcRect/>
            <a:stretch>
              <a:fillRect/>
            </a:stretch>
          </p:blipFill>
          <p:spPr bwMode="auto">
            <a:xfrm>
              <a:off x="2784" y="165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828"/>
            <p:cNvSpPr>
              <a:spLocks noChangeArrowheads="1"/>
            </p:cNvSpPr>
            <p:nvPr/>
          </p:nvSpPr>
          <p:spPr bwMode="auto">
            <a:xfrm>
              <a:off x="2784" y="1659"/>
              <a:ext cx="1087" cy="3"/>
            </a:xfrm>
            <a:prstGeom prst="rect">
              <a:avLst/>
            </a:prstGeom>
            <a:solidFill>
              <a:srgbClr val="FC2C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Rectangle 829"/>
            <p:cNvSpPr>
              <a:spLocks noChangeArrowheads="1"/>
            </p:cNvSpPr>
            <p:nvPr/>
          </p:nvSpPr>
          <p:spPr bwMode="auto">
            <a:xfrm>
              <a:off x="2784" y="1662"/>
              <a:ext cx="1087" cy="2"/>
            </a:xfrm>
            <a:prstGeom prst="rect">
              <a:avLst/>
            </a:prstGeom>
            <a:solidFill>
              <a:srgbClr val="FC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54" name="Picture 830"/>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2784" y="1662"/>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831"/>
            <p:cNvSpPr>
              <a:spLocks noChangeArrowheads="1"/>
            </p:cNvSpPr>
            <p:nvPr/>
          </p:nvSpPr>
          <p:spPr bwMode="auto">
            <a:xfrm>
              <a:off x="2784" y="1662"/>
              <a:ext cx="1087" cy="2"/>
            </a:xfrm>
            <a:prstGeom prst="rect">
              <a:avLst/>
            </a:prstGeom>
            <a:solidFill>
              <a:srgbClr val="FC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7" name="Rectangle 832"/>
            <p:cNvSpPr>
              <a:spLocks noChangeArrowheads="1"/>
            </p:cNvSpPr>
            <p:nvPr/>
          </p:nvSpPr>
          <p:spPr bwMode="auto">
            <a:xfrm>
              <a:off x="2784" y="1664"/>
              <a:ext cx="1087" cy="3"/>
            </a:xfrm>
            <a:prstGeom prst="rect">
              <a:avLst/>
            </a:prstGeom>
            <a:solidFill>
              <a:srgbClr val="FC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57" name="Picture 833"/>
            <p:cNvPicPr>
              <a:picLocks noChangeAspect="1" noChangeArrowheads="1"/>
            </p:cNvPicPr>
            <p:nvPr/>
          </p:nvPicPr>
          <p:blipFill>
            <a:blip r:embed="rId171">
              <a:extLst>
                <a:ext uri="{28A0092B-C50C-407E-A947-70E740481C1C}">
                  <a14:useLocalDpi xmlns:a14="http://schemas.microsoft.com/office/drawing/2010/main" val="0"/>
                </a:ext>
              </a:extLst>
            </a:blip>
            <a:srcRect/>
            <a:stretch>
              <a:fillRect/>
            </a:stretch>
          </p:blipFill>
          <p:spPr bwMode="auto">
            <a:xfrm>
              <a:off x="2784" y="166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834"/>
            <p:cNvSpPr>
              <a:spLocks noChangeArrowheads="1"/>
            </p:cNvSpPr>
            <p:nvPr/>
          </p:nvSpPr>
          <p:spPr bwMode="auto">
            <a:xfrm>
              <a:off x="2784" y="1664"/>
              <a:ext cx="1087" cy="3"/>
            </a:xfrm>
            <a:prstGeom prst="rect">
              <a:avLst/>
            </a:prstGeom>
            <a:solidFill>
              <a:srgbClr val="FC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9" name="Rectangle 835"/>
            <p:cNvSpPr>
              <a:spLocks noChangeArrowheads="1"/>
            </p:cNvSpPr>
            <p:nvPr/>
          </p:nvSpPr>
          <p:spPr bwMode="auto">
            <a:xfrm>
              <a:off x="2784" y="1667"/>
              <a:ext cx="1087" cy="3"/>
            </a:xfrm>
            <a:prstGeom prst="rect">
              <a:avLst/>
            </a:prstGeom>
            <a:solidFill>
              <a:srgbClr val="FC24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60" name="Picture 836"/>
            <p:cNvPicPr>
              <a:picLocks noChangeAspect="1" noChangeArrowheads="1"/>
            </p:cNvPicPr>
            <p:nvPr/>
          </p:nvPicPr>
          <p:blipFill>
            <a:blip r:embed="rId172">
              <a:extLst>
                <a:ext uri="{28A0092B-C50C-407E-A947-70E740481C1C}">
                  <a14:useLocalDpi xmlns:a14="http://schemas.microsoft.com/office/drawing/2010/main" val="0"/>
                </a:ext>
              </a:extLst>
            </a:blip>
            <a:srcRect/>
            <a:stretch>
              <a:fillRect/>
            </a:stretch>
          </p:blipFill>
          <p:spPr bwMode="auto">
            <a:xfrm>
              <a:off x="2784" y="1667"/>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837"/>
            <p:cNvSpPr>
              <a:spLocks noChangeArrowheads="1"/>
            </p:cNvSpPr>
            <p:nvPr/>
          </p:nvSpPr>
          <p:spPr bwMode="auto">
            <a:xfrm>
              <a:off x="2784" y="1667"/>
              <a:ext cx="1087" cy="3"/>
            </a:xfrm>
            <a:prstGeom prst="rect">
              <a:avLst/>
            </a:prstGeom>
            <a:solidFill>
              <a:srgbClr val="FC24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1" name="Rectangle 838"/>
            <p:cNvSpPr>
              <a:spLocks noChangeArrowheads="1"/>
            </p:cNvSpPr>
            <p:nvPr/>
          </p:nvSpPr>
          <p:spPr bwMode="auto">
            <a:xfrm>
              <a:off x="2784" y="1670"/>
              <a:ext cx="1087" cy="3"/>
            </a:xfrm>
            <a:prstGeom prst="rect">
              <a:avLst/>
            </a:prstGeom>
            <a:solidFill>
              <a:srgbClr val="FC20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63" name="Picture 839"/>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2784" y="167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4" name="Rectangle 840"/>
            <p:cNvSpPr>
              <a:spLocks noChangeArrowheads="1"/>
            </p:cNvSpPr>
            <p:nvPr/>
          </p:nvSpPr>
          <p:spPr bwMode="auto">
            <a:xfrm>
              <a:off x="2784" y="1670"/>
              <a:ext cx="1087" cy="3"/>
            </a:xfrm>
            <a:prstGeom prst="rect">
              <a:avLst/>
            </a:prstGeom>
            <a:solidFill>
              <a:srgbClr val="FC20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25" name="Rectangle 841"/>
            <p:cNvSpPr>
              <a:spLocks noChangeArrowheads="1"/>
            </p:cNvSpPr>
            <p:nvPr/>
          </p:nvSpPr>
          <p:spPr bwMode="auto">
            <a:xfrm>
              <a:off x="2784" y="1673"/>
              <a:ext cx="1087" cy="2"/>
            </a:xfrm>
            <a:prstGeom prst="rect">
              <a:avLst/>
            </a:prstGeom>
            <a:solidFill>
              <a:srgbClr val="FC1E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66" name="Picture 842"/>
            <p:cNvPicPr>
              <a:picLocks noChangeAspect="1" noChangeArrowheads="1"/>
            </p:cNvPicPr>
            <p:nvPr/>
          </p:nvPicPr>
          <p:blipFill>
            <a:blip r:embed="rId174">
              <a:extLst>
                <a:ext uri="{28A0092B-C50C-407E-A947-70E740481C1C}">
                  <a14:useLocalDpi xmlns:a14="http://schemas.microsoft.com/office/drawing/2010/main" val="0"/>
                </a:ext>
              </a:extLst>
            </a:blip>
            <a:srcRect/>
            <a:stretch>
              <a:fillRect/>
            </a:stretch>
          </p:blipFill>
          <p:spPr bwMode="auto">
            <a:xfrm>
              <a:off x="2784" y="1673"/>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6" name="Rectangle 843"/>
            <p:cNvSpPr>
              <a:spLocks noChangeArrowheads="1"/>
            </p:cNvSpPr>
            <p:nvPr/>
          </p:nvSpPr>
          <p:spPr bwMode="auto">
            <a:xfrm>
              <a:off x="2784" y="1673"/>
              <a:ext cx="1087" cy="2"/>
            </a:xfrm>
            <a:prstGeom prst="rect">
              <a:avLst/>
            </a:prstGeom>
            <a:solidFill>
              <a:srgbClr val="FC1E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27" name="Rectangle 844"/>
            <p:cNvSpPr>
              <a:spLocks noChangeArrowheads="1"/>
            </p:cNvSpPr>
            <p:nvPr/>
          </p:nvSpPr>
          <p:spPr bwMode="auto">
            <a:xfrm>
              <a:off x="2784" y="1675"/>
              <a:ext cx="1087" cy="3"/>
            </a:xfrm>
            <a:prstGeom prst="rect">
              <a:avLst/>
            </a:prstGeom>
            <a:solidFill>
              <a:srgbClr val="F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69" name="Picture 845"/>
            <p:cNvPicPr>
              <a:picLocks noChangeAspect="1" noChangeArrowheads="1"/>
            </p:cNvPicPr>
            <p:nvPr/>
          </p:nvPicPr>
          <p:blipFill>
            <a:blip r:embed="rId175">
              <a:extLst>
                <a:ext uri="{28A0092B-C50C-407E-A947-70E740481C1C}">
                  <a14:useLocalDpi xmlns:a14="http://schemas.microsoft.com/office/drawing/2010/main" val="0"/>
                </a:ext>
              </a:extLst>
            </a:blip>
            <a:srcRect/>
            <a:stretch>
              <a:fillRect/>
            </a:stretch>
          </p:blipFill>
          <p:spPr bwMode="auto">
            <a:xfrm>
              <a:off x="2784" y="167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8" name="Rectangle 846"/>
            <p:cNvSpPr>
              <a:spLocks noChangeArrowheads="1"/>
            </p:cNvSpPr>
            <p:nvPr/>
          </p:nvSpPr>
          <p:spPr bwMode="auto">
            <a:xfrm>
              <a:off x="2784" y="1675"/>
              <a:ext cx="1087" cy="3"/>
            </a:xfrm>
            <a:prstGeom prst="rect">
              <a:avLst/>
            </a:prstGeom>
            <a:solidFill>
              <a:srgbClr val="F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29" name="Rectangle 847"/>
            <p:cNvSpPr>
              <a:spLocks noChangeArrowheads="1"/>
            </p:cNvSpPr>
            <p:nvPr/>
          </p:nvSpPr>
          <p:spPr bwMode="auto">
            <a:xfrm>
              <a:off x="2784" y="1678"/>
              <a:ext cx="1087" cy="3"/>
            </a:xfrm>
            <a:prstGeom prst="rect">
              <a:avLst/>
            </a:prstGeom>
            <a:solidFill>
              <a:srgbClr val="FC18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72" name="Picture 848"/>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2784" y="1678"/>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0" name="Rectangle 849"/>
            <p:cNvSpPr>
              <a:spLocks noChangeArrowheads="1"/>
            </p:cNvSpPr>
            <p:nvPr/>
          </p:nvSpPr>
          <p:spPr bwMode="auto">
            <a:xfrm>
              <a:off x="2784" y="1678"/>
              <a:ext cx="1087" cy="3"/>
            </a:xfrm>
            <a:prstGeom prst="rect">
              <a:avLst/>
            </a:prstGeom>
            <a:solidFill>
              <a:srgbClr val="FC18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31" name="Rectangle 850"/>
            <p:cNvSpPr>
              <a:spLocks noChangeArrowheads="1"/>
            </p:cNvSpPr>
            <p:nvPr/>
          </p:nvSpPr>
          <p:spPr bwMode="auto">
            <a:xfrm>
              <a:off x="2784" y="1681"/>
              <a:ext cx="1087" cy="3"/>
            </a:xfrm>
            <a:prstGeom prst="rect">
              <a:avLst/>
            </a:prstGeom>
            <a:solidFill>
              <a:srgbClr val="FC16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75" name="Picture 851"/>
            <p:cNvPicPr>
              <a:picLocks noChangeAspect="1" noChangeArrowheads="1"/>
            </p:cNvPicPr>
            <p:nvPr/>
          </p:nvPicPr>
          <p:blipFill>
            <a:blip r:embed="rId177">
              <a:extLst>
                <a:ext uri="{28A0092B-C50C-407E-A947-70E740481C1C}">
                  <a14:useLocalDpi xmlns:a14="http://schemas.microsoft.com/office/drawing/2010/main" val="0"/>
                </a:ext>
              </a:extLst>
            </a:blip>
            <a:srcRect/>
            <a:stretch>
              <a:fillRect/>
            </a:stretch>
          </p:blipFill>
          <p:spPr bwMode="auto">
            <a:xfrm>
              <a:off x="2784" y="1681"/>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 name="Rectangle 852"/>
            <p:cNvSpPr>
              <a:spLocks noChangeArrowheads="1"/>
            </p:cNvSpPr>
            <p:nvPr/>
          </p:nvSpPr>
          <p:spPr bwMode="auto">
            <a:xfrm>
              <a:off x="2784" y="1681"/>
              <a:ext cx="1087" cy="3"/>
            </a:xfrm>
            <a:prstGeom prst="rect">
              <a:avLst/>
            </a:prstGeom>
            <a:solidFill>
              <a:srgbClr val="FC16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34" name="Rectangle 853"/>
            <p:cNvSpPr>
              <a:spLocks noChangeArrowheads="1"/>
            </p:cNvSpPr>
            <p:nvPr/>
          </p:nvSpPr>
          <p:spPr bwMode="auto">
            <a:xfrm>
              <a:off x="2784" y="1684"/>
              <a:ext cx="1087" cy="3"/>
            </a:xfrm>
            <a:prstGeom prst="rect">
              <a:avLst/>
            </a:prstGeom>
            <a:solidFill>
              <a:srgbClr val="FC12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78" name="Picture 854"/>
            <p:cNvPicPr>
              <a:picLocks noChangeAspect="1" noChangeArrowheads="1"/>
            </p:cNvPicPr>
            <p:nvPr/>
          </p:nvPicPr>
          <p:blipFill>
            <a:blip r:embed="rId178">
              <a:extLst>
                <a:ext uri="{28A0092B-C50C-407E-A947-70E740481C1C}">
                  <a14:useLocalDpi xmlns:a14="http://schemas.microsoft.com/office/drawing/2010/main" val="0"/>
                </a:ext>
              </a:extLst>
            </a:blip>
            <a:srcRect/>
            <a:stretch>
              <a:fillRect/>
            </a:stretch>
          </p:blipFill>
          <p:spPr bwMode="auto">
            <a:xfrm>
              <a:off x="2784" y="1684"/>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5" name="Rectangle 855"/>
            <p:cNvSpPr>
              <a:spLocks noChangeArrowheads="1"/>
            </p:cNvSpPr>
            <p:nvPr/>
          </p:nvSpPr>
          <p:spPr bwMode="auto">
            <a:xfrm>
              <a:off x="2784" y="1684"/>
              <a:ext cx="1087" cy="3"/>
            </a:xfrm>
            <a:prstGeom prst="rect">
              <a:avLst/>
            </a:prstGeom>
            <a:solidFill>
              <a:srgbClr val="FC12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37" name="Rectangle 856"/>
            <p:cNvSpPr>
              <a:spLocks noChangeArrowheads="1"/>
            </p:cNvSpPr>
            <p:nvPr/>
          </p:nvSpPr>
          <p:spPr bwMode="auto">
            <a:xfrm>
              <a:off x="2784" y="1687"/>
              <a:ext cx="1087" cy="2"/>
            </a:xfrm>
            <a:prstGeom prst="rect">
              <a:avLst/>
            </a:prstGeom>
            <a:solidFill>
              <a:srgbClr val="FC10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81" name="Picture 857"/>
            <p:cNvPicPr>
              <a:picLocks noChangeAspect="1" noChangeArrowheads="1"/>
            </p:cNvPicPr>
            <p:nvPr/>
          </p:nvPicPr>
          <p:blipFill>
            <a:blip r:embed="rId179">
              <a:extLst>
                <a:ext uri="{28A0092B-C50C-407E-A947-70E740481C1C}">
                  <a14:useLocalDpi xmlns:a14="http://schemas.microsoft.com/office/drawing/2010/main" val="0"/>
                </a:ext>
              </a:extLst>
            </a:blip>
            <a:srcRect/>
            <a:stretch>
              <a:fillRect/>
            </a:stretch>
          </p:blipFill>
          <p:spPr bwMode="auto">
            <a:xfrm>
              <a:off x="2784" y="1687"/>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8" name="Rectangle 858"/>
            <p:cNvSpPr>
              <a:spLocks noChangeArrowheads="1"/>
            </p:cNvSpPr>
            <p:nvPr/>
          </p:nvSpPr>
          <p:spPr bwMode="auto">
            <a:xfrm>
              <a:off x="2784" y="1687"/>
              <a:ext cx="1087" cy="2"/>
            </a:xfrm>
            <a:prstGeom prst="rect">
              <a:avLst/>
            </a:prstGeom>
            <a:solidFill>
              <a:srgbClr val="FC10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40" name="Rectangle 859"/>
            <p:cNvSpPr>
              <a:spLocks noChangeArrowheads="1"/>
            </p:cNvSpPr>
            <p:nvPr/>
          </p:nvSpPr>
          <p:spPr bwMode="auto">
            <a:xfrm>
              <a:off x="2784" y="1689"/>
              <a:ext cx="1087" cy="3"/>
            </a:xfrm>
            <a:prstGeom prst="rect">
              <a:avLst/>
            </a:prstGeom>
            <a:solidFill>
              <a:srgbClr val="FE0E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84" name="Picture 860"/>
            <p:cNvPicPr>
              <a:picLocks noChangeAspect="1" noChangeArrowheads="1"/>
            </p:cNvPicPr>
            <p:nvPr/>
          </p:nvPicPr>
          <p:blipFill>
            <a:blip r:embed="rId180">
              <a:extLst>
                <a:ext uri="{28A0092B-C50C-407E-A947-70E740481C1C}">
                  <a14:useLocalDpi xmlns:a14="http://schemas.microsoft.com/office/drawing/2010/main" val="0"/>
                </a:ext>
              </a:extLst>
            </a:blip>
            <a:srcRect/>
            <a:stretch>
              <a:fillRect/>
            </a:stretch>
          </p:blipFill>
          <p:spPr bwMode="auto">
            <a:xfrm>
              <a:off x="2784" y="1689"/>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1" name="Rectangle 861"/>
            <p:cNvSpPr>
              <a:spLocks noChangeArrowheads="1"/>
            </p:cNvSpPr>
            <p:nvPr/>
          </p:nvSpPr>
          <p:spPr bwMode="auto">
            <a:xfrm>
              <a:off x="2784" y="1689"/>
              <a:ext cx="1087" cy="3"/>
            </a:xfrm>
            <a:prstGeom prst="rect">
              <a:avLst/>
            </a:prstGeom>
            <a:solidFill>
              <a:srgbClr val="FE0E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43" name="Rectangle 862"/>
            <p:cNvSpPr>
              <a:spLocks noChangeArrowheads="1"/>
            </p:cNvSpPr>
            <p:nvPr/>
          </p:nvSpPr>
          <p:spPr bwMode="auto">
            <a:xfrm>
              <a:off x="2784" y="1692"/>
              <a:ext cx="1087" cy="3"/>
            </a:xfrm>
            <a:prstGeom prst="rect">
              <a:avLst/>
            </a:prstGeom>
            <a:solidFill>
              <a:srgbClr val="FE0A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87" name="Picture 863"/>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2784" y="1692"/>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 name="Rectangle 864"/>
            <p:cNvSpPr>
              <a:spLocks noChangeArrowheads="1"/>
            </p:cNvSpPr>
            <p:nvPr/>
          </p:nvSpPr>
          <p:spPr bwMode="auto">
            <a:xfrm>
              <a:off x="2784" y="1692"/>
              <a:ext cx="1087" cy="3"/>
            </a:xfrm>
            <a:prstGeom prst="rect">
              <a:avLst/>
            </a:prstGeom>
            <a:solidFill>
              <a:srgbClr val="FE0A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46" name="Rectangle 865"/>
            <p:cNvSpPr>
              <a:spLocks noChangeArrowheads="1"/>
            </p:cNvSpPr>
            <p:nvPr/>
          </p:nvSpPr>
          <p:spPr bwMode="auto">
            <a:xfrm>
              <a:off x="2784" y="1695"/>
              <a:ext cx="1087" cy="3"/>
            </a:xfrm>
            <a:prstGeom prst="rect">
              <a:avLst/>
            </a:prstGeom>
            <a:solidFill>
              <a:srgbClr val="FE0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90" name="Picture 866"/>
            <p:cNvPicPr>
              <a:picLocks noChangeAspect="1" noChangeArrowheads="1"/>
            </p:cNvPicPr>
            <p:nvPr/>
          </p:nvPicPr>
          <p:blipFill>
            <a:blip r:embed="rId182">
              <a:extLst>
                <a:ext uri="{28A0092B-C50C-407E-A947-70E740481C1C}">
                  <a14:useLocalDpi xmlns:a14="http://schemas.microsoft.com/office/drawing/2010/main" val="0"/>
                </a:ext>
              </a:extLst>
            </a:blip>
            <a:srcRect/>
            <a:stretch>
              <a:fillRect/>
            </a:stretch>
          </p:blipFill>
          <p:spPr bwMode="auto">
            <a:xfrm>
              <a:off x="2784" y="1695"/>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 name="Rectangle 867"/>
            <p:cNvSpPr>
              <a:spLocks noChangeArrowheads="1"/>
            </p:cNvSpPr>
            <p:nvPr/>
          </p:nvSpPr>
          <p:spPr bwMode="auto">
            <a:xfrm>
              <a:off x="2784" y="1695"/>
              <a:ext cx="1087" cy="3"/>
            </a:xfrm>
            <a:prstGeom prst="rect">
              <a:avLst/>
            </a:prstGeom>
            <a:solidFill>
              <a:srgbClr val="FE0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49" name="Rectangle 868"/>
            <p:cNvSpPr>
              <a:spLocks noChangeArrowheads="1"/>
            </p:cNvSpPr>
            <p:nvPr/>
          </p:nvSpPr>
          <p:spPr bwMode="auto">
            <a:xfrm>
              <a:off x="2784" y="1698"/>
              <a:ext cx="1087" cy="2"/>
            </a:xfrm>
            <a:prstGeom prst="rect">
              <a:avLst/>
            </a:prstGeom>
            <a:solidFill>
              <a:srgbClr val="FE04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93" name="Picture 869"/>
            <p:cNvPicPr>
              <a:picLocks noChangeAspect="1" noChangeArrowheads="1"/>
            </p:cNvPicPr>
            <p:nvPr/>
          </p:nvPicPr>
          <p:blipFill>
            <a:blip r:embed="rId183">
              <a:extLst>
                <a:ext uri="{28A0092B-C50C-407E-A947-70E740481C1C}">
                  <a14:useLocalDpi xmlns:a14="http://schemas.microsoft.com/office/drawing/2010/main" val="0"/>
                </a:ext>
              </a:extLst>
            </a:blip>
            <a:srcRect/>
            <a:stretch>
              <a:fillRect/>
            </a:stretch>
          </p:blipFill>
          <p:spPr bwMode="auto">
            <a:xfrm>
              <a:off x="2784" y="1698"/>
              <a:ext cx="108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 name="Rectangle 870"/>
            <p:cNvSpPr>
              <a:spLocks noChangeArrowheads="1"/>
            </p:cNvSpPr>
            <p:nvPr/>
          </p:nvSpPr>
          <p:spPr bwMode="auto">
            <a:xfrm>
              <a:off x="2784" y="1698"/>
              <a:ext cx="1087" cy="2"/>
            </a:xfrm>
            <a:prstGeom prst="rect">
              <a:avLst/>
            </a:prstGeom>
            <a:solidFill>
              <a:srgbClr val="FE04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52" name="Rectangle 871"/>
            <p:cNvSpPr>
              <a:spLocks noChangeArrowheads="1"/>
            </p:cNvSpPr>
            <p:nvPr/>
          </p:nvSpPr>
          <p:spPr bwMode="auto">
            <a:xfrm>
              <a:off x="2784" y="1700"/>
              <a:ext cx="1087" cy="3"/>
            </a:xfrm>
            <a:prstGeom prst="rect">
              <a:avLst/>
            </a:prstGeom>
            <a:solidFill>
              <a:srgbClr val="FE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896" name="Picture 872"/>
            <p:cNvPicPr>
              <a:picLocks noChangeAspect="1" noChangeArrowheads="1"/>
            </p:cNvPicPr>
            <p:nvPr/>
          </p:nvPicPr>
          <p:blipFill>
            <a:blip r:embed="rId184">
              <a:extLst>
                <a:ext uri="{28A0092B-C50C-407E-A947-70E740481C1C}">
                  <a14:useLocalDpi xmlns:a14="http://schemas.microsoft.com/office/drawing/2010/main" val="0"/>
                </a:ext>
              </a:extLst>
            </a:blip>
            <a:srcRect/>
            <a:stretch>
              <a:fillRect/>
            </a:stretch>
          </p:blipFill>
          <p:spPr bwMode="auto">
            <a:xfrm>
              <a:off x="2784" y="1700"/>
              <a:ext cx="108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 name="Rectangle 873"/>
            <p:cNvSpPr>
              <a:spLocks noChangeArrowheads="1"/>
            </p:cNvSpPr>
            <p:nvPr/>
          </p:nvSpPr>
          <p:spPr bwMode="auto">
            <a:xfrm>
              <a:off x="2784" y="1700"/>
              <a:ext cx="1087" cy="3"/>
            </a:xfrm>
            <a:prstGeom prst="rect">
              <a:avLst/>
            </a:prstGeom>
            <a:solidFill>
              <a:srgbClr val="FE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55" name="Freeform 874"/>
            <p:cNvSpPr>
              <a:spLocks/>
            </p:cNvSpPr>
            <p:nvPr/>
          </p:nvSpPr>
          <p:spPr bwMode="auto">
            <a:xfrm>
              <a:off x="2789" y="1230"/>
              <a:ext cx="1079" cy="470"/>
            </a:xfrm>
            <a:custGeom>
              <a:avLst/>
              <a:gdLst>
                <a:gd name="T0" fmla="*/ 454 w 5443"/>
                <a:gd name="T1" fmla="*/ 2721 h 2721"/>
                <a:gd name="T2" fmla="*/ 4989 w 5443"/>
                <a:gd name="T3" fmla="*/ 2721 h 2721"/>
                <a:gd name="T4" fmla="*/ 5443 w 5443"/>
                <a:gd name="T5" fmla="*/ 2268 h 2721"/>
                <a:gd name="T6" fmla="*/ 5443 w 5443"/>
                <a:gd name="T7" fmla="*/ 2268 h 2721"/>
                <a:gd name="T8" fmla="*/ 5443 w 5443"/>
                <a:gd name="T9" fmla="*/ 454 h 2721"/>
                <a:gd name="T10" fmla="*/ 4989 w 5443"/>
                <a:gd name="T11" fmla="*/ 0 h 2721"/>
                <a:gd name="T12" fmla="*/ 454 w 5443"/>
                <a:gd name="T13" fmla="*/ 0 h 2721"/>
                <a:gd name="T14" fmla="*/ 0 w 5443"/>
                <a:gd name="T15" fmla="*/ 454 h 2721"/>
                <a:gd name="T16" fmla="*/ 0 w 5443"/>
                <a:gd name="T17" fmla="*/ 454 h 2721"/>
                <a:gd name="T18" fmla="*/ 0 w 5443"/>
                <a:gd name="T19" fmla="*/ 2268 h 2721"/>
                <a:gd name="T20" fmla="*/ 454 w 5443"/>
                <a:gd name="T21"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3" h="2721">
                  <a:moveTo>
                    <a:pt x="454" y="2721"/>
                  </a:moveTo>
                  <a:lnTo>
                    <a:pt x="4989" y="2721"/>
                  </a:lnTo>
                  <a:cubicBezTo>
                    <a:pt x="5239" y="2721"/>
                    <a:pt x="5443" y="2518"/>
                    <a:pt x="5443" y="2268"/>
                  </a:cubicBezTo>
                  <a:cubicBezTo>
                    <a:pt x="5443" y="2268"/>
                    <a:pt x="5443" y="2268"/>
                    <a:pt x="5443" y="2268"/>
                  </a:cubicBezTo>
                  <a:lnTo>
                    <a:pt x="5443" y="454"/>
                  </a:lnTo>
                  <a:cubicBezTo>
                    <a:pt x="5443" y="203"/>
                    <a:pt x="5239" y="0"/>
                    <a:pt x="4989" y="0"/>
                  </a:cubicBezTo>
                  <a:lnTo>
                    <a:pt x="454" y="0"/>
                  </a:lnTo>
                  <a:cubicBezTo>
                    <a:pt x="203" y="0"/>
                    <a:pt x="0" y="203"/>
                    <a:pt x="0" y="454"/>
                  </a:cubicBezTo>
                  <a:lnTo>
                    <a:pt x="0" y="454"/>
                  </a:lnTo>
                  <a:lnTo>
                    <a:pt x="0" y="2268"/>
                  </a:lnTo>
                  <a:cubicBezTo>
                    <a:pt x="0" y="2518"/>
                    <a:pt x="203" y="2721"/>
                    <a:pt x="454" y="2721"/>
                  </a:cubicBez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56" name="Rectangle 875"/>
            <p:cNvSpPr>
              <a:spLocks noChangeArrowheads="1"/>
            </p:cNvSpPr>
            <p:nvPr/>
          </p:nvSpPr>
          <p:spPr bwMode="auto">
            <a:xfrm>
              <a:off x="2848" y="1333"/>
              <a:ext cx="99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anose="020B0606020202030204" pitchFamily="34" charset="0"/>
                </a:rPr>
                <a:t>Perceived risk</a:t>
              </a:r>
              <a:endParaRPr kumimoji="0" lang="en-US" altLang="en-US" sz="2000" b="0" i="0" u="none" strike="noStrike" cap="none" normalizeH="0" baseline="0" dirty="0" smtClean="0">
                <a:ln>
                  <a:noFill/>
                </a:ln>
                <a:solidFill>
                  <a:schemeClr val="tx1"/>
                </a:solidFill>
                <a:effectLst/>
                <a:latin typeface="Arial Narrow" panose="020B0606020202030204" pitchFamily="34" charset="0"/>
              </a:endParaRPr>
            </a:p>
          </p:txBody>
        </p:sp>
        <p:sp>
          <p:nvSpPr>
            <p:cNvPr id="1858" name="Rectangle 876"/>
            <p:cNvSpPr>
              <a:spLocks noChangeArrowheads="1"/>
            </p:cNvSpPr>
            <p:nvPr/>
          </p:nvSpPr>
          <p:spPr bwMode="auto">
            <a:xfrm>
              <a:off x="891" y="2997"/>
              <a:ext cx="977" cy="4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59" name="Freeform 877"/>
            <p:cNvSpPr>
              <a:spLocks/>
            </p:cNvSpPr>
            <p:nvPr/>
          </p:nvSpPr>
          <p:spPr bwMode="auto">
            <a:xfrm>
              <a:off x="893" y="2998"/>
              <a:ext cx="971" cy="469"/>
            </a:xfrm>
            <a:custGeom>
              <a:avLst/>
              <a:gdLst>
                <a:gd name="T0" fmla="*/ 454 w 4898"/>
                <a:gd name="T1" fmla="*/ 2721 h 2721"/>
                <a:gd name="T2" fmla="*/ 4445 w 4898"/>
                <a:gd name="T3" fmla="*/ 2721 h 2721"/>
                <a:gd name="T4" fmla="*/ 4898 w 4898"/>
                <a:gd name="T5" fmla="*/ 2268 h 2721"/>
                <a:gd name="T6" fmla="*/ 4898 w 4898"/>
                <a:gd name="T7" fmla="*/ 2268 h 2721"/>
                <a:gd name="T8" fmla="*/ 4898 w 4898"/>
                <a:gd name="T9" fmla="*/ 2268 h 2721"/>
                <a:gd name="T10" fmla="*/ 4898 w 4898"/>
                <a:gd name="T11" fmla="*/ 453 h 2721"/>
                <a:gd name="T12" fmla="*/ 4445 w 4898"/>
                <a:gd name="T13" fmla="*/ 0 h 2721"/>
                <a:gd name="T14" fmla="*/ 4445 w 4898"/>
                <a:gd name="T15" fmla="*/ 0 h 2721"/>
                <a:gd name="T16" fmla="*/ 454 w 4898"/>
                <a:gd name="T17" fmla="*/ 0 h 2721"/>
                <a:gd name="T18" fmla="*/ 0 w 4898"/>
                <a:gd name="T19" fmla="*/ 453 h 2721"/>
                <a:gd name="T20" fmla="*/ 0 w 4898"/>
                <a:gd name="T21" fmla="*/ 453 h 2721"/>
                <a:gd name="T22" fmla="*/ 0 w 4898"/>
                <a:gd name="T23" fmla="*/ 2268 h 2721"/>
                <a:gd name="T24" fmla="*/ 454 w 4898"/>
                <a:gd name="T25"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8" h="2721">
                  <a:moveTo>
                    <a:pt x="454" y="2721"/>
                  </a:moveTo>
                  <a:lnTo>
                    <a:pt x="4445" y="2721"/>
                  </a:lnTo>
                  <a:cubicBezTo>
                    <a:pt x="4695" y="2721"/>
                    <a:pt x="4898" y="2518"/>
                    <a:pt x="4898" y="2268"/>
                  </a:cubicBezTo>
                  <a:cubicBezTo>
                    <a:pt x="4898" y="2268"/>
                    <a:pt x="4898" y="2268"/>
                    <a:pt x="4898" y="2268"/>
                  </a:cubicBezTo>
                  <a:lnTo>
                    <a:pt x="4898" y="2268"/>
                  </a:lnTo>
                  <a:lnTo>
                    <a:pt x="4898" y="453"/>
                  </a:lnTo>
                  <a:cubicBezTo>
                    <a:pt x="4898" y="203"/>
                    <a:pt x="4695" y="0"/>
                    <a:pt x="4445" y="0"/>
                  </a:cubicBezTo>
                  <a:lnTo>
                    <a:pt x="4445" y="0"/>
                  </a:lnTo>
                  <a:lnTo>
                    <a:pt x="454" y="0"/>
                  </a:lnTo>
                  <a:cubicBezTo>
                    <a:pt x="203" y="0"/>
                    <a:pt x="0" y="203"/>
                    <a:pt x="0" y="453"/>
                  </a:cubicBezTo>
                  <a:lnTo>
                    <a:pt x="0" y="453"/>
                  </a:lnTo>
                  <a:lnTo>
                    <a:pt x="0" y="2268"/>
                  </a:lnTo>
                  <a:cubicBezTo>
                    <a:pt x="0" y="2518"/>
                    <a:pt x="203" y="2721"/>
                    <a:pt x="454" y="2721"/>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61" name="Rectangle 878"/>
            <p:cNvSpPr>
              <a:spLocks noChangeArrowheads="1"/>
            </p:cNvSpPr>
            <p:nvPr/>
          </p:nvSpPr>
          <p:spPr bwMode="auto">
            <a:xfrm>
              <a:off x="891" y="2997"/>
              <a:ext cx="977" cy="4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62" name="Rectangle 879"/>
            <p:cNvSpPr>
              <a:spLocks noChangeArrowheads="1"/>
            </p:cNvSpPr>
            <p:nvPr/>
          </p:nvSpPr>
          <p:spPr bwMode="auto">
            <a:xfrm>
              <a:off x="891" y="2994"/>
              <a:ext cx="980"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64" name="Freeform 880"/>
            <p:cNvSpPr>
              <a:spLocks/>
            </p:cNvSpPr>
            <p:nvPr/>
          </p:nvSpPr>
          <p:spPr bwMode="auto">
            <a:xfrm>
              <a:off x="892" y="2997"/>
              <a:ext cx="973" cy="472"/>
            </a:xfrm>
            <a:custGeom>
              <a:avLst/>
              <a:gdLst>
                <a:gd name="T0" fmla="*/ 4544 w 4914"/>
                <a:gd name="T1" fmla="*/ 2713 h 2738"/>
                <a:gd name="T2" fmla="*/ 4626 w 4914"/>
                <a:gd name="T3" fmla="*/ 2686 h 2738"/>
                <a:gd name="T4" fmla="*/ 4768 w 4914"/>
                <a:gd name="T5" fmla="*/ 2590 h 2738"/>
                <a:gd name="T6" fmla="*/ 4822 w 4914"/>
                <a:gd name="T7" fmla="*/ 2526 h 2738"/>
                <a:gd name="T8" fmla="*/ 4890 w 4914"/>
                <a:gd name="T9" fmla="*/ 2365 h 2738"/>
                <a:gd name="T10" fmla="*/ 4898 w 4914"/>
                <a:gd name="T11" fmla="*/ 461 h 2738"/>
                <a:gd name="T12" fmla="*/ 4863 w 4914"/>
                <a:gd name="T13" fmla="*/ 288 h 2738"/>
                <a:gd name="T14" fmla="*/ 4823 w 4914"/>
                <a:gd name="T15" fmla="*/ 214 h 2738"/>
                <a:gd name="T16" fmla="*/ 4701 w 4914"/>
                <a:gd name="T17" fmla="*/ 92 h 2738"/>
                <a:gd name="T18" fmla="*/ 4627 w 4914"/>
                <a:gd name="T19" fmla="*/ 52 h 2738"/>
                <a:gd name="T20" fmla="*/ 4453 w 4914"/>
                <a:gd name="T21" fmla="*/ 16 h 2738"/>
                <a:gd name="T22" fmla="*/ 373 w 4914"/>
                <a:gd name="T23" fmla="*/ 25 h 2738"/>
                <a:gd name="T24" fmla="*/ 212 w 4914"/>
                <a:gd name="T25" fmla="*/ 93 h 2738"/>
                <a:gd name="T26" fmla="*/ 148 w 4914"/>
                <a:gd name="T27" fmla="*/ 147 h 2738"/>
                <a:gd name="T28" fmla="*/ 52 w 4914"/>
                <a:gd name="T29" fmla="*/ 289 h 2738"/>
                <a:gd name="T30" fmla="*/ 25 w 4914"/>
                <a:gd name="T31" fmla="*/ 371 h 2738"/>
                <a:gd name="T32" fmla="*/ 25 w 4914"/>
                <a:gd name="T33" fmla="*/ 2367 h 2738"/>
                <a:gd name="T34" fmla="*/ 52 w 4914"/>
                <a:gd name="T35" fmla="*/ 2449 h 2738"/>
                <a:gd name="T36" fmla="*/ 148 w 4914"/>
                <a:gd name="T37" fmla="*/ 2591 h 2738"/>
                <a:gd name="T38" fmla="*/ 212 w 4914"/>
                <a:gd name="T39" fmla="*/ 2645 h 2738"/>
                <a:gd name="T40" fmla="*/ 373 w 4914"/>
                <a:gd name="T41" fmla="*/ 2713 h 2738"/>
                <a:gd name="T42" fmla="*/ 470 w 4914"/>
                <a:gd name="T43" fmla="*/ 2730 h 2738"/>
                <a:gd name="T44" fmla="*/ 368 w 4914"/>
                <a:gd name="T45" fmla="*/ 2728 h 2738"/>
                <a:gd name="T46" fmla="*/ 205 w 4914"/>
                <a:gd name="T47" fmla="*/ 2660 h 2738"/>
                <a:gd name="T48" fmla="*/ 135 w 4914"/>
                <a:gd name="T49" fmla="*/ 2602 h 2738"/>
                <a:gd name="T50" fmla="*/ 37 w 4914"/>
                <a:gd name="T51" fmla="*/ 2456 h 2738"/>
                <a:gd name="T52" fmla="*/ 10 w 4914"/>
                <a:gd name="T53" fmla="*/ 2368 h 2738"/>
                <a:gd name="T54" fmla="*/ 10 w 4914"/>
                <a:gd name="T55" fmla="*/ 370 h 2738"/>
                <a:gd name="T56" fmla="*/ 37 w 4914"/>
                <a:gd name="T57" fmla="*/ 282 h 2738"/>
                <a:gd name="T58" fmla="*/ 135 w 4914"/>
                <a:gd name="T59" fmla="*/ 136 h 2738"/>
                <a:gd name="T60" fmla="*/ 205 w 4914"/>
                <a:gd name="T61" fmla="*/ 78 h 2738"/>
                <a:gd name="T62" fmla="*/ 368 w 4914"/>
                <a:gd name="T63" fmla="*/ 10 h 2738"/>
                <a:gd name="T64" fmla="*/ 4454 w 4914"/>
                <a:gd name="T65" fmla="*/ 1 h 2738"/>
                <a:gd name="T66" fmla="*/ 4632 w 4914"/>
                <a:gd name="T67" fmla="*/ 37 h 2738"/>
                <a:gd name="T68" fmla="*/ 4712 w 4914"/>
                <a:gd name="T69" fmla="*/ 79 h 2738"/>
                <a:gd name="T70" fmla="*/ 4836 w 4914"/>
                <a:gd name="T71" fmla="*/ 203 h 2738"/>
                <a:gd name="T72" fmla="*/ 4878 w 4914"/>
                <a:gd name="T73" fmla="*/ 283 h 2738"/>
                <a:gd name="T74" fmla="*/ 4914 w 4914"/>
                <a:gd name="T75" fmla="*/ 461 h 2738"/>
                <a:gd name="T76" fmla="*/ 4905 w 4914"/>
                <a:gd name="T77" fmla="*/ 2370 h 2738"/>
                <a:gd name="T78" fmla="*/ 4837 w 4914"/>
                <a:gd name="T79" fmla="*/ 2533 h 2738"/>
                <a:gd name="T80" fmla="*/ 4779 w 4914"/>
                <a:gd name="T81" fmla="*/ 2603 h 2738"/>
                <a:gd name="T82" fmla="*/ 4633 w 4914"/>
                <a:gd name="T83" fmla="*/ 2701 h 2738"/>
                <a:gd name="T84" fmla="*/ 4545 w 4914"/>
                <a:gd name="T85" fmla="*/ 2728 h 2738"/>
                <a:gd name="T86" fmla="*/ 454 w 4914"/>
                <a:gd name="T87" fmla="*/ 2729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14" h="2738">
                  <a:moveTo>
                    <a:pt x="462" y="2721"/>
                  </a:moveTo>
                  <a:lnTo>
                    <a:pt x="4453" y="2721"/>
                  </a:lnTo>
                  <a:lnTo>
                    <a:pt x="4544" y="2713"/>
                  </a:lnTo>
                  <a:lnTo>
                    <a:pt x="4542" y="2713"/>
                  </a:lnTo>
                  <a:lnTo>
                    <a:pt x="4627" y="2686"/>
                  </a:lnTo>
                  <a:lnTo>
                    <a:pt x="4626" y="2686"/>
                  </a:lnTo>
                  <a:lnTo>
                    <a:pt x="4703" y="2645"/>
                  </a:lnTo>
                  <a:lnTo>
                    <a:pt x="4701" y="2646"/>
                  </a:lnTo>
                  <a:lnTo>
                    <a:pt x="4768" y="2590"/>
                  </a:lnTo>
                  <a:lnTo>
                    <a:pt x="4767" y="2591"/>
                  </a:lnTo>
                  <a:lnTo>
                    <a:pt x="4823" y="2524"/>
                  </a:lnTo>
                  <a:lnTo>
                    <a:pt x="4822" y="2526"/>
                  </a:lnTo>
                  <a:lnTo>
                    <a:pt x="4863" y="2449"/>
                  </a:lnTo>
                  <a:lnTo>
                    <a:pt x="4863" y="2450"/>
                  </a:lnTo>
                  <a:lnTo>
                    <a:pt x="4890" y="2365"/>
                  </a:lnTo>
                  <a:lnTo>
                    <a:pt x="4890" y="2367"/>
                  </a:lnTo>
                  <a:lnTo>
                    <a:pt x="4899" y="2276"/>
                  </a:lnTo>
                  <a:lnTo>
                    <a:pt x="4898" y="461"/>
                  </a:lnTo>
                  <a:lnTo>
                    <a:pt x="4890" y="371"/>
                  </a:lnTo>
                  <a:lnTo>
                    <a:pt x="4890" y="373"/>
                  </a:lnTo>
                  <a:lnTo>
                    <a:pt x="4863" y="288"/>
                  </a:lnTo>
                  <a:lnTo>
                    <a:pt x="4863" y="289"/>
                  </a:lnTo>
                  <a:lnTo>
                    <a:pt x="4822" y="212"/>
                  </a:lnTo>
                  <a:lnTo>
                    <a:pt x="4823" y="214"/>
                  </a:lnTo>
                  <a:lnTo>
                    <a:pt x="4767" y="147"/>
                  </a:lnTo>
                  <a:lnTo>
                    <a:pt x="4768" y="148"/>
                  </a:lnTo>
                  <a:lnTo>
                    <a:pt x="4701" y="92"/>
                  </a:lnTo>
                  <a:lnTo>
                    <a:pt x="4703" y="93"/>
                  </a:lnTo>
                  <a:lnTo>
                    <a:pt x="4626" y="52"/>
                  </a:lnTo>
                  <a:lnTo>
                    <a:pt x="4627" y="52"/>
                  </a:lnTo>
                  <a:lnTo>
                    <a:pt x="4542" y="25"/>
                  </a:lnTo>
                  <a:lnTo>
                    <a:pt x="4544" y="25"/>
                  </a:lnTo>
                  <a:lnTo>
                    <a:pt x="4453" y="16"/>
                  </a:lnTo>
                  <a:lnTo>
                    <a:pt x="462" y="16"/>
                  </a:lnTo>
                  <a:lnTo>
                    <a:pt x="371" y="25"/>
                  </a:lnTo>
                  <a:lnTo>
                    <a:pt x="373" y="25"/>
                  </a:lnTo>
                  <a:lnTo>
                    <a:pt x="288" y="52"/>
                  </a:lnTo>
                  <a:lnTo>
                    <a:pt x="289" y="52"/>
                  </a:lnTo>
                  <a:lnTo>
                    <a:pt x="212" y="93"/>
                  </a:lnTo>
                  <a:lnTo>
                    <a:pt x="214" y="92"/>
                  </a:lnTo>
                  <a:lnTo>
                    <a:pt x="147" y="148"/>
                  </a:lnTo>
                  <a:lnTo>
                    <a:pt x="148" y="147"/>
                  </a:lnTo>
                  <a:lnTo>
                    <a:pt x="92" y="214"/>
                  </a:lnTo>
                  <a:lnTo>
                    <a:pt x="93" y="212"/>
                  </a:lnTo>
                  <a:lnTo>
                    <a:pt x="52" y="289"/>
                  </a:lnTo>
                  <a:lnTo>
                    <a:pt x="52" y="288"/>
                  </a:lnTo>
                  <a:lnTo>
                    <a:pt x="25" y="373"/>
                  </a:lnTo>
                  <a:lnTo>
                    <a:pt x="25" y="371"/>
                  </a:lnTo>
                  <a:lnTo>
                    <a:pt x="16" y="462"/>
                  </a:lnTo>
                  <a:lnTo>
                    <a:pt x="16" y="2276"/>
                  </a:lnTo>
                  <a:lnTo>
                    <a:pt x="25" y="2367"/>
                  </a:lnTo>
                  <a:lnTo>
                    <a:pt x="25" y="2365"/>
                  </a:lnTo>
                  <a:lnTo>
                    <a:pt x="52" y="2450"/>
                  </a:lnTo>
                  <a:lnTo>
                    <a:pt x="52" y="2449"/>
                  </a:lnTo>
                  <a:lnTo>
                    <a:pt x="93" y="2526"/>
                  </a:lnTo>
                  <a:lnTo>
                    <a:pt x="92" y="2524"/>
                  </a:lnTo>
                  <a:lnTo>
                    <a:pt x="148" y="2591"/>
                  </a:lnTo>
                  <a:lnTo>
                    <a:pt x="147" y="2590"/>
                  </a:lnTo>
                  <a:lnTo>
                    <a:pt x="214" y="2646"/>
                  </a:lnTo>
                  <a:lnTo>
                    <a:pt x="212" y="2645"/>
                  </a:lnTo>
                  <a:lnTo>
                    <a:pt x="289" y="2686"/>
                  </a:lnTo>
                  <a:lnTo>
                    <a:pt x="288" y="2686"/>
                  </a:lnTo>
                  <a:lnTo>
                    <a:pt x="373" y="2713"/>
                  </a:lnTo>
                  <a:lnTo>
                    <a:pt x="371" y="2713"/>
                  </a:lnTo>
                  <a:lnTo>
                    <a:pt x="463" y="2722"/>
                  </a:lnTo>
                  <a:cubicBezTo>
                    <a:pt x="468" y="2722"/>
                    <a:pt x="471" y="2726"/>
                    <a:pt x="470" y="2730"/>
                  </a:cubicBezTo>
                  <a:cubicBezTo>
                    <a:pt x="470" y="2735"/>
                    <a:pt x="466" y="2738"/>
                    <a:pt x="462" y="2737"/>
                  </a:cubicBezTo>
                  <a:lnTo>
                    <a:pt x="370" y="2728"/>
                  </a:lnTo>
                  <a:cubicBezTo>
                    <a:pt x="369" y="2728"/>
                    <a:pt x="369" y="2728"/>
                    <a:pt x="368" y="2728"/>
                  </a:cubicBezTo>
                  <a:lnTo>
                    <a:pt x="283" y="2701"/>
                  </a:lnTo>
                  <a:cubicBezTo>
                    <a:pt x="283" y="2701"/>
                    <a:pt x="282" y="2701"/>
                    <a:pt x="282" y="2701"/>
                  </a:cubicBezTo>
                  <a:lnTo>
                    <a:pt x="205" y="2660"/>
                  </a:lnTo>
                  <a:cubicBezTo>
                    <a:pt x="204" y="2659"/>
                    <a:pt x="204" y="2659"/>
                    <a:pt x="203" y="2659"/>
                  </a:cubicBezTo>
                  <a:lnTo>
                    <a:pt x="136" y="2603"/>
                  </a:lnTo>
                  <a:cubicBezTo>
                    <a:pt x="136" y="2602"/>
                    <a:pt x="136" y="2602"/>
                    <a:pt x="135" y="2602"/>
                  </a:cubicBezTo>
                  <a:lnTo>
                    <a:pt x="79" y="2535"/>
                  </a:lnTo>
                  <a:cubicBezTo>
                    <a:pt x="79" y="2534"/>
                    <a:pt x="79" y="2534"/>
                    <a:pt x="78" y="2533"/>
                  </a:cubicBezTo>
                  <a:lnTo>
                    <a:pt x="37" y="2456"/>
                  </a:lnTo>
                  <a:cubicBezTo>
                    <a:pt x="37" y="2456"/>
                    <a:pt x="37" y="2455"/>
                    <a:pt x="37" y="2455"/>
                  </a:cubicBezTo>
                  <a:lnTo>
                    <a:pt x="10" y="2370"/>
                  </a:lnTo>
                  <a:cubicBezTo>
                    <a:pt x="10" y="2369"/>
                    <a:pt x="10" y="2369"/>
                    <a:pt x="10" y="2368"/>
                  </a:cubicBezTo>
                  <a:lnTo>
                    <a:pt x="0" y="2276"/>
                  </a:lnTo>
                  <a:lnTo>
                    <a:pt x="1" y="461"/>
                  </a:lnTo>
                  <a:lnTo>
                    <a:pt x="10" y="370"/>
                  </a:lnTo>
                  <a:cubicBezTo>
                    <a:pt x="10" y="369"/>
                    <a:pt x="10" y="369"/>
                    <a:pt x="10" y="368"/>
                  </a:cubicBezTo>
                  <a:lnTo>
                    <a:pt x="37" y="283"/>
                  </a:lnTo>
                  <a:cubicBezTo>
                    <a:pt x="37" y="283"/>
                    <a:pt x="37" y="282"/>
                    <a:pt x="37" y="282"/>
                  </a:cubicBezTo>
                  <a:lnTo>
                    <a:pt x="78" y="205"/>
                  </a:lnTo>
                  <a:cubicBezTo>
                    <a:pt x="79" y="204"/>
                    <a:pt x="79" y="204"/>
                    <a:pt x="79" y="203"/>
                  </a:cubicBezTo>
                  <a:lnTo>
                    <a:pt x="135" y="136"/>
                  </a:lnTo>
                  <a:cubicBezTo>
                    <a:pt x="136" y="136"/>
                    <a:pt x="136" y="136"/>
                    <a:pt x="136" y="135"/>
                  </a:cubicBezTo>
                  <a:lnTo>
                    <a:pt x="203" y="79"/>
                  </a:lnTo>
                  <a:cubicBezTo>
                    <a:pt x="204" y="79"/>
                    <a:pt x="204" y="79"/>
                    <a:pt x="205" y="78"/>
                  </a:cubicBezTo>
                  <a:lnTo>
                    <a:pt x="282" y="37"/>
                  </a:lnTo>
                  <a:cubicBezTo>
                    <a:pt x="282" y="37"/>
                    <a:pt x="283" y="37"/>
                    <a:pt x="283" y="37"/>
                  </a:cubicBezTo>
                  <a:lnTo>
                    <a:pt x="368" y="10"/>
                  </a:lnTo>
                  <a:cubicBezTo>
                    <a:pt x="369" y="10"/>
                    <a:pt x="369" y="10"/>
                    <a:pt x="370" y="10"/>
                  </a:cubicBezTo>
                  <a:lnTo>
                    <a:pt x="462" y="0"/>
                  </a:lnTo>
                  <a:lnTo>
                    <a:pt x="4454" y="1"/>
                  </a:lnTo>
                  <a:lnTo>
                    <a:pt x="4545" y="10"/>
                  </a:lnTo>
                  <a:cubicBezTo>
                    <a:pt x="4546" y="10"/>
                    <a:pt x="4546" y="10"/>
                    <a:pt x="4547" y="10"/>
                  </a:cubicBezTo>
                  <a:lnTo>
                    <a:pt x="4632" y="37"/>
                  </a:lnTo>
                  <a:cubicBezTo>
                    <a:pt x="4632" y="37"/>
                    <a:pt x="4633" y="37"/>
                    <a:pt x="4633" y="37"/>
                  </a:cubicBezTo>
                  <a:lnTo>
                    <a:pt x="4710" y="78"/>
                  </a:lnTo>
                  <a:cubicBezTo>
                    <a:pt x="4711" y="79"/>
                    <a:pt x="4711" y="79"/>
                    <a:pt x="4712" y="79"/>
                  </a:cubicBezTo>
                  <a:lnTo>
                    <a:pt x="4779" y="135"/>
                  </a:lnTo>
                  <a:cubicBezTo>
                    <a:pt x="4779" y="136"/>
                    <a:pt x="4779" y="136"/>
                    <a:pt x="4780" y="136"/>
                  </a:cubicBezTo>
                  <a:lnTo>
                    <a:pt x="4836" y="203"/>
                  </a:lnTo>
                  <a:cubicBezTo>
                    <a:pt x="4836" y="204"/>
                    <a:pt x="4836" y="204"/>
                    <a:pt x="4837" y="205"/>
                  </a:cubicBezTo>
                  <a:lnTo>
                    <a:pt x="4878" y="282"/>
                  </a:lnTo>
                  <a:cubicBezTo>
                    <a:pt x="4878" y="282"/>
                    <a:pt x="4878" y="283"/>
                    <a:pt x="4878" y="283"/>
                  </a:cubicBezTo>
                  <a:lnTo>
                    <a:pt x="4905" y="368"/>
                  </a:lnTo>
                  <a:cubicBezTo>
                    <a:pt x="4905" y="369"/>
                    <a:pt x="4905" y="369"/>
                    <a:pt x="4905" y="370"/>
                  </a:cubicBezTo>
                  <a:lnTo>
                    <a:pt x="4914" y="461"/>
                  </a:lnTo>
                  <a:lnTo>
                    <a:pt x="4914" y="2277"/>
                  </a:lnTo>
                  <a:lnTo>
                    <a:pt x="4905" y="2368"/>
                  </a:lnTo>
                  <a:cubicBezTo>
                    <a:pt x="4905" y="2369"/>
                    <a:pt x="4905" y="2369"/>
                    <a:pt x="4905" y="2370"/>
                  </a:cubicBezTo>
                  <a:lnTo>
                    <a:pt x="4878" y="2455"/>
                  </a:lnTo>
                  <a:cubicBezTo>
                    <a:pt x="4878" y="2455"/>
                    <a:pt x="4878" y="2456"/>
                    <a:pt x="4878" y="2456"/>
                  </a:cubicBezTo>
                  <a:lnTo>
                    <a:pt x="4837" y="2533"/>
                  </a:lnTo>
                  <a:cubicBezTo>
                    <a:pt x="4836" y="2534"/>
                    <a:pt x="4836" y="2534"/>
                    <a:pt x="4836" y="2535"/>
                  </a:cubicBezTo>
                  <a:lnTo>
                    <a:pt x="4780" y="2602"/>
                  </a:lnTo>
                  <a:cubicBezTo>
                    <a:pt x="4779" y="2602"/>
                    <a:pt x="4779" y="2602"/>
                    <a:pt x="4779" y="2603"/>
                  </a:cubicBezTo>
                  <a:lnTo>
                    <a:pt x="4712" y="2659"/>
                  </a:lnTo>
                  <a:cubicBezTo>
                    <a:pt x="4711" y="2659"/>
                    <a:pt x="4711" y="2659"/>
                    <a:pt x="4710" y="2660"/>
                  </a:cubicBezTo>
                  <a:lnTo>
                    <a:pt x="4633" y="2701"/>
                  </a:lnTo>
                  <a:cubicBezTo>
                    <a:pt x="4633" y="2701"/>
                    <a:pt x="4632" y="2701"/>
                    <a:pt x="4632" y="2701"/>
                  </a:cubicBezTo>
                  <a:lnTo>
                    <a:pt x="4547" y="2728"/>
                  </a:lnTo>
                  <a:cubicBezTo>
                    <a:pt x="4546" y="2728"/>
                    <a:pt x="4546" y="2728"/>
                    <a:pt x="4545" y="2728"/>
                  </a:cubicBezTo>
                  <a:lnTo>
                    <a:pt x="4453" y="2737"/>
                  </a:lnTo>
                  <a:lnTo>
                    <a:pt x="462" y="2737"/>
                  </a:lnTo>
                  <a:cubicBezTo>
                    <a:pt x="458" y="2737"/>
                    <a:pt x="454" y="2734"/>
                    <a:pt x="454" y="2729"/>
                  </a:cubicBezTo>
                  <a:cubicBezTo>
                    <a:pt x="454" y="2725"/>
                    <a:pt x="458" y="2721"/>
                    <a:pt x="462" y="2721"/>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65" name="Rectangle 881"/>
            <p:cNvSpPr>
              <a:spLocks noChangeArrowheads="1"/>
            </p:cNvSpPr>
            <p:nvPr/>
          </p:nvSpPr>
          <p:spPr bwMode="auto">
            <a:xfrm>
              <a:off x="891" y="2994"/>
              <a:ext cx="980" cy="4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906" name="Picture 882"/>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879" y="2986"/>
              <a:ext cx="979"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7" name="Picture 8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 y="2986"/>
              <a:ext cx="979"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7" name="Freeform 884"/>
            <p:cNvSpPr>
              <a:spLocks/>
            </p:cNvSpPr>
            <p:nvPr/>
          </p:nvSpPr>
          <p:spPr bwMode="auto">
            <a:xfrm>
              <a:off x="884" y="2990"/>
              <a:ext cx="971" cy="469"/>
            </a:xfrm>
            <a:custGeom>
              <a:avLst/>
              <a:gdLst>
                <a:gd name="T0" fmla="*/ 453 w 4898"/>
                <a:gd name="T1" fmla="*/ 2721 h 2721"/>
                <a:gd name="T2" fmla="*/ 4445 w 4898"/>
                <a:gd name="T3" fmla="*/ 2721 h 2721"/>
                <a:gd name="T4" fmla="*/ 4898 w 4898"/>
                <a:gd name="T5" fmla="*/ 2268 h 2721"/>
                <a:gd name="T6" fmla="*/ 4898 w 4898"/>
                <a:gd name="T7" fmla="*/ 2268 h 2721"/>
                <a:gd name="T8" fmla="*/ 4898 w 4898"/>
                <a:gd name="T9" fmla="*/ 453 h 2721"/>
                <a:gd name="T10" fmla="*/ 4445 w 4898"/>
                <a:gd name="T11" fmla="*/ 0 h 2721"/>
                <a:gd name="T12" fmla="*/ 453 w 4898"/>
                <a:gd name="T13" fmla="*/ 0 h 2721"/>
                <a:gd name="T14" fmla="*/ 0 w 4898"/>
                <a:gd name="T15" fmla="*/ 453 h 2721"/>
                <a:gd name="T16" fmla="*/ 0 w 4898"/>
                <a:gd name="T17" fmla="*/ 453 h 2721"/>
                <a:gd name="T18" fmla="*/ 0 w 4898"/>
                <a:gd name="T19" fmla="*/ 2268 h 2721"/>
                <a:gd name="T20" fmla="*/ 453 w 4898"/>
                <a:gd name="T21"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98" h="2721">
                  <a:moveTo>
                    <a:pt x="453" y="2721"/>
                  </a:moveTo>
                  <a:lnTo>
                    <a:pt x="4445" y="2721"/>
                  </a:lnTo>
                  <a:cubicBezTo>
                    <a:pt x="4695" y="2721"/>
                    <a:pt x="4898" y="2518"/>
                    <a:pt x="4898" y="2268"/>
                  </a:cubicBezTo>
                  <a:cubicBezTo>
                    <a:pt x="4898" y="2268"/>
                    <a:pt x="4898" y="2268"/>
                    <a:pt x="4898" y="2268"/>
                  </a:cubicBezTo>
                  <a:lnTo>
                    <a:pt x="4898" y="453"/>
                  </a:lnTo>
                  <a:cubicBezTo>
                    <a:pt x="4898" y="203"/>
                    <a:pt x="4695" y="0"/>
                    <a:pt x="4445" y="0"/>
                  </a:cubicBezTo>
                  <a:lnTo>
                    <a:pt x="453" y="0"/>
                  </a:lnTo>
                  <a:cubicBezTo>
                    <a:pt x="203" y="0"/>
                    <a:pt x="0" y="203"/>
                    <a:pt x="0" y="453"/>
                  </a:cubicBezTo>
                  <a:lnTo>
                    <a:pt x="0" y="453"/>
                  </a:lnTo>
                  <a:lnTo>
                    <a:pt x="0" y="2268"/>
                  </a:lnTo>
                  <a:cubicBezTo>
                    <a:pt x="0" y="2518"/>
                    <a:pt x="203" y="2721"/>
                    <a:pt x="453" y="2721"/>
                  </a:cubicBez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68" name="Rectangle 885"/>
            <p:cNvSpPr>
              <a:spLocks noChangeArrowheads="1"/>
            </p:cNvSpPr>
            <p:nvPr/>
          </p:nvSpPr>
          <p:spPr bwMode="auto">
            <a:xfrm>
              <a:off x="916" y="3063"/>
              <a:ext cx="95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anose="020B0606020202030204" pitchFamily="34" charset="0"/>
                </a:rPr>
                <a:t>Feelings toward trustee</a:t>
              </a:r>
              <a:endParaRPr kumimoji="0" lang="en-US" altLang="en-US" sz="2000" b="0" i="0" u="none" strike="noStrike" cap="none" normalizeH="0" baseline="0" dirty="0" smtClean="0">
                <a:ln>
                  <a:noFill/>
                </a:ln>
                <a:solidFill>
                  <a:schemeClr val="tx1"/>
                </a:solidFill>
                <a:effectLst/>
                <a:latin typeface="Arial Narrow" panose="020B0606020202030204" pitchFamily="34" charset="0"/>
              </a:endParaRPr>
            </a:p>
          </p:txBody>
        </p:sp>
        <p:sp>
          <p:nvSpPr>
            <p:cNvPr id="1870" name="Rectangle 886"/>
            <p:cNvSpPr>
              <a:spLocks noChangeArrowheads="1"/>
            </p:cNvSpPr>
            <p:nvPr/>
          </p:nvSpPr>
          <p:spPr bwMode="auto">
            <a:xfrm>
              <a:off x="1120" y="3309"/>
              <a:ext cx="61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71" name="Line 887"/>
            <p:cNvSpPr>
              <a:spLocks noChangeShapeType="1"/>
            </p:cNvSpPr>
            <p:nvPr/>
          </p:nvSpPr>
          <p:spPr bwMode="auto">
            <a:xfrm flipV="1">
              <a:off x="1927" y="2339"/>
              <a:ext cx="257" cy="315"/>
            </a:xfrm>
            <a:prstGeom prst="line">
              <a:avLst/>
            </a:prstGeom>
            <a:noFill/>
            <a:ln w="158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73" name="Freeform 888"/>
            <p:cNvSpPr>
              <a:spLocks/>
            </p:cNvSpPr>
            <p:nvPr/>
          </p:nvSpPr>
          <p:spPr bwMode="auto">
            <a:xfrm>
              <a:off x="2146" y="2302"/>
              <a:ext cx="68" cy="67"/>
            </a:xfrm>
            <a:custGeom>
              <a:avLst/>
              <a:gdLst>
                <a:gd name="T0" fmla="*/ 345 w 345"/>
                <a:gd name="T1" fmla="*/ 0 h 386"/>
                <a:gd name="T2" fmla="*/ 285 w 345"/>
                <a:gd name="T3" fmla="*/ 386 h 386"/>
                <a:gd name="T4" fmla="*/ 0 w 345"/>
                <a:gd name="T5" fmla="*/ 183 h 386"/>
                <a:gd name="T6" fmla="*/ 345 w 345"/>
                <a:gd name="T7" fmla="*/ 0 h 386"/>
              </a:gdLst>
              <a:ahLst/>
              <a:cxnLst>
                <a:cxn ang="0">
                  <a:pos x="T0" y="T1"/>
                </a:cxn>
                <a:cxn ang="0">
                  <a:pos x="T2" y="T3"/>
                </a:cxn>
                <a:cxn ang="0">
                  <a:pos x="T4" y="T5"/>
                </a:cxn>
                <a:cxn ang="0">
                  <a:pos x="T6" y="T7"/>
                </a:cxn>
              </a:cxnLst>
              <a:rect l="0" t="0" r="r" b="b"/>
              <a:pathLst>
                <a:path w="345" h="386">
                  <a:moveTo>
                    <a:pt x="345" y="0"/>
                  </a:moveTo>
                  <a:lnTo>
                    <a:pt x="285" y="386"/>
                  </a:lnTo>
                  <a:cubicBezTo>
                    <a:pt x="227" y="277"/>
                    <a:pt x="122" y="202"/>
                    <a:pt x="0" y="183"/>
                  </a:cubicBezTo>
                  <a:lnTo>
                    <a:pt x="345"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74" name="Line 889"/>
            <p:cNvSpPr>
              <a:spLocks noChangeShapeType="1"/>
            </p:cNvSpPr>
            <p:nvPr/>
          </p:nvSpPr>
          <p:spPr bwMode="auto">
            <a:xfrm>
              <a:off x="1927" y="2067"/>
              <a:ext cx="235" cy="0"/>
            </a:xfrm>
            <a:prstGeom prst="line">
              <a:avLst/>
            </a:prstGeom>
            <a:noFill/>
            <a:ln w="158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76" name="Freeform 890"/>
            <p:cNvSpPr>
              <a:spLocks/>
            </p:cNvSpPr>
            <p:nvPr/>
          </p:nvSpPr>
          <p:spPr bwMode="auto">
            <a:xfrm>
              <a:off x="2145" y="2037"/>
              <a:ext cx="69" cy="60"/>
            </a:xfrm>
            <a:custGeom>
              <a:avLst/>
              <a:gdLst>
                <a:gd name="T0" fmla="*/ 349 w 349"/>
                <a:gd name="T1" fmla="*/ 175 h 350"/>
                <a:gd name="T2" fmla="*/ 0 w 349"/>
                <a:gd name="T3" fmla="*/ 350 h 350"/>
                <a:gd name="T4" fmla="*/ 0 w 349"/>
                <a:gd name="T5" fmla="*/ 0 h 350"/>
                <a:gd name="T6" fmla="*/ 0 w 349"/>
                <a:gd name="T7" fmla="*/ 0 h 350"/>
                <a:gd name="T8" fmla="*/ 349 w 349"/>
                <a:gd name="T9" fmla="*/ 175 h 350"/>
              </a:gdLst>
              <a:ahLst/>
              <a:cxnLst>
                <a:cxn ang="0">
                  <a:pos x="T0" y="T1"/>
                </a:cxn>
                <a:cxn ang="0">
                  <a:pos x="T2" y="T3"/>
                </a:cxn>
                <a:cxn ang="0">
                  <a:pos x="T4" y="T5"/>
                </a:cxn>
                <a:cxn ang="0">
                  <a:pos x="T6" y="T7"/>
                </a:cxn>
                <a:cxn ang="0">
                  <a:pos x="T8" y="T9"/>
                </a:cxn>
              </a:cxnLst>
              <a:rect l="0" t="0" r="r" b="b"/>
              <a:pathLst>
                <a:path w="349" h="350">
                  <a:moveTo>
                    <a:pt x="349" y="175"/>
                  </a:moveTo>
                  <a:lnTo>
                    <a:pt x="0" y="350"/>
                  </a:lnTo>
                  <a:cubicBezTo>
                    <a:pt x="55" y="240"/>
                    <a:pt x="55" y="110"/>
                    <a:pt x="0" y="0"/>
                  </a:cubicBezTo>
                  <a:lnTo>
                    <a:pt x="0" y="0"/>
                  </a:lnTo>
                  <a:lnTo>
                    <a:pt x="349" y="1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77" name="Line 891"/>
            <p:cNvSpPr>
              <a:spLocks noChangeShapeType="1"/>
            </p:cNvSpPr>
            <p:nvPr/>
          </p:nvSpPr>
          <p:spPr bwMode="auto">
            <a:xfrm>
              <a:off x="1927" y="1457"/>
              <a:ext cx="259" cy="353"/>
            </a:xfrm>
            <a:prstGeom prst="line">
              <a:avLst/>
            </a:prstGeom>
            <a:noFill/>
            <a:ln w="158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79" name="Freeform 892"/>
            <p:cNvSpPr>
              <a:spLocks/>
            </p:cNvSpPr>
            <p:nvPr/>
          </p:nvSpPr>
          <p:spPr bwMode="auto">
            <a:xfrm>
              <a:off x="2148" y="1781"/>
              <a:ext cx="66" cy="67"/>
            </a:xfrm>
            <a:custGeom>
              <a:avLst/>
              <a:gdLst>
                <a:gd name="T0" fmla="*/ 335 w 335"/>
                <a:gd name="T1" fmla="*/ 388 h 388"/>
                <a:gd name="T2" fmla="*/ 0 w 335"/>
                <a:gd name="T3" fmla="*/ 188 h 388"/>
                <a:gd name="T4" fmla="*/ 294 w 335"/>
                <a:gd name="T5" fmla="*/ 0 h 388"/>
                <a:gd name="T6" fmla="*/ 335 w 335"/>
                <a:gd name="T7" fmla="*/ 388 h 388"/>
              </a:gdLst>
              <a:ahLst/>
              <a:cxnLst>
                <a:cxn ang="0">
                  <a:pos x="T0" y="T1"/>
                </a:cxn>
                <a:cxn ang="0">
                  <a:pos x="T2" y="T3"/>
                </a:cxn>
                <a:cxn ang="0">
                  <a:pos x="T4" y="T5"/>
                </a:cxn>
                <a:cxn ang="0">
                  <a:pos x="T6" y="T7"/>
                </a:cxn>
              </a:cxnLst>
              <a:rect l="0" t="0" r="r" b="b"/>
              <a:pathLst>
                <a:path w="335" h="388">
                  <a:moveTo>
                    <a:pt x="335" y="388"/>
                  </a:moveTo>
                  <a:lnTo>
                    <a:pt x="0" y="188"/>
                  </a:lnTo>
                  <a:cubicBezTo>
                    <a:pt x="122" y="175"/>
                    <a:pt x="231" y="105"/>
                    <a:pt x="294" y="0"/>
                  </a:cubicBezTo>
                  <a:lnTo>
                    <a:pt x="335" y="388"/>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80" name="Line 893"/>
            <p:cNvSpPr>
              <a:spLocks noChangeShapeType="1"/>
            </p:cNvSpPr>
            <p:nvPr/>
          </p:nvSpPr>
          <p:spPr bwMode="auto">
            <a:xfrm>
              <a:off x="3203" y="2067"/>
              <a:ext cx="217" cy="0"/>
            </a:xfrm>
            <a:prstGeom prst="line">
              <a:avLst/>
            </a:prstGeom>
            <a:noFill/>
            <a:ln w="158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82" name="Freeform 894"/>
            <p:cNvSpPr>
              <a:spLocks/>
            </p:cNvSpPr>
            <p:nvPr/>
          </p:nvSpPr>
          <p:spPr bwMode="auto">
            <a:xfrm>
              <a:off x="3403" y="2037"/>
              <a:ext cx="69" cy="60"/>
            </a:xfrm>
            <a:custGeom>
              <a:avLst/>
              <a:gdLst>
                <a:gd name="T0" fmla="*/ 349 w 349"/>
                <a:gd name="T1" fmla="*/ 175 h 350"/>
                <a:gd name="T2" fmla="*/ 0 w 349"/>
                <a:gd name="T3" fmla="*/ 350 h 350"/>
                <a:gd name="T4" fmla="*/ 0 w 349"/>
                <a:gd name="T5" fmla="*/ 0 h 350"/>
                <a:gd name="T6" fmla="*/ 0 w 349"/>
                <a:gd name="T7" fmla="*/ 0 h 350"/>
                <a:gd name="T8" fmla="*/ 349 w 349"/>
                <a:gd name="T9" fmla="*/ 175 h 350"/>
              </a:gdLst>
              <a:ahLst/>
              <a:cxnLst>
                <a:cxn ang="0">
                  <a:pos x="T0" y="T1"/>
                </a:cxn>
                <a:cxn ang="0">
                  <a:pos x="T2" y="T3"/>
                </a:cxn>
                <a:cxn ang="0">
                  <a:pos x="T4" y="T5"/>
                </a:cxn>
                <a:cxn ang="0">
                  <a:pos x="T6" y="T7"/>
                </a:cxn>
                <a:cxn ang="0">
                  <a:pos x="T8" y="T9"/>
                </a:cxn>
              </a:cxnLst>
              <a:rect l="0" t="0" r="r" b="b"/>
              <a:pathLst>
                <a:path w="349" h="350">
                  <a:moveTo>
                    <a:pt x="349" y="175"/>
                  </a:moveTo>
                  <a:lnTo>
                    <a:pt x="0" y="350"/>
                  </a:lnTo>
                  <a:cubicBezTo>
                    <a:pt x="55" y="240"/>
                    <a:pt x="55" y="110"/>
                    <a:pt x="0" y="0"/>
                  </a:cubicBezTo>
                  <a:lnTo>
                    <a:pt x="0" y="0"/>
                  </a:lnTo>
                  <a:lnTo>
                    <a:pt x="349" y="1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83" name="Line 895"/>
            <p:cNvSpPr>
              <a:spLocks noChangeShapeType="1"/>
            </p:cNvSpPr>
            <p:nvPr/>
          </p:nvSpPr>
          <p:spPr bwMode="auto">
            <a:xfrm>
              <a:off x="3329" y="1700"/>
              <a:ext cx="0" cy="322"/>
            </a:xfrm>
            <a:prstGeom prst="line">
              <a:avLst/>
            </a:prstGeom>
            <a:noFill/>
            <a:ln w="158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85" name="Freeform 896"/>
            <p:cNvSpPr>
              <a:spLocks/>
            </p:cNvSpPr>
            <p:nvPr/>
          </p:nvSpPr>
          <p:spPr bwMode="auto">
            <a:xfrm>
              <a:off x="3294" y="2007"/>
              <a:ext cx="69" cy="60"/>
            </a:xfrm>
            <a:custGeom>
              <a:avLst/>
              <a:gdLst>
                <a:gd name="T0" fmla="*/ 174 w 349"/>
                <a:gd name="T1" fmla="*/ 349 h 349"/>
                <a:gd name="T2" fmla="*/ 0 w 349"/>
                <a:gd name="T3" fmla="*/ 0 h 349"/>
                <a:gd name="T4" fmla="*/ 349 w 349"/>
                <a:gd name="T5" fmla="*/ 0 h 349"/>
                <a:gd name="T6" fmla="*/ 349 w 349"/>
                <a:gd name="T7" fmla="*/ 0 h 349"/>
                <a:gd name="T8" fmla="*/ 174 w 349"/>
                <a:gd name="T9" fmla="*/ 349 h 349"/>
              </a:gdLst>
              <a:ahLst/>
              <a:cxnLst>
                <a:cxn ang="0">
                  <a:pos x="T0" y="T1"/>
                </a:cxn>
                <a:cxn ang="0">
                  <a:pos x="T2" y="T3"/>
                </a:cxn>
                <a:cxn ang="0">
                  <a:pos x="T4" y="T5"/>
                </a:cxn>
                <a:cxn ang="0">
                  <a:pos x="T6" y="T7"/>
                </a:cxn>
                <a:cxn ang="0">
                  <a:pos x="T8" y="T9"/>
                </a:cxn>
              </a:cxnLst>
              <a:rect l="0" t="0" r="r" b="b"/>
              <a:pathLst>
                <a:path w="349" h="349">
                  <a:moveTo>
                    <a:pt x="174" y="349"/>
                  </a:moveTo>
                  <a:lnTo>
                    <a:pt x="0" y="0"/>
                  </a:lnTo>
                  <a:cubicBezTo>
                    <a:pt x="110" y="55"/>
                    <a:pt x="239" y="55"/>
                    <a:pt x="349" y="0"/>
                  </a:cubicBezTo>
                  <a:lnTo>
                    <a:pt x="349" y="0"/>
                  </a:lnTo>
                  <a:lnTo>
                    <a:pt x="174" y="34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86" name="Line 897"/>
            <p:cNvSpPr>
              <a:spLocks noChangeShapeType="1"/>
            </p:cNvSpPr>
            <p:nvPr/>
          </p:nvSpPr>
          <p:spPr bwMode="auto">
            <a:xfrm>
              <a:off x="4461" y="2067"/>
              <a:ext cx="217" cy="0"/>
            </a:xfrm>
            <a:prstGeom prst="line">
              <a:avLst/>
            </a:prstGeom>
            <a:noFill/>
            <a:ln w="158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88" name="Freeform 898"/>
            <p:cNvSpPr>
              <a:spLocks/>
            </p:cNvSpPr>
            <p:nvPr/>
          </p:nvSpPr>
          <p:spPr bwMode="auto">
            <a:xfrm>
              <a:off x="4661" y="2037"/>
              <a:ext cx="70" cy="60"/>
            </a:xfrm>
            <a:custGeom>
              <a:avLst/>
              <a:gdLst>
                <a:gd name="T0" fmla="*/ 350 w 350"/>
                <a:gd name="T1" fmla="*/ 175 h 350"/>
                <a:gd name="T2" fmla="*/ 0 w 350"/>
                <a:gd name="T3" fmla="*/ 350 h 350"/>
                <a:gd name="T4" fmla="*/ 0 w 350"/>
                <a:gd name="T5" fmla="*/ 0 h 350"/>
                <a:gd name="T6" fmla="*/ 0 w 350"/>
                <a:gd name="T7" fmla="*/ 0 h 350"/>
                <a:gd name="T8" fmla="*/ 350 w 350"/>
                <a:gd name="T9" fmla="*/ 175 h 350"/>
              </a:gdLst>
              <a:ahLst/>
              <a:cxnLst>
                <a:cxn ang="0">
                  <a:pos x="T0" y="T1"/>
                </a:cxn>
                <a:cxn ang="0">
                  <a:pos x="T2" y="T3"/>
                </a:cxn>
                <a:cxn ang="0">
                  <a:pos x="T4" y="T5"/>
                </a:cxn>
                <a:cxn ang="0">
                  <a:pos x="T6" y="T7"/>
                </a:cxn>
                <a:cxn ang="0">
                  <a:pos x="T8" y="T9"/>
                </a:cxn>
              </a:cxnLst>
              <a:rect l="0" t="0" r="r" b="b"/>
              <a:pathLst>
                <a:path w="350" h="350">
                  <a:moveTo>
                    <a:pt x="350" y="175"/>
                  </a:moveTo>
                  <a:lnTo>
                    <a:pt x="0" y="350"/>
                  </a:lnTo>
                  <a:cubicBezTo>
                    <a:pt x="55" y="240"/>
                    <a:pt x="55" y="110"/>
                    <a:pt x="0" y="0"/>
                  </a:cubicBezTo>
                  <a:lnTo>
                    <a:pt x="0" y="0"/>
                  </a:lnTo>
                  <a:lnTo>
                    <a:pt x="350" y="175"/>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89" name="Rectangle 899"/>
            <p:cNvSpPr>
              <a:spLocks noChangeArrowheads="1"/>
            </p:cNvSpPr>
            <p:nvPr/>
          </p:nvSpPr>
          <p:spPr bwMode="auto">
            <a:xfrm>
              <a:off x="692" y="1149"/>
              <a:ext cx="1360" cy="180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91" name="Freeform 900"/>
            <p:cNvSpPr>
              <a:spLocks noEditPoints="1"/>
            </p:cNvSpPr>
            <p:nvPr/>
          </p:nvSpPr>
          <p:spPr bwMode="auto">
            <a:xfrm>
              <a:off x="692" y="1150"/>
              <a:ext cx="1355" cy="1804"/>
            </a:xfrm>
            <a:custGeom>
              <a:avLst/>
              <a:gdLst>
                <a:gd name="T0" fmla="*/ 582 w 6836"/>
                <a:gd name="T1" fmla="*/ 10432 h 10464"/>
                <a:gd name="T2" fmla="*/ 1158 w 6836"/>
                <a:gd name="T3" fmla="*/ 10432 h 10464"/>
                <a:gd name="T4" fmla="*/ 1734 w 6836"/>
                <a:gd name="T5" fmla="*/ 10432 h 10464"/>
                <a:gd name="T6" fmla="*/ 2310 w 6836"/>
                <a:gd name="T7" fmla="*/ 10432 h 10464"/>
                <a:gd name="T8" fmla="*/ 2886 w 6836"/>
                <a:gd name="T9" fmla="*/ 10432 h 10464"/>
                <a:gd name="T10" fmla="*/ 3462 w 6836"/>
                <a:gd name="T11" fmla="*/ 10432 h 10464"/>
                <a:gd name="T12" fmla="*/ 4038 w 6836"/>
                <a:gd name="T13" fmla="*/ 10432 h 10464"/>
                <a:gd name="T14" fmla="*/ 4614 w 6836"/>
                <a:gd name="T15" fmla="*/ 10432 h 10464"/>
                <a:gd name="T16" fmla="*/ 5190 w 6836"/>
                <a:gd name="T17" fmla="*/ 10432 h 10464"/>
                <a:gd name="T18" fmla="*/ 5766 w 6836"/>
                <a:gd name="T19" fmla="*/ 10432 h 10464"/>
                <a:gd name="T20" fmla="*/ 6342 w 6836"/>
                <a:gd name="T21" fmla="*/ 10432 h 10464"/>
                <a:gd name="T22" fmla="*/ 6777 w 6836"/>
                <a:gd name="T23" fmla="*/ 10408 h 10464"/>
                <a:gd name="T24" fmla="*/ 6803 w 6836"/>
                <a:gd name="T25" fmla="*/ 9983 h 10464"/>
                <a:gd name="T26" fmla="*/ 6803 w 6836"/>
                <a:gd name="T27" fmla="*/ 9407 h 10464"/>
                <a:gd name="T28" fmla="*/ 6803 w 6836"/>
                <a:gd name="T29" fmla="*/ 8831 h 10464"/>
                <a:gd name="T30" fmla="*/ 6803 w 6836"/>
                <a:gd name="T31" fmla="*/ 8255 h 10464"/>
                <a:gd name="T32" fmla="*/ 6803 w 6836"/>
                <a:gd name="T33" fmla="*/ 7679 h 10464"/>
                <a:gd name="T34" fmla="*/ 6803 w 6836"/>
                <a:gd name="T35" fmla="*/ 7103 h 10464"/>
                <a:gd name="T36" fmla="*/ 6803 w 6836"/>
                <a:gd name="T37" fmla="*/ 6527 h 10464"/>
                <a:gd name="T38" fmla="*/ 6803 w 6836"/>
                <a:gd name="T39" fmla="*/ 5951 h 10464"/>
                <a:gd name="T40" fmla="*/ 6803 w 6836"/>
                <a:gd name="T41" fmla="*/ 5375 h 10464"/>
                <a:gd name="T42" fmla="*/ 6803 w 6836"/>
                <a:gd name="T43" fmla="*/ 4799 h 10464"/>
                <a:gd name="T44" fmla="*/ 6803 w 6836"/>
                <a:gd name="T45" fmla="*/ 4223 h 10464"/>
                <a:gd name="T46" fmla="*/ 6803 w 6836"/>
                <a:gd name="T47" fmla="*/ 3647 h 10464"/>
                <a:gd name="T48" fmla="*/ 6803 w 6836"/>
                <a:gd name="T49" fmla="*/ 3071 h 10464"/>
                <a:gd name="T50" fmla="*/ 6803 w 6836"/>
                <a:gd name="T51" fmla="*/ 2495 h 10464"/>
                <a:gd name="T52" fmla="*/ 6803 w 6836"/>
                <a:gd name="T53" fmla="*/ 1919 h 10464"/>
                <a:gd name="T54" fmla="*/ 6803 w 6836"/>
                <a:gd name="T55" fmla="*/ 1343 h 10464"/>
                <a:gd name="T56" fmla="*/ 6803 w 6836"/>
                <a:gd name="T57" fmla="*/ 767 h 10464"/>
                <a:gd name="T58" fmla="*/ 6803 w 6836"/>
                <a:gd name="T59" fmla="*/ 198 h 10464"/>
                <a:gd name="T60" fmla="*/ 6779 w 6836"/>
                <a:gd name="T61" fmla="*/ 59 h 10464"/>
                <a:gd name="T62" fmla="*/ 6148 w 6836"/>
                <a:gd name="T63" fmla="*/ 32 h 10464"/>
                <a:gd name="T64" fmla="*/ 5572 w 6836"/>
                <a:gd name="T65" fmla="*/ 32 h 10464"/>
                <a:gd name="T66" fmla="*/ 4996 w 6836"/>
                <a:gd name="T67" fmla="*/ 32 h 10464"/>
                <a:gd name="T68" fmla="*/ 4420 w 6836"/>
                <a:gd name="T69" fmla="*/ 32 h 10464"/>
                <a:gd name="T70" fmla="*/ 3844 w 6836"/>
                <a:gd name="T71" fmla="*/ 32 h 10464"/>
                <a:gd name="T72" fmla="*/ 3268 w 6836"/>
                <a:gd name="T73" fmla="*/ 32 h 10464"/>
                <a:gd name="T74" fmla="*/ 2692 w 6836"/>
                <a:gd name="T75" fmla="*/ 32 h 10464"/>
                <a:gd name="T76" fmla="*/ 2116 w 6836"/>
                <a:gd name="T77" fmla="*/ 32 h 10464"/>
                <a:gd name="T78" fmla="*/ 1540 w 6836"/>
                <a:gd name="T79" fmla="*/ 32 h 10464"/>
                <a:gd name="T80" fmla="*/ 964 w 6836"/>
                <a:gd name="T81" fmla="*/ 32 h 10464"/>
                <a:gd name="T82" fmla="*/ 388 w 6836"/>
                <a:gd name="T83" fmla="*/ 32 h 10464"/>
                <a:gd name="T84" fmla="*/ 61 w 6836"/>
                <a:gd name="T85" fmla="*/ 104 h 10464"/>
                <a:gd name="T86" fmla="*/ 32 w 6836"/>
                <a:gd name="T87" fmla="*/ 491 h 10464"/>
                <a:gd name="T88" fmla="*/ 32 w 6836"/>
                <a:gd name="T89" fmla="*/ 1067 h 10464"/>
                <a:gd name="T90" fmla="*/ 32 w 6836"/>
                <a:gd name="T91" fmla="*/ 1643 h 10464"/>
                <a:gd name="T92" fmla="*/ 32 w 6836"/>
                <a:gd name="T93" fmla="*/ 2219 h 10464"/>
                <a:gd name="T94" fmla="*/ 32 w 6836"/>
                <a:gd name="T95" fmla="*/ 2795 h 10464"/>
                <a:gd name="T96" fmla="*/ 32 w 6836"/>
                <a:gd name="T97" fmla="*/ 3371 h 10464"/>
                <a:gd name="T98" fmla="*/ 32 w 6836"/>
                <a:gd name="T99" fmla="*/ 3947 h 10464"/>
                <a:gd name="T100" fmla="*/ 32 w 6836"/>
                <a:gd name="T101" fmla="*/ 4523 h 10464"/>
                <a:gd name="T102" fmla="*/ 32 w 6836"/>
                <a:gd name="T103" fmla="*/ 5099 h 10464"/>
                <a:gd name="T104" fmla="*/ 32 w 6836"/>
                <a:gd name="T105" fmla="*/ 5675 h 10464"/>
                <a:gd name="T106" fmla="*/ 32 w 6836"/>
                <a:gd name="T107" fmla="*/ 6251 h 10464"/>
                <a:gd name="T108" fmla="*/ 32 w 6836"/>
                <a:gd name="T109" fmla="*/ 6827 h 10464"/>
                <a:gd name="T110" fmla="*/ 32 w 6836"/>
                <a:gd name="T111" fmla="*/ 7403 h 10464"/>
                <a:gd name="T112" fmla="*/ 32 w 6836"/>
                <a:gd name="T113" fmla="*/ 7979 h 10464"/>
                <a:gd name="T114" fmla="*/ 32 w 6836"/>
                <a:gd name="T115" fmla="*/ 8555 h 10464"/>
                <a:gd name="T116" fmla="*/ 32 w 6836"/>
                <a:gd name="T117" fmla="*/ 9131 h 10464"/>
                <a:gd name="T118" fmla="*/ 32 w 6836"/>
                <a:gd name="T119" fmla="*/ 9707 h 10464"/>
                <a:gd name="T120" fmla="*/ 32 w 6836"/>
                <a:gd name="T121" fmla="*/ 10266 h 10464"/>
                <a:gd name="T122" fmla="*/ 40 w 6836"/>
                <a:gd name="T123" fmla="*/ 10360 h 10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6" h="10464">
                  <a:moveTo>
                    <a:pt x="198" y="10432"/>
                  </a:moveTo>
                  <a:lnTo>
                    <a:pt x="294" y="10432"/>
                  </a:lnTo>
                  <a:cubicBezTo>
                    <a:pt x="303" y="10432"/>
                    <a:pt x="310" y="10440"/>
                    <a:pt x="310" y="10448"/>
                  </a:cubicBezTo>
                  <a:cubicBezTo>
                    <a:pt x="310" y="10457"/>
                    <a:pt x="303" y="10464"/>
                    <a:pt x="294" y="10464"/>
                  </a:cubicBezTo>
                  <a:lnTo>
                    <a:pt x="198" y="10464"/>
                  </a:lnTo>
                  <a:cubicBezTo>
                    <a:pt x="190" y="10464"/>
                    <a:pt x="182" y="10457"/>
                    <a:pt x="182" y="10448"/>
                  </a:cubicBezTo>
                  <a:cubicBezTo>
                    <a:pt x="182" y="10440"/>
                    <a:pt x="190" y="10432"/>
                    <a:pt x="198" y="10432"/>
                  </a:cubicBezTo>
                  <a:close/>
                  <a:moveTo>
                    <a:pt x="390" y="10432"/>
                  </a:moveTo>
                  <a:lnTo>
                    <a:pt x="486" y="10432"/>
                  </a:lnTo>
                  <a:cubicBezTo>
                    <a:pt x="495" y="10432"/>
                    <a:pt x="502" y="10440"/>
                    <a:pt x="502" y="10448"/>
                  </a:cubicBezTo>
                  <a:cubicBezTo>
                    <a:pt x="502" y="10457"/>
                    <a:pt x="495" y="10464"/>
                    <a:pt x="486" y="10464"/>
                  </a:cubicBezTo>
                  <a:lnTo>
                    <a:pt x="390" y="10464"/>
                  </a:lnTo>
                  <a:cubicBezTo>
                    <a:pt x="382" y="10464"/>
                    <a:pt x="374" y="10457"/>
                    <a:pt x="374" y="10448"/>
                  </a:cubicBezTo>
                  <a:cubicBezTo>
                    <a:pt x="374" y="10440"/>
                    <a:pt x="382" y="10432"/>
                    <a:pt x="390" y="10432"/>
                  </a:cubicBezTo>
                  <a:close/>
                  <a:moveTo>
                    <a:pt x="582" y="10432"/>
                  </a:moveTo>
                  <a:lnTo>
                    <a:pt x="678" y="10432"/>
                  </a:lnTo>
                  <a:cubicBezTo>
                    <a:pt x="687" y="10432"/>
                    <a:pt x="694" y="10440"/>
                    <a:pt x="694" y="10448"/>
                  </a:cubicBezTo>
                  <a:cubicBezTo>
                    <a:pt x="694" y="10457"/>
                    <a:pt x="687" y="10464"/>
                    <a:pt x="678" y="10464"/>
                  </a:cubicBezTo>
                  <a:lnTo>
                    <a:pt x="582" y="10464"/>
                  </a:lnTo>
                  <a:cubicBezTo>
                    <a:pt x="574" y="10464"/>
                    <a:pt x="566" y="10457"/>
                    <a:pt x="566" y="10448"/>
                  </a:cubicBezTo>
                  <a:cubicBezTo>
                    <a:pt x="566" y="10440"/>
                    <a:pt x="574" y="10432"/>
                    <a:pt x="582" y="10432"/>
                  </a:cubicBezTo>
                  <a:close/>
                  <a:moveTo>
                    <a:pt x="774" y="10432"/>
                  </a:moveTo>
                  <a:lnTo>
                    <a:pt x="870" y="10432"/>
                  </a:lnTo>
                  <a:cubicBezTo>
                    <a:pt x="879" y="10432"/>
                    <a:pt x="886" y="10440"/>
                    <a:pt x="886" y="10448"/>
                  </a:cubicBezTo>
                  <a:cubicBezTo>
                    <a:pt x="886" y="10457"/>
                    <a:pt x="879" y="10464"/>
                    <a:pt x="870" y="10464"/>
                  </a:cubicBezTo>
                  <a:lnTo>
                    <a:pt x="774" y="10464"/>
                  </a:lnTo>
                  <a:cubicBezTo>
                    <a:pt x="766" y="10464"/>
                    <a:pt x="758" y="10457"/>
                    <a:pt x="758" y="10448"/>
                  </a:cubicBezTo>
                  <a:cubicBezTo>
                    <a:pt x="758" y="10440"/>
                    <a:pt x="766" y="10432"/>
                    <a:pt x="774" y="10432"/>
                  </a:cubicBezTo>
                  <a:close/>
                  <a:moveTo>
                    <a:pt x="966" y="10432"/>
                  </a:moveTo>
                  <a:lnTo>
                    <a:pt x="1062" y="10432"/>
                  </a:lnTo>
                  <a:cubicBezTo>
                    <a:pt x="1071" y="10432"/>
                    <a:pt x="1078" y="10440"/>
                    <a:pt x="1078" y="10448"/>
                  </a:cubicBezTo>
                  <a:cubicBezTo>
                    <a:pt x="1078" y="10457"/>
                    <a:pt x="1071" y="10464"/>
                    <a:pt x="1062" y="10464"/>
                  </a:cubicBezTo>
                  <a:lnTo>
                    <a:pt x="966" y="10464"/>
                  </a:lnTo>
                  <a:cubicBezTo>
                    <a:pt x="958" y="10464"/>
                    <a:pt x="950" y="10457"/>
                    <a:pt x="950" y="10448"/>
                  </a:cubicBezTo>
                  <a:cubicBezTo>
                    <a:pt x="950" y="10440"/>
                    <a:pt x="958" y="10432"/>
                    <a:pt x="966" y="10432"/>
                  </a:cubicBezTo>
                  <a:close/>
                  <a:moveTo>
                    <a:pt x="1158" y="10432"/>
                  </a:moveTo>
                  <a:lnTo>
                    <a:pt x="1254" y="10432"/>
                  </a:lnTo>
                  <a:cubicBezTo>
                    <a:pt x="1263" y="10432"/>
                    <a:pt x="1270" y="10440"/>
                    <a:pt x="1270" y="10448"/>
                  </a:cubicBezTo>
                  <a:cubicBezTo>
                    <a:pt x="1270" y="10457"/>
                    <a:pt x="1263" y="10464"/>
                    <a:pt x="1254" y="10464"/>
                  </a:cubicBezTo>
                  <a:lnTo>
                    <a:pt x="1158" y="10464"/>
                  </a:lnTo>
                  <a:cubicBezTo>
                    <a:pt x="1150" y="10464"/>
                    <a:pt x="1142" y="10457"/>
                    <a:pt x="1142" y="10448"/>
                  </a:cubicBezTo>
                  <a:cubicBezTo>
                    <a:pt x="1142" y="10440"/>
                    <a:pt x="1150" y="10432"/>
                    <a:pt x="1158" y="10432"/>
                  </a:cubicBezTo>
                  <a:close/>
                  <a:moveTo>
                    <a:pt x="1350" y="10432"/>
                  </a:moveTo>
                  <a:lnTo>
                    <a:pt x="1446" y="10432"/>
                  </a:lnTo>
                  <a:cubicBezTo>
                    <a:pt x="1455" y="10432"/>
                    <a:pt x="1462" y="10440"/>
                    <a:pt x="1462" y="10448"/>
                  </a:cubicBezTo>
                  <a:cubicBezTo>
                    <a:pt x="1462" y="10457"/>
                    <a:pt x="1455" y="10464"/>
                    <a:pt x="1446" y="10464"/>
                  </a:cubicBezTo>
                  <a:lnTo>
                    <a:pt x="1350" y="10464"/>
                  </a:lnTo>
                  <a:cubicBezTo>
                    <a:pt x="1342" y="10464"/>
                    <a:pt x="1334" y="10457"/>
                    <a:pt x="1334" y="10448"/>
                  </a:cubicBezTo>
                  <a:cubicBezTo>
                    <a:pt x="1334" y="10440"/>
                    <a:pt x="1342" y="10432"/>
                    <a:pt x="1350" y="10432"/>
                  </a:cubicBezTo>
                  <a:close/>
                  <a:moveTo>
                    <a:pt x="1542" y="10432"/>
                  </a:moveTo>
                  <a:lnTo>
                    <a:pt x="1638" y="10432"/>
                  </a:lnTo>
                  <a:cubicBezTo>
                    <a:pt x="1647" y="10432"/>
                    <a:pt x="1654" y="10440"/>
                    <a:pt x="1654" y="10448"/>
                  </a:cubicBezTo>
                  <a:cubicBezTo>
                    <a:pt x="1654" y="10457"/>
                    <a:pt x="1647" y="10464"/>
                    <a:pt x="1638" y="10464"/>
                  </a:cubicBezTo>
                  <a:lnTo>
                    <a:pt x="1542" y="10464"/>
                  </a:lnTo>
                  <a:cubicBezTo>
                    <a:pt x="1534" y="10464"/>
                    <a:pt x="1526" y="10457"/>
                    <a:pt x="1526" y="10448"/>
                  </a:cubicBezTo>
                  <a:cubicBezTo>
                    <a:pt x="1526" y="10440"/>
                    <a:pt x="1534" y="10432"/>
                    <a:pt x="1542" y="10432"/>
                  </a:cubicBezTo>
                  <a:close/>
                  <a:moveTo>
                    <a:pt x="1734" y="10432"/>
                  </a:moveTo>
                  <a:lnTo>
                    <a:pt x="1830" y="10432"/>
                  </a:lnTo>
                  <a:cubicBezTo>
                    <a:pt x="1839" y="10432"/>
                    <a:pt x="1846" y="10440"/>
                    <a:pt x="1846" y="10448"/>
                  </a:cubicBezTo>
                  <a:cubicBezTo>
                    <a:pt x="1846" y="10457"/>
                    <a:pt x="1839" y="10464"/>
                    <a:pt x="1830" y="10464"/>
                  </a:cubicBezTo>
                  <a:lnTo>
                    <a:pt x="1734" y="10464"/>
                  </a:lnTo>
                  <a:cubicBezTo>
                    <a:pt x="1726" y="10464"/>
                    <a:pt x="1718" y="10457"/>
                    <a:pt x="1718" y="10448"/>
                  </a:cubicBezTo>
                  <a:cubicBezTo>
                    <a:pt x="1718" y="10440"/>
                    <a:pt x="1726" y="10432"/>
                    <a:pt x="1734" y="10432"/>
                  </a:cubicBezTo>
                  <a:close/>
                  <a:moveTo>
                    <a:pt x="1926" y="10432"/>
                  </a:moveTo>
                  <a:lnTo>
                    <a:pt x="2022" y="10432"/>
                  </a:lnTo>
                  <a:cubicBezTo>
                    <a:pt x="2031" y="10432"/>
                    <a:pt x="2038" y="10440"/>
                    <a:pt x="2038" y="10448"/>
                  </a:cubicBezTo>
                  <a:cubicBezTo>
                    <a:pt x="2038" y="10457"/>
                    <a:pt x="2031" y="10464"/>
                    <a:pt x="2022" y="10464"/>
                  </a:cubicBezTo>
                  <a:lnTo>
                    <a:pt x="1926" y="10464"/>
                  </a:lnTo>
                  <a:cubicBezTo>
                    <a:pt x="1918" y="10464"/>
                    <a:pt x="1910" y="10457"/>
                    <a:pt x="1910" y="10448"/>
                  </a:cubicBezTo>
                  <a:cubicBezTo>
                    <a:pt x="1910" y="10440"/>
                    <a:pt x="1918" y="10432"/>
                    <a:pt x="1926" y="10432"/>
                  </a:cubicBezTo>
                  <a:close/>
                  <a:moveTo>
                    <a:pt x="2118" y="10432"/>
                  </a:moveTo>
                  <a:lnTo>
                    <a:pt x="2214" y="10432"/>
                  </a:lnTo>
                  <a:cubicBezTo>
                    <a:pt x="2223" y="10432"/>
                    <a:pt x="2230" y="10440"/>
                    <a:pt x="2230" y="10448"/>
                  </a:cubicBezTo>
                  <a:cubicBezTo>
                    <a:pt x="2230" y="10457"/>
                    <a:pt x="2223" y="10464"/>
                    <a:pt x="2214" y="10464"/>
                  </a:cubicBezTo>
                  <a:lnTo>
                    <a:pt x="2118" y="10464"/>
                  </a:lnTo>
                  <a:cubicBezTo>
                    <a:pt x="2110" y="10464"/>
                    <a:pt x="2102" y="10457"/>
                    <a:pt x="2102" y="10448"/>
                  </a:cubicBezTo>
                  <a:cubicBezTo>
                    <a:pt x="2102" y="10440"/>
                    <a:pt x="2110" y="10432"/>
                    <a:pt x="2118" y="10432"/>
                  </a:cubicBezTo>
                  <a:close/>
                  <a:moveTo>
                    <a:pt x="2310" y="10432"/>
                  </a:moveTo>
                  <a:lnTo>
                    <a:pt x="2406" y="10432"/>
                  </a:lnTo>
                  <a:cubicBezTo>
                    <a:pt x="2415" y="10432"/>
                    <a:pt x="2422" y="10440"/>
                    <a:pt x="2422" y="10448"/>
                  </a:cubicBezTo>
                  <a:cubicBezTo>
                    <a:pt x="2422" y="10457"/>
                    <a:pt x="2415" y="10464"/>
                    <a:pt x="2406" y="10464"/>
                  </a:cubicBezTo>
                  <a:lnTo>
                    <a:pt x="2310" y="10464"/>
                  </a:lnTo>
                  <a:cubicBezTo>
                    <a:pt x="2302" y="10464"/>
                    <a:pt x="2294" y="10457"/>
                    <a:pt x="2294" y="10448"/>
                  </a:cubicBezTo>
                  <a:cubicBezTo>
                    <a:pt x="2294" y="10440"/>
                    <a:pt x="2302" y="10432"/>
                    <a:pt x="2310" y="10432"/>
                  </a:cubicBezTo>
                  <a:close/>
                  <a:moveTo>
                    <a:pt x="2502" y="10432"/>
                  </a:moveTo>
                  <a:lnTo>
                    <a:pt x="2598" y="10432"/>
                  </a:lnTo>
                  <a:cubicBezTo>
                    <a:pt x="2607" y="10432"/>
                    <a:pt x="2614" y="10440"/>
                    <a:pt x="2614" y="10448"/>
                  </a:cubicBezTo>
                  <a:cubicBezTo>
                    <a:pt x="2614" y="10457"/>
                    <a:pt x="2607" y="10464"/>
                    <a:pt x="2598" y="10464"/>
                  </a:cubicBezTo>
                  <a:lnTo>
                    <a:pt x="2502" y="10464"/>
                  </a:lnTo>
                  <a:cubicBezTo>
                    <a:pt x="2494" y="10464"/>
                    <a:pt x="2486" y="10457"/>
                    <a:pt x="2486" y="10448"/>
                  </a:cubicBezTo>
                  <a:cubicBezTo>
                    <a:pt x="2486" y="10440"/>
                    <a:pt x="2494" y="10432"/>
                    <a:pt x="2502" y="10432"/>
                  </a:cubicBezTo>
                  <a:close/>
                  <a:moveTo>
                    <a:pt x="2694" y="10432"/>
                  </a:moveTo>
                  <a:lnTo>
                    <a:pt x="2790" y="10432"/>
                  </a:lnTo>
                  <a:cubicBezTo>
                    <a:pt x="2799" y="10432"/>
                    <a:pt x="2806" y="10440"/>
                    <a:pt x="2806" y="10448"/>
                  </a:cubicBezTo>
                  <a:cubicBezTo>
                    <a:pt x="2806" y="10457"/>
                    <a:pt x="2799" y="10464"/>
                    <a:pt x="2790" y="10464"/>
                  </a:cubicBezTo>
                  <a:lnTo>
                    <a:pt x="2694" y="10464"/>
                  </a:lnTo>
                  <a:cubicBezTo>
                    <a:pt x="2686" y="10464"/>
                    <a:pt x="2678" y="10457"/>
                    <a:pt x="2678" y="10448"/>
                  </a:cubicBezTo>
                  <a:cubicBezTo>
                    <a:pt x="2678" y="10440"/>
                    <a:pt x="2686" y="10432"/>
                    <a:pt x="2694" y="10432"/>
                  </a:cubicBezTo>
                  <a:close/>
                  <a:moveTo>
                    <a:pt x="2886" y="10432"/>
                  </a:moveTo>
                  <a:lnTo>
                    <a:pt x="2982" y="10432"/>
                  </a:lnTo>
                  <a:cubicBezTo>
                    <a:pt x="2991" y="10432"/>
                    <a:pt x="2998" y="10440"/>
                    <a:pt x="2998" y="10448"/>
                  </a:cubicBezTo>
                  <a:cubicBezTo>
                    <a:pt x="2998" y="10457"/>
                    <a:pt x="2991" y="10464"/>
                    <a:pt x="2982" y="10464"/>
                  </a:cubicBezTo>
                  <a:lnTo>
                    <a:pt x="2886" y="10464"/>
                  </a:lnTo>
                  <a:cubicBezTo>
                    <a:pt x="2878" y="10464"/>
                    <a:pt x="2870" y="10457"/>
                    <a:pt x="2870" y="10448"/>
                  </a:cubicBezTo>
                  <a:cubicBezTo>
                    <a:pt x="2870" y="10440"/>
                    <a:pt x="2878" y="10432"/>
                    <a:pt x="2886" y="10432"/>
                  </a:cubicBezTo>
                  <a:close/>
                  <a:moveTo>
                    <a:pt x="3078" y="10432"/>
                  </a:moveTo>
                  <a:lnTo>
                    <a:pt x="3174" y="10432"/>
                  </a:lnTo>
                  <a:cubicBezTo>
                    <a:pt x="3183" y="10432"/>
                    <a:pt x="3190" y="10440"/>
                    <a:pt x="3190" y="10448"/>
                  </a:cubicBezTo>
                  <a:cubicBezTo>
                    <a:pt x="3190" y="10457"/>
                    <a:pt x="3183" y="10464"/>
                    <a:pt x="3174" y="10464"/>
                  </a:cubicBezTo>
                  <a:lnTo>
                    <a:pt x="3078" y="10464"/>
                  </a:lnTo>
                  <a:cubicBezTo>
                    <a:pt x="3070" y="10464"/>
                    <a:pt x="3062" y="10457"/>
                    <a:pt x="3062" y="10448"/>
                  </a:cubicBezTo>
                  <a:cubicBezTo>
                    <a:pt x="3062" y="10440"/>
                    <a:pt x="3070" y="10432"/>
                    <a:pt x="3078" y="10432"/>
                  </a:cubicBezTo>
                  <a:close/>
                  <a:moveTo>
                    <a:pt x="3270" y="10432"/>
                  </a:moveTo>
                  <a:lnTo>
                    <a:pt x="3366" y="10432"/>
                  </a:lnTo>
                  <a:cubicBezTo>
                    <a:pt x="3375" y="10432"/>
                    <a:pt x="3382" y="10440"/>
                    <a:pt x="3382" y="10448"/>
                  </a:cubicBezTo>
                  <a:cubicBezTo>
                    <a:pt x="3382" y="10457"/>
                    <a:pt x="3375" y="10464"/>
                    <a:pt x="3366" y="10464"/>
                  </a:cubicBezTo>
                  <a:lnTo>
                    <a:pt x="3270" y="10464"/>
                  </a:lnTo>
                  <a:cubicBezTo>
                    <a:pt x="3262" y="10464"/>
                    <a:pt x="3254" y="10457"/>
                    <a:pt x="3254" y="10448"/>
                  </a:cubicBezTo>
                  <a:cubicBezTo>
                    <a:pt x="3254" y="10440"/>
                    <a:pt x="3262" y="10432"/>
                    <a:pt x="3270" y="10432"/>
                  </a:cubicBezTo>
                  <a:close/>
                  <a:moveTo>
                    <a:pt x="3462" y="10432"/>
                  </a:moveTo>
                  <a:lnTo>
                    <a:pt x="3558" y="10432"/>
                  </a:lnTo>
                  <a:cubicBezTo>
                    <a:pt x="3567" y="10432"/>
                    <a:pt x="3574" y="10440"/>
                    <a:pt x="3574" y="10448"/>
                  </a:cubicBezTo>
                  <a:cubicBezTo>
                    <a:pt x="3574" y="10457"/>
                    <a:pt x="3567" y="10464"/>
                    <a:pt x="3558" y="10464"/>
                  </a:cubicBezTo>
                  <a:lnTo>
                    <a:pt x="3462" y="10464"/>
                  </a:lnTo>
                  <a:cubicBezTo>
                    <a:pt x="3454" y="10464"/>
                    <a:pt x="3446" y="10457"/>
                    <a:pt x="3446" y="10448"/>
                  </a:cubicBezTo>
                  <a:cubicBezTo>
                    <a:pt x="3446" y="10440"/>
                    <a:pt x="3454" y="10432"/>
                    <a:pt x="3462" y="10432"/>
                  </a:cubicBezTo>
                  <a:close/>
                  <a:moveTo>
                    <a:pt x="3654" y="10432"/>
                  </a:moveTo>
                  <a:lnTo>
                    <a:pt x="3750" y="10432"/>
                  </a:lnTo>
                  <a:cubicBezTo>
                    <a:pt x="3759" y="10432"/>
                    <a:pt x="3766" y="10440"/>
                    <a:pt x="3766" y="10448"/>
                  </a:cubicBezTo>
                  <a:cubicBezTo>
                    <a:pt x="3766" y="10457"/>
                    <a:pt x="3759" y="10464"/>
                    <a:pt x="3750" y="10464"/>
                  </a:cubicBezTo>
                  <a:lnTo>
                    <a:pt x="3654" y="10464"/>
                  </a:lnTo>
                  <a:cubicBezTo>
                    <a:pt x="3646" y="10464"/>
                    <a:pt x="3638" y="10457"/>
                    <a:pt x="3638" y="10448"/>
                  </a:cubicBezTo>
                  <a:cubicBezTo>
                    <a:pt x="3638" y="10440"/>
                    <a:pt x="3646" y="10432"/>
                    <a:pt x="3654" y="10432"/>
                  </a:cubicBezTo>
                  <a:close/>
                  <a:moveTo>
                    <a:pt x="3846" y="10432"/>
                  </a:moveTo>
                  <a:lnTo>
                    <a:pt x="3942" y="10432"/>
                  </a:lnTo>
                  <a:cubicBezTo>
                    <a:pt x="3951" y="10432"/>
                    <a:pt x="3958" y="10440"/>
                    <a:pt x="3958" y="10448"/>
                  </a:cubicBezTo>
                  <a:cubicBezTo>
                    <a:pt x="3958" y="10457"/>
                    <a:pt x="3951" y="10464"/>
                    <a:pt x="3942" y="10464"/>
                  </a:cubicBezTo>
                  <a:lnTo>
                    <a:pt x="3846" y="10464"/>
                  </a:lnTo>
                  <a:cubicBezTo>
                    <a:pt x="3838" y="10464"/>
                    <a:pt x="3830" y="10457"/>
                    <a:pt x="3830" y="10448"/>
                  </a:cubicBezTo>
                  <a:cubicBezTo>
                    <a:pt x="3830" y="10440"/>
                    <a:pt x="3838" y="10432"/>
                    <a:pt x="3846" y="10432"/>
                  </a:cubicBezTo>
                  <a:close/>
                  <a:moveTo>
                    <a:pt x="4038" y="10432"/>
                  </a:moveTo>
                  <a:lnTo>
                    <a:pt x="4134" y="10432"/>
                  </a:lnTo>
                  <a:cubicBezTo>
                    <a:pt x="4143" y="10432"/>
                    <a:pt x="4150" y="10440"/>
                    <a:pt x="4150" y="10448"/>
                  </a:cubicBezTo>
                  <a:cubicBezTo>
                    <a:pt x="4150" y="10457"/>
                    <a:pt x="4143" y="10464"/>
                    <a:pt x="4134" y="10464"/>
                  </a:cubicBezTo>
                  <a:lnTo>
                    <a:pt x="4038" y="10464"/>
                  </a:lnTo>
                  <a:cubicBezTo>
                    <a:pt x="4030" y="10464"/>
                    <a:pt x="4022" y="10457"/>
                    <a:pt x="4022" y="10448"/>
                  </a:cubicBezTo>
                  <a:cubicBezTo>
                    <a:pt x="4022" y="10440"/>
                    <a:pt x="4030" y="10432"/>
                    <a:pt x="4038" y="10432"/>
                  </a:cubicBezTo>
                  <a:close/>
                  <a:moveTo>
                    <a:pt x="4230" y="10432"/>
                  </a:moveTo>
                  <a:lnTo>
                    <a:pt x="4326" y="10432"/>
                  </a:lnTo>
                  <a:cubicBezTo>
                    <a:pt x="4335" y="10432"/>
                    <a:pt x="4342" y="10440"/>
                    <a:pt x="4342" y="10448"/>
                  </a:cubicBezTo>
                  <a:cubicBezTo>
                    <a:pt x="4342" y="10457"/>
                    <a:pt x="4335" y="10464"/>
                    <a:pt x="4326" y="10464"/>
                  </a:cubicBezTo>
                  <a:lnTo>
                    <a:pt x="4230" y="10464"/>
                  </a:lnTo>
                  <a:cubicBezTo>
                    <a:pt x="4222" y="10464"/>
                    <a:pt x="4214" y="10457"/>
                    <a:pt x="4214" y="10448"/>
                  </a:cubicBezTo>
                  <a:cubicBezTo>
                    <a:pt x="4214" y="10440"/>
                    <a:pt x="4222" y="10432"/>
                    <a:pt x="4230" y="10432"/>
                  </a:cubicBezTo>
                  <a:close/>
                  <a:moveTo>
                    <a:pt x="4422" y="10432"/>
                  </a:moveTo>
                  <a:lnTo>
                    <a:pt x="4518" y="10432"/>
                  </a:lnTo>
                  <a:cubicBezTo>
                    <a:pt x="4527" y="10432"/>
                    <a:pt x="4534" y="10440"/>
                    <a:pt x="4534" y="10448"/>
                  </a:cubicBezTo>
                  <a:cubicBezTo>
                    <a:pt x="4534" y="10457"/>
                    <a:pt x="4527" y="10464"/>
                    <a:pt x="4518" y="10464"/>
                  </a:cubicBezTo>
                  <a:lnTo>
                    <a:pt x="4422" y="10464"/>
                  </a:lnTo>
                  <a:cubicBezTo>
                    <a:pt x="4414" y="10464"/>
                    <a:pt x="4406" y="10457"/>
                    <a:pt x="4406" y="10448"/>
                  </a:cubicBezTo>
                  <a:cubicBezTo>
                    <a:pt x="4406" y="10440"/>
                    <a:pt x="4414" y="10432"/>
                    <a:pt x="4422" y="10432"/>
                  </a:cubicBezTo>
                  <a:close/>
                  <a:moveTo>
                    <a:pt x="4614" y="10432"/>
                  </a:moveTo>
                  <a:lnTo>
                    <a:pt x="4710" y="10432"/>
                  </a:lnTo>
                  <a:cubicBezTo>
                    <a:pt x="4719" y="10432"/>
                    <a:pt x="4726" y="10440"/>
                    <a:pt x="4726" y="10448"/>
                  </a:cubicBezTo>
                  <a:cubicBezTo>
                    <a:pt x="4726" y="10457"/>
                    <a:pt x="4719" y="10464"/>
                    <a:pt x="4710" y="10464"/>
                  </a:cubicBezTo>
                  <a:lnTo>
                    <a:pt x="4614" y="10464"/>
                  </a:lnTo>
                  <a:cubicBezTo>
                    <a:pt x="4606" y="10464"/>
                    <a:pt x="4598" y="10457"/>
                    <a:pt x="4598" y="10448"/>
                  </a:cubicBezTo>
                  <a:cubicBezTo>
                    <a:pt x="4598" y="10440"/>
                    <a:pt x="4606" y="10432"/>
                    <a:pt x="4614" y="10432"/>
                  </a:cubicBezTo>
                  <a:close/>
                  <a:moveTo>
                    <a:pt x="4806" y="10432"/>
                  </a:moveTo>
                  <a:lnTo>
                    <a:pt x="4902" y="10432"/>
                  </a:lnTo>
                  <a:cubicBezTo>
                    <a:pt x="4911" y="10432"/>
                    <a:pt x="4918" y="10440"/>
                    <a:pt x="4918" y="10448"/>
                  </a:cubicBezTo>
                  <a:cubicBezTo>
                    <a:pt x="4918" y="10457"/>
                    <a:pt x="4911" y="10464"/>
                    <a:pt x="4902" y="10464"/>
                  </a:cubicBezTo>
                  <a:lnTo>
                    <a:pt x="4806" y="10464"/>
                  </a:lnTo>
                  <a:cubicBezTo>
                    <a:pt x="4798" y="10464"/>
                    <a:pt x="4790" y="10457"/>
                    <a:pt x="4790" y="10448"/>
                  </a:cubicBezTo>
                  <a:cubicBezTo>
                    <a:pt x="4790" y="10440"/>
                    <a:pt x="4798" y="10432"/>
                    <a:pt x="4806" y="10432"/>
                  </a:cubicBezTo>
                  <a:close/>
                  <a:moveTo>
                    <a:pt x="4998" y="10432"/>
                  </a:moveTo>
                  <a:lnTo>
                    <a:pt x="5094" y="10432"/>
                  </a:lnTo>
                  <a:cubicBezTo>
                    <a:pt x="5103" y="10432"/>
                    <a:pt x="5110" y="10440"/>
                    <a:pt x="5110" y="10448"/>
                  </a:cubicBezTo>
                  <a:cubicBezTo>
                    <a:pt x="5110" y="10457"/>
                    <a:pt x="5103" y="10464"/>
                    <a:pt x="5094" y="10464"/>
                  </a:cubicBezTo>
                  <a:lnTo>
                    <a:pt x="4998" y="10464"/>
                  </a:lnTo>
                  <a:cubicBezTo>
                    <a:pt x="4990" y="10464"/>
                    <a:pt x="4982" y="10457"/>
                    <a:pt x="4982" y="10448"/>
                  </a:cubicBezTo>
                  <a:cubicBezTo>
                    <a:pt x="4982" y="10440"/>
                    <a:pt x="4990" y="10432"/>
                    <a:pt x="4998" y="10432"/>
                  </a:cubicBezTo>
                  <a:close/>
                  <a:moveTo>
                    <a:pt x="5190" y="10432"/>
                  </a:moveTo>
                  <a:lnTo>
                    <a:pt x="5286" y="10432"/>
                  </a:lnTo>
                  <a:cubicBezTo>
                    <a:pt x="5295" y="10432"/>
                    <a:pt x="5302" y="10440"/>
                    <a:pt x="5302" y="10448"/>
                  </a:cubicBezTo>
                  <a:cubicBezTo>
                    <a:pt x="5302" y="10457"/>
                    <a:pt x="5295" y="10464"/>
                    <a:pt x="5286" y="10464"/>
                  </a:cubicBezTo>
                  <a:lnTo>
                    <a:pt x="5190" y="10464"/>
                  </a:lnTo>
                  <a:cubicBezTo>
                    <a:pt x="5182" y="10464"/>
                    <a:pt x="5174" y="10457"/>
                    <a:pt x="5174" y="10448"/>
                  </a:cubicBezTo>
                  <a:cubicBezTo>
                    <a:pt x="5174" y="10440"/>
                    <a:pt x="5182" y="10432"/>
                    <a:pt x="5190" y="10432"/>
                  </a:cubicBezTo>
                  <a:close/>
                  <a:moveTo>
                    <a:pt x="5382" y="10432"/>
                  </a:moveTo>
                  <a:lnTo>
                    <a:pt x="5478" y="10432"/>
                  </a:lnTo>
                  <a:cubicBezTo>
                    <a:pt x="5487" y="10432"/>
                    <a:pt x="5494" y="10440"/>
                    <a:pt x="5494" y="10448"/>
                  </a:cubicBezTo>
                  <a:cubicBezTo>
                    <a:pt x="5494" y="10457"/>
                    <a:pt x="5487" y="10464"/>
                    <a:pt x="5478" y="10464"/>
                  </a:cubicBezTo>
                  <a:lnTo>
                    <a:pt x="5382" y="10464"/>
                  </a:lnTo>
                  <a:cubicBezTo>
                    <a:pt x="5374" y="10464"/>
                    <a:pt x="5366" y="10457"/>
                    <a:pt x="5366" y="10448"/>
                  </a:cubicBezTo>
                  <a:cubicBezTo>
                    <a:pt x="5366" y="10440"/>
                    <a:pt x="5374" y="10432"/>
                    <a:pt x="5382" y="10432"/>
                  </a:cubicBezTo>
                  <a:close/>
                  <a:moveTo>
                    <a:pt x="5574" y="10432"/>
                  </a:moveTo>
                  <a:lnTo>
                    <a:pt x="5670" y="10432"/>
                  </a:lnTo>
                  <a:cubicBezTo>
                    <a:pt x="5679" y="10432"/>
                    <a:pt x="5686" y="10440"/>
                    <a:pt x="5686" y="10448"/>
                  </a:cubicBezTo>
                  <a:cubicBezTo>
                    <a:pt x="5686" y="10457"/>
                    <a:pt x="5679" y="10464"/>
                    <a:pt x="5670" y="10464"/>
                  </a:cubicBezTo>
                  <a:lnTo>
                    <a:pt x="5574" y="10464"/>
                  </a:lnTo>
                  <a:cubicBezTo>
                    <a:pt x="5566" y="10464"/>
                    <a:pt x="5558" y="10457"/>
                    <a:pt x="5558" y="10448"/>
                  </a:cubicBezTo>
                  <a:cubicBezTo>
                    <a:pt x="5558" y="10440"/>
                    <a:pt x="5566" y="10432"/>
                    <a:pt x="5574" y="10432"/>
                  </a:cubicBezTo>
                  <a:close/>
                  <a:moveTo>
                    <a:pt x="5766" y="10432"/>
                  </a:moveTo>
                  <a:lnTo>
                    <a:pt x="5862" y="10432"/>
                  </a:lnTo>
                  <a:cubicBezTo>
                    <a:pt x="5871" y="10432"/>
                    <a:pt x="5878" y="10440"/>
                    <a:pt x="5878" y="10448"/>
                  </a:cubicBezTo>
                  <a:cubicBezTo>
                    <a:pt x="5878" y="10457"/>
                    <a:pt x="5871" y="10464"/>
                    <a:pt x="5862" y="10464"/>
                  </a:cubicBezTo>
                  <a:lnTo>
                    <a:pt x="5766" y="10464"/>
                  </a:lnTo>
                  <a:cubicBezTo>
                    <a:pt x="5758" y="10464"/>
                    <a:pt x="5750" y="10457"/>
                    <a:pt x="5750" y="10448"/>
                  </a:cubicBezTo>
                  <a:cubicBezTo>
                    <a:pt x="5750" y="10440"/>
                    <a:pt x="5758" y="10432"/>
                    <a:pt x="5766" y="10432"/>
                  </a:cubicBezTo>
                  <a:close/>
                  <a:moveTo>
                    <a:pt x="5958" y="10432"/>
                  </a:moveTo>
                  <a:lnTo>
                    <a:pt x="6054" y="10432"/>
                  </a:lnTo>
                  <a:cubicBezTo>
                    <a:pt x="6063" y="10432"/>
                    <a:pt x="6070" y="10440"/>
                    <a:pt x="6070" y="10448"/>
                  </a:cubicBezTo>
                  <a:cubicBezTo>
                    <a:pt x="6070" y="10457"/>
                    <a:pt x="6063" y="10464"/>
                    <a:pt x="6054" y="10464"/>
                  </a:cubicBezTo>
                  <a:lnTo>
                    <a:pt x="5958" y="10464"/>
                  </a:lnTo>
                  <a:cubicBezTo>
                    <a:pt x="5950" y="10464"/>
                    <a:pt x="5942" y="10457"/>
                    <a:pt x="5942" y="10448"/>
                  </a:cubicBezTo>
                  <a:cubicBezTo>
                    <a:pt x="5942" y="10440"/>
                    <a:pt x="5950" y="10432"/>
                    <a:pt x="5958" y="10432"/>
                  </a:cubicBezTo>
                  <a:close/>
                  <a:moveTo>
                    <a:pt x="6150" y="10432"/>
                  </a:moveTo>
                  <a:lnTo>
                    <a:pt x="6246" y="10432"/>
                  </a:lnTo>
                  <a:cubicBezTo>
                    <a:pt x="6255" y="10432"/>
                    <a:pt x="6262" y="10440"/>
                    <a:pt x="6262" y="10448"/>
                  </a:cubicBezTo>
                  <a:cubicBezTo>
                    <a:pt x="6262" y="10457"/>
                    <a:pt x="6255" y="10464"/>
                    <a:pt x="6246" y="10464"/>
                  </a:cubicBezTo>
                  <a:lnTo>
                    <a:pt x="6150" y="10464"/>
                  </a:lnTo>
                  <a:cubicBezTo>
                    <a:pt x="6142" y="10464"/>
                    <a:pt x="6134" y="10457"/>
                    <a:pt x="6134" y="10448"/>
                  </a:cubicBezTo>
                  <a:cubicBezTo>
                    <a:pt x="6134" y="10440"/>
                    <a:pt x="6142" y="10432"/>
                    <a:pt x="6150" y="10432"/>
                  </a:cubicBezTo>
                  <a:close/>
                  <a:moveTo>
                    <a:pt x="6342" y="10432"/>
                  </a:moveTo>
                  <a:lnTo>
                    <a:pt x="6438" y="10432"/>
                  </a:lnTo>
                  <a:cubicBezTo>
                    <a:pt x="6447" y="10432"/>
                    <a:pt x="6454" y="10440"/>
                    <a:pt x="6454" y="10448"/>
                  </a:cubicBezTo>
                  <a:cubicBezTo>
                    <a:pt x="6454" y="10457"/>
                    <a:pt x="6447" y="10464"/>
                    <a:pt x="6438" y="10464"/>
                  </a:cubicBezTo>
                  <a:lnTo>
                    <a:pt x="6342" y="10464"/>
                  </a:lnTo>
                  <a:cubicBezTo>
                    <a:pt x="6334" y="10464"/>
                    <a:pt x="6326" y="10457"/>
                    <a:pt x="6326" y="10448"/>
                  </a:cubicBezTo>
                  <a:cubicBezTo>
                    <a:pt x="6326" y="10440"/>
                    <a:pt x="6334" y="10432"/>
                    <a:pt x="6342" y="10432"/>
                  </a:cubicBezTo>
                  <a:close/>
                  <a:moveTo>
                    <a:pt x="6534" y="10432"/>
                  </a:moveTo>
                  <a:lnTo>
                    <a:pt x="6630" y="10432"/>
                  </a:lnTo>
                  <a:cubicBezTo>
                    <a:pt x="6639" y="10432"/>
                    <a:pt x="6646" y="10440"/>
                    <a:pt x="6646" y="10448"/>
                  </a:cubicBezTo>
                  <a:cubicBezTo>
                    <a:pt x="6646" y="10457"/>
                    <a:pt x="6639" y="10464"/>
                    <a:pt x="6630" y="10464"/>
                  </a:cubicBezTo>
                  <a:lnTo>
                    <a:pt x="6534" y="10464"/>
                  </a:lnTo>
                  <a:cubicBezTo>
                    <a:pt x="6526" y="10464"/>
                    <a:pt x="6518" y="10457"/>
                    <a:pt x="6518" y="10448"/>
                  </a:cubicBezTo>
                  <a:cubicBezTo>
                    <a:pt x="6518" y="10440"/>
                    <a:pt x="6526" y="10432"/>
                    <a:pt x="6534" y="10432"/>
                  </a:cubicBezTo>
                  <a:close/>
                  <a:moveTo>
                    <a:pt x="6715" y="10413"/>
                  </a:moveTo>
                  <a:lnTo>
                    <a:pt x="6732" y="10403"/>
                  </a:lnTo>
                  <a:lnTo>
                    <a:pt x="6729" y="10405"/>
                  </a:lnTo>
                  <a:lnTo>
                    <a:pt x="6756" y="10383"/>
                  </a:lnTo>
                  <a:lnTo>
                    <a:pt x="6754" y="10385"/>
                  </a:lnTo>
                  <a:lnTo>
                    <a:pt x="6776" y="10358"/>
                  </a:lnTo>
                  <a:lnTo>
                    <a:pt x="6774" y="10361"/>
                  </a:lnTo>
                  <a:lnTo>
                    <a:pt x="6778" y="10354"/>
                  </a:lnTo>
                  <a:cubicBezTo>
                    <a:pt x="6782" y="10347"/>
                    <a:pt x="6792" y="10344"/>
                    <a:pt x="6800" y="10348"/>
                  </a:cubicBezTo>
                  <a:cubicBezTo>
                    <a:pt x="6807" y="10352"/>
                    <a:pt x="6810" y="10362"/>
                    <a:pt x="6806" y="10370"/>
                  </a:cubicBezTo>
                  <a:lnTo>
                    <a:pt x="6802" y="10376"/>
                  </a:lnTo>
                  <a:cubicBezTo>
                    <a:pt x="6802" y="10377"/>
                    <a:pt x="6801" y="10378"/>
                    <a:pt x="6801" y="10379"/>
                  </a:cubicBezTo>
                  <a:lnTo>
                    <a:pt x="6779" y="10406"/>
                  </a:lnTo>
                  <a:cubicBezTo>
                    <a:pt x="6778" y="10406"/>
                    <a:pt x="6777" y="10407"/>
                    <a:pt x="6777" y="10408"/>
                  </a:cubicBezTo>
                  <a:lnTo>
                    <a:pt x="6750" y="10430"/>
                  </a:lnTo>
                  <a:cubicBezTo>
                    <a:pt x="6749" y="10430"/>
                    <a:pt x="6748" y="10431"/>
                    <a:pt x="6747" y="10431"/>
                  </a:cubicBezTo>
                  <a:lnTo>
                    <a:pt x="6730" y="10441"/>
                  </a:lnTo>
                  <a:cubicBezTo>
                    <a:pt x="6723" y="10445"/>
                    <a:pt x="6713" y="10442"/>
                    <a:pt x="6709" y="10434"/>
                  </a:cubicBezTo>
                  <a:cubicBezTo>
                    <a:pt x="6705" y="10427"/>
                    <a:pt x="6707" y="10417"/>
                    <a:pt x="6715" y="10413"/>
                  </a:cubicBezTo>
                  <a:close/>
                  <a:moveTo>
                    <a:pt x="6803" y="10269"/>
                  </a:moveTo>
                  <a:lnTo>
                    <a:pt x="6804" y="10265"/>
                  </a:lnTo>
                  <a:cubicBezTo>
                    <a:pt x="6805" y="10256"/>
                    <a:pt x="6812" y="10250"/>
                    <a:pt x="6821" y="10251"/>
                  </a:cubicBezTo>
                  <a:cubicBezTo>
                    <a:pt x="6830" y="10252"/>
                    <a:pt x="6836" y="10259"/>
                    <a:pt x="6835" y="10268"/>
                  </a:cubicBezTo>
                  <a:lnTo>
                    <a:pt x="6835" y="10273"/>
                  </a:lnTo>
                  <a:cubicBezTo>
                    <a:pt x="6834" y="10282"/>
                    <a:pt x="6826" y="10288"/>
                    <a:pt x="6817" y="10287"/>
                  </a:cubicBezTo>
                  <a:cubicBezTo>
                    <a:pt x="6808" y="10286"/>
                    <a:pt x="6802" y="10278"/>
                    <a:pt x="6803" y="10269"/>
                  </a:cubicBezTo>
                  <a:close/>
                  <a:moveTo>
                    <a:pt x="6803" y="10266"/>
                  </a:moveTo>
                  <a:lnTo>
                    <a:pt x="6803" y="10175"/>
                  </a:lnTo>
                  <a:cubicBezTo>
                    <a:pt x="6803" y="10166"/>
                    <a:pt x="6811" y="10159"/>
                    <a:pt x="6819" y="10159"/>
                  </a:cubicBezTo>
                  <a:cubicBezTo>
                    <a:pt x="6828" y="10159"/>
                    <a:pt x="6835" y="10166"/>
                    <a:pt x="6835" y="10175"/>
                  </a:cubicBezTo>
                  <a:lnTo>
                    <a:pt x="6835" y="10266"/>
                  </a:lnTo>
                  <a:cubicBezTo>
                    <a:pt x="6835" y="10275"/>
                    <a:pt x="6828" y="10282"/>
                    <a:pt x="6819" y="10282"/>
                  </a:cubicBezTo>
                  <a:cubicBezTo>
                    <a:pt x="6811" y="10282"/>
                    <a:pt x="6803" y="10275"/>
                    <a:pt x="6803" y="10266"/>
                  </a:cubicBezTo>
                  <a:close/>
                  <a:moveTo>
                    <a:pt x="6803" y="10079"/>
                  </a:moveTo>
                  <a:lnTo>
                    <a:pt x="6803" y="9983"/>
                  </a:lnTo>
                  <a:cubicBezTo>
                    <a:pt x="6803" y="9974"/>
                    <a:pt x="6811" y="9967"/>
                    <a:pt x="6819" y="9967"/>
                  </a:cubicBezTo>
                  <a:cubicBezTo>
                    <a:pt x="6828" y="9967"/>
                    <a:pt x="6835" y="9974"/>
                    <a:pt x="6835" y="9983"/>
                  </a:cubicBezTo>
                  <a:lnTo>
                    <a:pt x="6835" y="10079"/>
                  </a:lnTo>
                  <a:cubicBezTo>
                    <a:pt x="6835" y="10088"/>
                    <a:pt x="6828" y="10095"/>
                    <a:pt x="6819" y="10095"/>
                  </a:cubicBezTo>
                  <a:cubicBezTo>
                    <a:pt x="6811" y="10095"/>
                    <a:pt x="6803" y="10088"/>
                    <a:pt x="6803" y="10079"/>
                  </a:cubicBezTo>
                  <a:close/>
                  <a:moveTo>
                    <a:pt x="6803" y="9887"/>
                  </a:moveTo>
                  <a:lnTo>
                    <a:pt x="6803" y="9791"/>
                  </a:lnTo>
                  <a:cubicBezTo>
                    <a:pt x="6803" y="9782"/>
                    <a:pt x="6811" y="9775"/>
                    <a:pt x="6819" y="9775"/>
                  </a:cubicBezTo>
                  <a:cubicBezTo>
                    <a:pt x="6828" y="9775"/>
                    <a:pt x="6835" y="9782"/>
                    <a:pt x="6835" y="9791"/>
                  </a:cubicBezTo>
                  <a:lnTo>
                    <a:pt x="6835" y="9887"/>
                  </a:lnTo>
                  <a:cubicBezTo>
                    <a:pt x="6835" y="9896"/>
                    <a:pt x="6828" y="9903"/>
                    <a:pt x="6819" y="9903"/>
                  </a:cubicBezTo>
                  <a:cubicBezTo>
                    <a:pt x="6811" y="9903"/>
                    <a:pt x="6803" y="9896"/>
                    <a:pt x="6803" y="9887"/>
                  </a:cubicBezTo>
                  <a:close/>
                  <a:moveTo>
                    <a:pt x="6803" y="9695"/>
                  </a:moveTo>
                  <a:lnTo>
                    <a:pt x="6803" y="9599"/>
                  </a:lnTo>
                  <a:cubicBezTo>
                    <a:pt x="6803" y="9590"/>
                    <a:pt x="6811" y="9583"/>
                    <a:pt x="6819" y="9583"/>
                  </a:cubicBezTo>
                  <a:cubicBezTo>
                    <a:pt x="6828" y="9583"/>
                    <a:pt x="6835" y="9590"/>
                    <a:pt x="6835" y="9599"/>
                  </a:cubicBezTo>
                  <a:lnTo>
                    <a:pt x="6835" y="9695"/>
                  </a:lnTo>
                  <a:cubicBezTo>
                    <a:pt x="6835" y="9704"/>
                    <a:pt x="6828" y="9711"/>
                    <a:pt x="6819" y="9711"/>
                  </a:cubicBezTo>
                  <a:cubicBezTo>
                    <a:pt x="6811" y="9711"/>
                    <a:pt x="6803" y="9704"/>
                    <a:pt x="6803" y="9695"/>
                  </a:cubicBezTo>
                  <a:close/>
                  <a:moveTo>
                    <a:pt x="6803" y="9503"/>
                  </a:moveTo>
                  <a:lnTo>
                    <a:pt x="6803" y="9407"/>
                  </a:lnTo>
                  <a:cubicBezTo>
                    <a:pt x="6803" y="9398"/>
                    <a:pt x="6811" y="9391"/>
                    <a:pt x="6819" y="9391"/>
                  </a:cubicBezTo>
                  <a:cubicBezTo>
                    <a:pt x="6828" y="9391"/>
                    <a:pt x="6835" y="9398"/>
                    <a:pt x="6835" y="9407"/>
                  </a:cubicBezTo>
                  <a:lnTo>
                    <a:pt x="6835" y="9503"/>
                  </a:lnTo>
                  <a:cubicBezTo>
                    <a:pt x="6835" y="9512"/>
                    <a:pt x="6828" y="9519"/>
                    <a:pt x="6819" y="9519"/>
                  </a:cubicBezTo>
                  <a:cubicBezTo>
                    <a:pt x="6811" y="9519"/>
                    <a:pt x="6803" y="9512"/>
                    <a:pt x="6803" y="9503"/>
                  </a:cubicBezTo>
                  <a:close/>
                  <a:moveTo>
                    <a:pt x="6803" y="9311"/>
                  </a:moveTo>
                  <a:lnTo>
                    <a:pt x="6803" y="9215"/>
                  </a:lnTo>
                  <a:cubicBezTo>
                    <a:pt x="6803" y="9206"/>
                    <a:pt x="6811" y="9199"/>
                    <a:pt x="6819" y="9199"/>
                  </a:cubicBezTo>
                  <a:cubicBezTo>
                    <a:pt x="6828" y="9199"/>
                    <a:pt x="6835" y="9206"/>
                    <a:pt x="6835" y="9215"/>
                  </a:cubicBezTo>
                  <a:lnTo>
                    <a:pt x="6835" y="9311"/>
                  </a:lnTo>
                  <a:cubicBezTo>
                    <a:pt x="6835" y="9320"/>
                    <a:pt x="6828" y="9327"/>
                    <a:pt x="6819" y="9327"/>
                  </a:cubicBezTo>
                  <a:cubicBezTo>
                    <a:pt x="6811" y="9327"/>
                    <a:pt x="6803" y="9320"/>
                    <a:pt x="6803" y="9311"/>
                  </a:cubicBezTo>
                  <a:close/>
                  <a:moveTo>
                    <a:pt x="6803" y="9119"/>
                  </a:moveTo>
                  <a:lnTo>
                    <a:pt x="6803" y="9023"/>
                  </a:lnTo>
                  <a:cubicBezTo>
                    <a:pt x="6803" y="9014"/>
                    <a:pt x="6811" y="9007"/>
                    <a:pt x="6819" y="9007"/>
                  </a:cubicBezTo>
                  <a:cubicBezTo>
                    <a:pt x="6828" y="9007"/>
                    <a:pt x="6835" y="9014"/>
                    <a:pt x="6835" y="9023"/>
                  </a:cubicBezTo>
                  <a:lnTo>
                    <a:pt x="6835" y="9119"/>
                  </a:lnTo>
                  <a:cubicBezTo>
                    <a:pt x="6835" y="9128"/>
                    <a:pt x="6828" y="9135"/>
                    <a:pt x="6819" y="9135"/>
                  </a:cubicBezTo>
                  <a:cubicBezTo>
                    <a:pt x="6811" y="9135"/>
                    <a:pt x="6803" y="9128"/>
                    <a:pt x="6803" y="9119"/>
                  </a:cubicBezTo>
                  <a:close/>
                  <a:moveTo>
                    <a:pt x="6803" y="8927"/>
                  </a:moveTo>
                  <a:lnTo>
                    <a:pt x="6803" y="8831"/>
                  </a:lnTo>
                  <a:cubicBezTo>
                    <a:pt x="6803" y="8822"/>
                    <a:pt x="6811" y="8815"/>
                    <a:pt x="6819" y="8815"/>
                  </a:cubicBezTo>
                  <a:cubicBezTo>
                    <a:pt x="6828" y="8815"/>
                    <a:pt x="6835" y="8822"/>
                    <a:pt x="6835" y="8831"/>
                  </a:cubicBezTo>
                  <a:lnTo>
                    <a:pt x="6835" y="8927"/>
                  </a:lnTo>
                  <a:cubicBezTo>
                    <a:pt x="6835" y="8936"/>
                    <a:pt x="6828" y="8943"/>
                    <a:pt x="6819" y="8943"/>
                  </a:cubicBezTo>
                  <a:cubicBezTo>
                    <a:pt x="6811" y="8943"/>
                    <a:pt x="6803" y="8936"/>
                    <a:pt x="6803" y="8927"/>
                  </a:cubicBezTo>
                  <a:close/>
                  <a:moveTo>
                    <a:pt x="6803" y="8735"/>
                  </a:moveTo>
                  <a:lnTo>
                    <a:pt x="6803" y="8639"/>
                  </a:lnTo>
                  <a:cubicBezTo>
                    <a:pt x="6803" y="8630"/>
                    <a:pt x="6811" y="8623"/>
                    <a:pt x="6819" y="8623"/>
                  </a:cubicBezTo>
                  <a:cubicBezTo>
                    <a:pt x="6828" y="8623"/>
                    <a:pt x="6835" y="8630"/>
                    <a:pt x="6835" y="8639"/>
                  </a:cubicBezTo>
                  <a:lnTo>
                    <a:pt x="6835" y="8735"/>
                  </a:lnTo>
                  <a:cubicBezTo>
                    <a:pt x="6835" y="8744"/>
                    <a:pt x="6828" y="8751"/>
                    <a:pt x="6819" y="8751"/>
                  </a:cubicBezTo>
                  <a:cubicBezTo>
                    <a:pt x="6811" y="8751"/>
                    <a:pt x="6803" y="8744"/>
                    <a:pt x="6803" y="8735"/>
                  </a:cubicBezTo>
                  <a:close/>
                  <a:moveTo>
                    <a:pt x="6803" y="8543"/>
                  </a:moveTo>
                  <a:lnTo>
                    <a:pt x="6803" y="8447"/>
                  </a:lnTo>
                  <a:cubicBezTo>
                    <a:pt x="6803" y="8438"/>
                    <a:pt x="6811" y="8431"/>
                    <a:pt x="6819" y="8431"/>
                  </a:cubicBezTo>
                  <a:cubicBezTo>
                    <a:pt x="6828" y="8431"/>
                    <a:pt x="6835" y="8438"/>
                    <a:pt x="6835" y="8447"/>
                  </a:cubicBezTo>
                  <a:lnTo>
                    <a:pt x="6835" y="8543"/>
                  </a:lnTo>
                  <a:cubicBezTo>
                    <a:pt x="6835" y="8552"/>
                    <a:pt x="6828" y="8559"/>
                    <a:pt x="6819" y="8559"/>
                  </a:cubicBezTo>
                  <a:cubicBezTo>
                    <a:pt x="6811" y="8559"/>
                    <a:pt x="6803" y="8552"/>
                    <a:pt x="6803" y="8543"/>
                  </a:cubicBezTo>
                  <a:close/>
                  <a:moveTo>
                    <a:pt x="6803" y="8351"/>
                  </a:moveTo>
                  <a:lnTo>
                    <a:pt x="6803" y="8255"/>
                  </a:lnTo>
                  <a:cubicBezTo>
                    <a:pt x="6803" y="8246"/>
                    <a:pt x="6811" y="8239"/>
                    <a:pt x="6819" y="8239"/>
                  </a:cubicBezTo>
                  <a:cubicBezTo>
                    <a:pt x="6828" y="8239"/>
                    <a:pt x="6835" y="8246"/>
                    <a:pt x="6835" y="8255"/>
                  </a:cubicBezTo>
                  <a:lnTo>
                    <a:pt x="6835" y="8351"/>
                  </a:lnTo>
                  <a:cubicBezTo>
                    <a:pt x="6835" y="8360"/>
                    <a:pt x="6828" y="8367"/>
                    <a:pt x="6819" y="8367"/>
                  </a:cubicBezTo>
                  <a:cubicBezTo>
                    <a:pt x="6811" y="8367"/>
                    <a:pt x="6803" y="8360"/>
                    <a:pt x="6803" y="8351"/>
                  </a:cubicBezTo>
                  <a:close/>
                  <a:moveTo>
                    <a:pt x="6803" y="8159"/>
                  </a:moveTo>
                  <a:lnTo>
                    <a:pt x="6803" y="8063"/>
                  </a:lnTo>
                  <a:cubicBezTo>
                    <a:pt x="6803" y="8054"/>
                    <a:pt x="6811" y="8047"/>
                    <a:pt x="6819" y="8047"/>
                  </a:cubicBezTo>
                  <a:cubicBezTo>
                    <a:pt x="6828" y="8047"/>
                    <a:pt x="6835" y="8054"/>
                    <a:pt x="6835" y="8063"/>
                  </a:cubicBezTo>
                  <a:lnTo>
                    <a:pt x="6835" y="8159"/>
                  </a:lnTo>
                  <a:cubicBezTo>
                    <a:pt x="6835" y="8168"/>
                    <a:pt x="6828" y="8175"/>
                    <a:pt x="6819" y="8175"/>
                  </a:cubicBezTo>
                  <a:cubicBezTo>
                    <a:pt x="6811" y="8175"/>
                    <a:pt x="6803" y="8168"/>
                    <a:pt x="6803" y="8159"/>
                  </a:cubicBezTo>
                  <a:close/>
                  <a:moveTo>
                    <a:pt x="6803" y="7967"/>
                  </a:moveTo>
                  <a:lnTo>
                    <a:pt x="6803" y="7871"/>
                  </a:lnTo>
                  <a:cubicBezTo>
                    <a:pt x="6803" y="7862"/>
                    <a:pt x="6811" y="7855"/>
                    <a:pt x="6819" y="7855"/>
                  </a:cubicBezTo>
                  <a:cubicBezTo>
                    <a:pt x="6828" y="7855"/>
                    <a:pt x="6835" y="7862"/>
                    <a:pt x="6835" y="7871"/>
                  </a:cubicBezTo>
                  <a:lnTo>
                    <a:pt x="6835" y="7967"/>
                  </a:lnTo>
                  <a:cubicBezTo>
                    <a:pt x="6835" y="7976"/>
                    <a:pt x="6828" y="7983"/>
                    <a:pt x="6819" y="7983"/>
                  </a:cubicBezTo>
                  <a:cubicBezTo>
                    <a:pt x="6811" y="7983"/>
                    <a:pt x="6803" y="7976"/>
                    <a:pt x="6803" y="7967"/>
                  </a:cubicBezTo>
                  <a:close/>
                  <a:moveTo>
                    <a:pt x="6803" y="7775"/>
                  </a:moveTo>
                  <a:lnTo>
                    <a:pt x="6803" y="7679"/>
                  </a:lnTo>
                  <a:cubicBezTo>
                    <a:pt x="6803" y="7670"/>
                    <a:pt x="6811" y="7663"/>
                    <a:pt x="6819" y="7663"/>
                  </a:cubicBezTo>
                  <a:cubicBezTo>
                    <a:pt x="6828" y="7663"/>
                    <a:pt x="6835" y="7670"/>
                    <a:pt x="6835" y="7679"/>
                  </a:cubicBezTo>
                  <a:lnTo>
                    <a:pt x="6835" y="7775"/>
                  </a:lnTo>
                  <a:cubicBezTo>
                    <a:pt x="6835" y="7784"/>
                    <a:pt x="6828" y="7791"/>
                    <a:pt x="6819" y="7791"/>
                  </a:cubicBezTo>
                  <a:cubicBezTo>
                    <a:pt x="6811" y="7791"/>
                    <a:pt x="6803" y="7784"/>
                    <a:pt x="6803" y="7775"/>
                  </a:cubicBezTo>
                  <a:close/>
                  <a:moveTo>
                    <a:pt x="6803" y="7583"/>
                  </a:moveTo>
                  <a:lnTo>
                    <a:pt x="6803" y="7487"/>
                  </a:lnTo>
                  <a:cubicBezTo>
                    <a:pt x="6803" y="7478"/>
                    <a:pt x="6811" y="7471"/>
                    <a:pt x="6819" y="7471"/>
                  </a:cubicBezTo>
                  <a:cubicBezTo>
                    <a:pt x="6828" y="7471"/>
                    <a:pt x="6835" y="7478"/>
                    <a:pt x="6835" y="7487"/>
                  </a:cubicBezTo>
                  <a:lnTo>
                    <a:pt x="6835" y="7583"/>
                  </a:lnTo>
                  <a:cubicBezTo>
                    <a:pt x="6835" y="7592"/>
                    <a:pt x="6828" y="7599"/>
                    <a:pt x="6819" y="7599"/>
                  </a:cubicBezTo>
                  <a:cubicBezTo>
                    <a:pt x="6811" y="7599"/>
                    <a:pt x="6803" y="7592"/>
                    <a:pt x="6803" y="7583"/>
                  </a:cubicBezTo>
                  <a:close/>
                  <a:moveTo>
                    <a:pt x="6803" y="7391"/>
                  </a:moveTo>
                  <a:lnTo>
                    <a:pt x="6803" y="7295"/>
                  </a:lnTo>
                  <a:cubicBezTo>
                    <a:pt x="6803" y="7286"/>
                    <a:pt x="6811" y="7279"/>
                    <a:pt x="6819" y="7279"/>
                  </a:cubicBezTo>
                  <a:cubicBezTo>
                    <a:pt x="6828" y="7279"/>
                    <a:pt x="6835" y="7286"/>
                    <a:pt x="6835" y="7295"/>
                  </a:cubicBezTo>
                  <a:lnTo>
                    <a:pt x="6835" y="7391"/>
                  </a:lnTo>
                  <a:cubicBezTo>
                    <a:pt x="6835" y="7400"/>
                    <a:pt x="6828" y="7407"/>
                    <a:pt x="6819" y="7407"/>
                  </a:cubicBezTo>
                  <a:cubicBezTo>
                    <a:pt x="6811" y="7407"/>
                    <a:pt x="6803" y="7400"/>
                    <a:pt x="6803" y="7391"/>
                  </a:cubicBezTo>
                  <a:close/>
                  <a:moveTo>
                    <a:pt x="6803" y="7199"/>
                  </a:moveTo>
                  <a:lnTo>
                    <a:pt x="6803" y="7103"/>
                  </a:lnTo>
                  <a:cubicBezTo>
                    <a:pt x="6803" y="7094"/>
                    <a:pt x="6811" y="7087"/>
                    <a:pt x="6819" y="7087"/>
                  </a:cubicBezTo>
                  <a:cubicBezTo>
                    <a:pt x="6828" y="7087"/>
                    <a:pt x="6835" y="7094"/>
                    <a:pt x="6835" y="7103"/>
                  </a:cubicBezTo>
                  <a:lnTo>
                    <a:pt x="6835" y="7199"/>
                  </a:lnTo>
                  <a:cubicBezTo>
                    <a:pt x="6835" y="7208"/>
                    <a:pt x="6828" y="7215"/>
                    <a:pt x="6819" y="7215"/>
                  </a:cubicBezTo>
                  <a:cubicBezTo>
                    <a:pt x="6811" y="7215"/>
                    <a:pt x="6803" y="7208"/>
                    <a:pt x="6803" y="7199"/>
                  </a:cubicBezTo>
                  <a:close/>
                  <a:moveTo>
                    <a:pt x="6803" y="7007"/>
                  </a:moveTo>
                  <a:lnTo>
                    <a:pt x="6803" y="6911"/>
                  </a:lnTo>
                  <a:cubicBezTo>
                    <a:pt x="6803" y="6902"/>
                    <a:pt x="6811" y="6895"/>
                    <a:pt x="6819" y="6895"/>
                  </a:cubicBezTo>
                  <a:cubicBezTo>
                    <a:pt x="6828" y="6895"/>
                    <a:pt x="6835" y="6902"/>
                    <a:pt x="6835" y="6911"/>
                  </a:cubicBezTo>
                  <a:lnTo>
                    <a:pt x="6835" y="7007"/>
                  </a:lnTo>
                  <a:cubicBezTo>
                    <a:pt x="6835" y="7016"/>
                    <a:pt x="6828" y="7023"/>
                    <a:pt x="6819" y="7023"/>
                  </a:cubicBezTo>
                  <a:cubicBezTo>
                    <a:pt x="6811" y="7023"/>
                    <a:pt x="6803" y="7016"/>
                    <a:pt x="6803" y="7007"/>
                  </a:cubicBezTo>
                  <a:close/>
                  <a:moveTo>
                    <a:pt x="6803" y="6815"/>
                  </a:moveTo>
                  <a:lnTo>
                    <a:pt x="6803" y="6719"/>
                  </a:lnTo>
                  <a:cubicBezTo>
                    <a:pt x="6803" y="6710"/>
                    <a:pt x="6811" y="6703"/>
                    <a:pt x="6819" y="6703"/>
                  </a:cubicBezTo>
                  <a:cubicBezTo>
                    <a:pt x="6828" y="6703"/>
                    <a:pt x="6835" y="6710"/>
                    <a:pt x="6835" y="6719"/>
                  </a:cubicBezTo>
                  <a:lnTo>
                    <a:pt x="6835" y="6815"/>
                  </a:lnTo>
                  <a:cubicBezTo>
                    <a:pt x="6835" y="6824"/>
                    <a:pt x="6828" y="6831"/>
                    <a:pt x="6819" y="6831"/>
                  </a:cubicBezTo>
                  <a:cubicBezTo>
                    <a:pt x="6811" y="6831"/>
                    <a:pt x="6803" y="6824"/>
                    <a:pt x="6803" y="6815"/>
                  </a:cubicBezTo>
                  <a:close/>
                  <a:moveTo>
                    <a:pt x="6803" y="6623"/>
                  </a:moveTo>
                  <a:lnTo>
                    <a:pt x="6803" y="6527"/>
                  </a:lnTo>
                  <a:cubicBezTo>
                    <a:pt x="6803" y="6518"/>
                    <a:pt x="6811" y="6511"/>
                    <a:pt x="6819" y="6511"/>
                  </a:cubicBezTo>
                  <a:cubicBezTo>
                    <a:pt x="6828" y="6511"/>
                    <a:pt x="6835" y="6518"/>
                    <a:pt x="6835" y="6527"/>
                  </a:cubicBezTo>
                  <a:lnTo>
                    <a:pt x="6835" y="6623"/>
                  </a:lnTo>
                  <a:cubicBezTo>
                    <a:pt x="6835" y="6632"/>
                    <a:pt x="6828" y="6639"/>
                    <a:pt x="6819" y="6639"/>
                  </a:cubicBezTo>
                  <a:cubicBezTo>
                    <a:pt x="6811" y="6639"/>
                    <a:pt x="6803" y="6632"/>
                    <a:pt x="6803" y="6623"/>
                  </a:cubicBezTo>
                  <a:close/>
                  <a:moveTo>
                    <a:pt x="6803" y="6431"/>
                  </a:moveTo>
                  <a:lnTo>
                    <a:pt x="6803" y="6335"/>
                  </a:lnTo>
                  <a:cubicBezTo>
                    <a:pt x="6803" y="6326"/>
                    <a:pt x="6811" y="6319"/>
                    <a:pt x="6819" y="6319"/>
                  </a:cubicBezTo>
                  <a:cubicBezTo>
                    <a:pt x="6828" y="6319"/>
                    <a:pt x="6835" y="6326"/>
                    <a:pt x="6835" y="6335"/>
                  </a:cubicBezTo>
                  <a:lnTo>
                    <a:pt x="6835" y="6431"/>
                  </a:lnTo>
                  <a:cubicBezTo>
                    <a:pt x="6835" y="6440"/>
                    <a:pt x="6828" y="6447"/>
                    <a:pt x="6819" y="6447"/>
                  </a:cubicBezTo>
                  <a:cubicBezTo>
                    <a:pt x="6811" y="6447"/>
                    <a:pt x="6803" y="6440"/>
                    <a:pt x="6803" y="6431"/>
                  </a:cubicBezTo>
                  <a:close/>
                  <a:moveTo>
                    <a:pt x="6803" y="6239"/>
                  </a:moveTo>
                  <a:lnTo>
                    <a:pt x="6803" y="6143"/>
                  </a:lnTo>
                  <a:cubicBezTo>
                    <a:pt x="6803" y="6134"/>
                    <a:pt x="6811" y="6127"/>
                    <a:pt x="6819" y="6127"/>
                  </a:cubicBezTo>
                  <a:cubicBezTo>
                    <a:pt x="6828" y="6127"/>
                    <a:pt x="6835" y="6134"/>
                    <a:pt x="6835" y="6143"/>
                  </a:cubicBezTo>
                  <a:lnTo>
                    <a:pt x="6835" y="6239"/>
                  </a:lnTo>
                  <a:cubicBezTo>
                    <a:pt x="6835" y="6248"/>
                    <a:pt x="6828" y="6255"/>
                    <a:pt x="6819" y="6255"/>
                  </a:cubicBezTo>
                  <a:cubicBezTo>
                    <a:pt x="6811" y="6255"/>
                    <a:pt x="6803" y="6248"/>
                    <a:pt x="6803" y="6239"/>
                  </a:cubicBezTo>
                  <a:close/>
                  <a:moveTo>
                    <a:pt x="6803" y="6047"/>
                  </a:moveTo>
                  <a:lnTo>
                    <a:pt x="6803" y="5951"/>
                  </a:lnTo>
                  <a:cubicBezTo>
                    <a:pt x="6803" y="5942"/>
                    <a:pt x="6811" y="5935"/>
                    <a:pt x="6819" y="5935"/>
                  </a:cubicBezTo>
                  <a:cubicBezTo>
                    <a:pt x="6828" y="5935"/>
                    <a:pt x="6835" y="5942"/>
                    <a:pt x="6835" y="5951"/>
                  </a:cubicBezTo>
                  <a:lnTo>
                    <a:pt x="6835" y="6047"/>
                  </a:lnTo>
                  <a:cubicBezTo>
                    <a:pt x="6835" y="6056"/>
                    <a:pt x="6828" y="6063"/>
                    <a:pt x="6819" y="6063"/>
                  </a:cubicBezTo>
                  <a:cubicBezTo>
                    <a:pt x="6811" y="6063"/>
                    <a:pt x="6803" y="6056"/>
                    <a:pt x="6803" y="6047"/>
                  </a:cubicBezTo>
                  <a:close/>
                  <a:moveTo>
                    <a:pt x="6803" y="5855"/>
                  </a:moveTo>
                  <a:lnTo>
                    <a:pt x="6803" y="5759"/>
                  </a:lnTo>
                  <a:cubicBezTo>
                    <a:pt x="6803" y="5750"/>
                    <a:pt x="6811" y="5743"/>
                    <a:pt x="6819" y="5743"/>
                  </a:cubicBezTo>
                  <a:cubicBezTo>
                    <a:pt x="6828" y="5743"/>
                    <a:pt x="6835" y="5750"/>
                    <a:pt x="6835" y="5759"/>
                  </a:cubicBezTo>
                  <a:lnTo>
                    <a:pt x="6835" y="5855"/>
                  </a:lnTo>
                  <a:cubicBezTo>
                    <a:pt x="6835" y="5864"/>
                    <a:pt x="6828" y="5871"/>
                    <a:pt x="6819" y="5871"/>
                  </a:cubicBezTo>
                  <a:cubicBezTo>
                    <a:pt x="6811" y="5871"/>
                    <a:pt x="6803" y="5864"/>
                    <a:pt x="6803" y="5855"/>
                  </a:cubicBezTo>
                  <a:close/>
                  <a:moveTo>
                    <a:pt x="6803" y="5663"/>
                  </a:moveTo>
                  <a:lnTo>
                    <a:pt x="6803" y="5567"/>
                  </a:lnTo>
                  <a:cubicBezTo>
                    <a:pt x="6803" y="5558"/>
                    <a:pt x="6811" y="5551"/>
                    <a:pt x="6819" y="5551"/>
                  </a:cubicBezTo>
                  <a:cubicBezTo>
                    <a:pt x="6828" y="5551"/>
                    <a:pt x="6835" y="5558"/>
                    <a:pt x="6835" y="5567"/>
                  </a:cubicBezTo>
                  <a:lnTo>
                    <a:pt x="6835" y="5663"/>
                  </a:lnTo>
                  <a:cubicBezTo>
                    <a:pt x="6835" y="5672"/>
                    <a:pt x="6828" y="5679"/>
                    <a:pt x="6819" y="5679"/>
                  </a:cubicBezTo>
                  <a:cubicBezTo>
                    <a:pt x="6811" y="5679"/>
                    <a:pt x="6803" y="5672"/>
                    <a:pt x="6803" y="5663"/>
                  </a:cubicBezTo>
                  <a:close/>
                  <a:moveTo>
                    <a:pt x="6803" y="5471"/>
                  </a:moveTo>
                  <a:lnTo>
                    <a:pt x="6803" y="5375"/>
                  </a:lnTo>
                  <a:cubicBezTo>
                    <a:pt x="6803" y="5366"/>
                    <a:pt x="6811" y="5359"/>
                    <a:pt x="6819" y="5359"/>
                  </a:cubicBezTo>
                  <a:cubicBezTo>
                    <a:pt x="6828" y="5359"/>
                    <a:pt x="6835" y="5366"/>
                    <a:pt x="6835" y="5375"/>
                  </a:cubicBezTo>
                  <a:lnTo>
                    <a:pt x="6835" y="5471"/>
                  </a:lnTo>
                  <a:cubicBezTo>
                    <a:pt x="6835" y="5480"/>
                    <a:pt x="6828" y="5487"/>
                    <a:pt x="6819" y="5487"/>
                  </a:cubicBezTo>
                  <a:cubicBezTo>
                    <a:pt x="6811" y="5487"/>
                    <a:pt x="6803" y="5480"/>
                    <a:pt x="6803" y="5471"/>
                  </a:cubicBezTo>
                  <a:close/>
                  <a:moveTo>
                    <a:pt x="6803" y="5279"/>
                  </a:moveTo>
                  <a:lnTo>
                    <a:pt x="6803" y="5183"/>
                  </a:lnTo>
                  <a:cubicBezTo>
                    <a:pt x="6803" y="5174"/>
                    <a:pt x="6811" y="5167"/>
                    <a:pt x="6819" y="5167"/>
                  </a:cubicBezTo>
                  <a:cubicBezTo>
                    <a:pt x="6828" y="5167"/>
                    <a:pt x="6835" y="5174"/>
                    <a:pt x="6835" y="5183"/>
                  </a:cubicBezTo>
                  <a:lnTo>
                    <a:pt x="6835" y="5279"/>
                  </a:lnTo>
                  <a:cubicBezTo>
                    <a:pt x="6835" y="5288"/>
                    <a:pt x="6828" y="5295"/>
                    <a:pt x="6819" y="5295"/>
                  </a:cubicBezTo>
                  <a:cubicBezTo>
                    <a:pt x="6811" y="5295"/>
                    <a:pt x="6803" y="5288"/>
                    <a:pt x="6803" y="5279"/>
                  </a:cubicBezTo>
                  <a:close/>
                  <a:moveTo>
                    <a:pt x="6803" y="5087"/>
                  </a:moveTo>
                  <a:lnTo>
                    <a:pt x="6803" y="4991"/>
                  </a:lnTo>
                  <a:cubicBezTo>
                    <a:pt x="6803" y="4982"/>
                    <a:pt x="6811" y="4975"/>
                    <a:pt x="6819" y="4975"/>
                  </a:cubicBezTo>
                  <a:cubicBezTo>
                    <a:pt x="6828" y="4975"/>
                    <a:pt x="6835" y="4982"/>
                    <a:pt x="6835" y="4991"/>
                  </a:cubicBezTo>
                  <a:lnTo>
                    <a:pt x="6835" y="5087"/>
                  </a:lnTo>
                  <a:cubicBezTo>
                    <a:pt x="6835" y="5096"/>
                    <a:pt x="6828" y="5103"/>
                    <a:pt x="6819" y="5103"/>
                  </a:cubicBezTo>
                  <a:cubicBezTo>
                    <a:pt x="6811" y="5103"/>
                    <a:pt x="6803" y="5096"/>
                    <a:pt x="6803" y="5087"/>
                  </a:cubicBezTo>
                  <a:close/>
                  <a:moveTo>
                    <a:pt x="6803" y="4895"/>
                  </a:moveTo>
                  <a:lnTo>
                    <a:pt x="6803" y="4799"/>
                  </a:lnTo>
                  <a:cubicBezTo>
                    <a:pt x="6803" y="4790"/>
                    <a:pt x="6811" y="4783"/>
                    <a:pt x="6819" y="4783"/>
                  </a:cubicBezTo>
                  <a:cubicBezTo>
                    <a:pt x="6828" y="4783"/>
                    <a:pt x="6835" y="4790"/>
                    <a:pt x="6835" y="4799"/>
                  </a:cubicBezTo>
                  <a:lnTo>
                    <a:pt x="6835" y="4895"/>
                  </a:lnTo>
                  <a:cubicBezTo>
                    <a:pt x="6835" y="4904"/>
                    <a:pt x="6828" y="4911"/>
                    <a:pt x="6819" y="4911"/>
                  </a:cubicBezTo>
                  <a:cubicBezTo>
                    <a:pt x="6811" y="4911"/>
                    <a:pt x="6803" y="4904"/>
                    <a:pt x="6803" y="4895"/>
                  </a:cubicBezTo>
                  <a:close/>
                  <a:moveTo>
                    <a:pt x="6803" y="4703"/>
                  </a:moveTo>
                  <a:lnTo>
                    <a:pt x="6803" y="4607"/>
                  </a:lnTo>
                  <a:cubicBezTo>
                    <a:pt x="6803" y="4598"/>
                    <a:pt x="6811" y="4591"/>
                    <a:pt x="6819" y="4591"/>
                  </a:cubicBezTo>
                  <a:cubicBezTo>
                    <a:pt x="6828" y="4591"/>
                    <a:pt x="6835" y="4598"/>
                    <a:pt x="6835" y="4607"/>
                  </a:cubicBezTo>
                  <a:lnTo>
                    <a:pt x="6835" y="4703"/>
                  </a:lnTo>
                  <a:cubicBezTo>
                    <a:pt x="6835" y="4712"/>
                    <a:pt x="6828" y="4719"/>
                    <a:pt x="6819" y="4719"/>
                  </a:cubicBezTo>
                  <a:cubicBezTo>
                    <a:pt x="6811" y="4719"/>
                    <a:pt x="6803" y="4712"/>
                    <a:pt x="6803" y="4703"/>
                  </a:cubicBezTo>
                  <a:close/>
                  <a:moveTo>
                    <a:pt x="6803" y="4511"/>
                  </a:moveTo>
                  <a:lnTo>
                    <a:pt x="6803" y="4415"/>
                  </a:lnTo>
                  <a:cubicBezTo>
                    <a:pt x="6803" y="4406"/>
                    <a:pt x="6811" y="4399"/>
                    <a:pt x="6819" y="4399"/>
                  </a:cubicBezTo>
                  <a:cubicBezTo>
                    <a:pt x="6828" y="4399"/>
                    <a:pt x="6835" y="4406"/>
                    <a:pt x="6835" y="4415"/>
                  </a:cubicBezTo>
                  <a:lnTo>
                    <a:pt x="6835" y="4511"/>
                  </a:lnTo>
                  <a:cubicBezTo>
                    <a:pt x="6835" y="4520"/>
                    <a:pt x="6828" y="4527"/>
                    <a:pt x="6819" y="4527"/>
                  </a:cubicBezTo>
                  <a:cubicBezTo>
                    <a:pt x="6811" y="4527"/>
                    <a:pt x="6803" y="4520"/>
                    <a:pt x="6803" y="4511"/>
                  </a:cubicBezTo>
                  <a:close/>
                  <a:moveTo>
                    <a:pt x="6803" y="4319"/>
                  </a:moveTo>
                  <a:lnTo>
                    <a:pt x="6803" y="4223"/>
                  </a:lnTo>
                  <a:cubicBezTo>
                    <a:pt x="6803" y="4214"/>
                    <a:pt x="6811" y="4207"/>
                    <a:pt x="6819" y="4207"/>
                  </a:cubicBezTo>
                  <a:cubicBezTo>
                    <a:pt x="6828" y="4207"/>
                    <a:pt x="6835" y="4214"/>
                    <a:pt x="6835" y="4223"/>
                  </a:cubicBezTo>
                  <a:lnTo>
                    <a:pt x="6835" y="4319"/>
                  </a:lnTo>
                  <a:cubicBezTo>
                    <a:pt x="6835" y="4328"/>
                    <a:pt x="6828" y="4335"/>
                    <a:pt x="6819" y="4335"/>
                  </a:cubicBezTo>
                  <a:cubicBezTo>
                    <a:pt x="6811" y="4335"/>
                    <a:pt x="6803" y="4328"/>
                    <a:pt x="6803" y="4319"/>
                  </a:cubicBezTo>
                  <a:close/>
                  <a:moveTo>
                    <a:pt x="6803" y="4127"/>
                  </a:moveTo>
                  <a:lnTo>
                    <a:pt x="6803" y="4031"/>
                  </a:lnTo>
                  <a:cubicBezTo>
                    <a:pt x="6803" y="4022"/>
                    <a:pt x="6811" y="4015"/>
                    <a:pt x="6819" y="4015"/>
                  </a:cubicBezTo>
                  <a:cubicBezTo>
                    <a:pt x="6828" y="4015"/>
                    <a:pt x="6835" y="4022"/>
                    <a:pt x="6835" y="4031"/>
                  </a:cubicBezTo>
                  <a:lnTo>
                    <a:pt x="6835" y="4127"/>
                  </a:lnTo>
                  <a:cubicBezTo>
                    <a:pt x="6835" y="4136"/>
                    <a:pt x="6828" y="4143"/>
                    <a:pt x="6819" y="4143"/>
                  </a:cubicBezTo>
                  <a:cubicBezTo>
                    <a:pt x="6811" y="4143"/>
                    <a:pt x="6803" y="4136"/>
                    <a:pt x="6803" y="4127"/>
                  </a:cubicBezTo>
                  <a:close/>
                  <a:moveTo>
                    <a:pt x="6803" y="3935"/>
                  </a:moveTo>
                  <a:lnTo>
                    <a:pt x="6803" y="3839"/>
                  </a:lnTo>
                  <a:cubicBezTo>
                    <a:pt x="6803" y="3830"/>
                    <a:pt x="6811" y="3823"/>
                    <a:pt x="6819" y="3823"/>
                  </a:cubicBezTo>
                  <a:cubicBezTo>
                    <a:pt x="6828" y="3823"/>
                    <a:pt x="6835" y="3830"/>
                    <a:pt x="6835" y="3839"/>
                  </a:cubicBezTo>
                  <a:lnTo>
                    <a:pt x="6835" y="3935"/>
                  </a:lnTo>
                  <a:cubicBezTo>
                    <a:pt x="6835" y="3944"/>
                    <a:pt x="6828" y="3951"/>
                    <a:pt x="6819" y="3951"/>
                  </a:cubicBezTo>
                  <a:cubicBezTo>
                    <a:pt x="6811" y="3951"/>
                    <a:pt x="6803" y="3944"/>
                    <a:pt x="6803" y="3935"/>
                  </a:cubicBezTo>
                  <a:close/>
                  <a:moveTo>
                    <a:pt x="6803" y="3743"/>
                  </a:moveTo>
                  <a:lnTo>
                    <a:pt x="6803" y="3647"/>
                  </a:lnTo>
                  <a:cubicBezTo>
                    <a:pt x="6803" y="3638"/>
                    <a:pt x="6811" y="3631"/>
                    <a:pt x="6819" y="3631"/>
                  </a:cubicBezTo>
                  <a:cubicBezTo>
                    <a:pt x="6828" y="3631"/>
                    <a:pt x="6835" y="3638"/>
                    <a:pt x="6835" y="3647"/>
                  </a:cubicBezTo>
                  <a:lnTo>
                    <a:pt x="6835" y="3743"/>
                  </a:lnTo>
                  <a:cubicBezTo>
                    <a:pt x="6835" y="3752"/>
                    <a:pt x="6828" y="3759"/>
                    <a:pt x="6819" y="3759"/>
                  </a:cubicBezTo>
                  <a:cubicBezTo>
                    <a:pt x="6811" y="3759"/>
                    <a:pt x="6803" y="3752"/>
                    <a:pt x="6803" y="3743"/>
                  </a:cubicBezTo>
                  <a:close/>
                  <a:moveTo>
                    <a:pt x="6803" y="3551"/>
                  </a:moveTo>
                  <a:lnTo>
                    <a:pt x="6803" y="3455"/>
                  </a:lnTo>
                  <a:cubicBezTo>
                    <a:pt x="6803" y="3446"/>
                    <a:pt x="6811" y="3439"/>
                    <a:pt x="6819" y="3439"/>
                  </a:cubicBezTo>
                  <a:cubicBezTo>
                    <a:pt x="6828" y="3439"/>
                    <a:pt x="6835" y="3446"/>
                    <a:pt x="6835" y="3455"/>
                  </a:cubicBezTo>
                  <a:lnTo>
                    <a:pt x="6835" y="3551"/>
                  </a:lnTo>
                  <a:cubicBezTo>
                    <a:pt x="6835" y="3560"/>
                    <a:pt x="6828" y="3567"/>
                    <a:pt x="6819" y="3567"/>
                  </a:cubicBezTo>
                  <a:cubicBezTo>
                    <a:pt x="6811" y="3567"/>
                    <a:pt x="6803" y="3560"/>
                    <a:pt x="6803" y="3551"/>
                  </a:cubicBezTo>
                  <a:close/>
                  <a:moveTo>
                    <a:pt x="6803" y="3359"/>
                  </a:moveTo>
                  <a:lnTo>
                    <a:pt x="6803" y="3263"/>
                  </a:lnTo>
                  <a:cubicBezTo>
                    <a:pt x="6803" y="3254"/>
                    <a:pt x="6811" y="3247"/>
                    <a:pt x="6819" y="3247"/>
                  </a:cubicBezTo>
                  <a:cubicBezTo>
                    <a:pt x="6828" y="3247"/>
                    <a:pt x="6835" y="3254"/>
                    <a:pt x="6835" y="3263"/>
                  </a:cubicBezTo>
                  <a:lnTo>
                    <a:pt x="6835" y="3359"/>
                  </a:lnTo>
                  <a:cubicBezTo>
                    <a:pt x="6835" y="3368"/>
                    <a:pt x="6828" y="3375"/>
                    <a:pt x="6819" y="3375"/>
                  </a:cubicBezTo>
                  <a:cubicBezTo>
                    <a:pt x="6811" y="3375"/>
                    <a:pt x="6803" y="3368"/>
                    <a:pt x="6803" y="3359"/>
                  </a:cubicBezTo>
                  <a:close/>
                  <a:moveTo>
                    <a:pt x="6803" y="3167"/>
                  </a:moveTo>
                  <a:lnTo>
                    <a:pt x="6803" y="3071"/>
                  </a:lnTo>
                  <a:cubicBezTo>
                    <a:pt x="6803" y="3062"/>
                    <a:pt x="6811" y="3055"/>
                    <a:pt x="6819" y="3055"/>
                  </a:cubicBezTo>
                  <a:cubicBezTo>
                    <a:pt x="6828" y="3055"/>
                    <a:pt x="6835" y="3062"/>
                    <a:pt x="6835" y="3071"/>
                  </a:cubicBezTo>
                  <a:lnTo>
                    <a:pt x="6835" y="3167"/>
                  </a:lnTo>
                  <a:cubicBezTo>
                    <a:pt x="6835" y="3176"/>
                    <a:pt x="6828" y="3183"/>
                    <a:pt x="6819" y="3183"/>
                  </a:cubicBezTo>
                  <a:cubicBezTo>
                    <a:pt x="6811" y="3183"/>
                    <a:pt x="6803" y="3176"/>
                    <a:pt x="6803" y="3167"/>
                  </a:cubicBezTo>
                  <a:close/>
                  <a:moveTo>
                    <a:pt x="6803" y="2975"/>
                  </a:moveTo>
                  <a:lnTo>
                    <a:pt x="6803" y="2879"/>
                  </a:lnTo>
                  <a:cubicBezTo>
                    <a:pt x="6803" y="2870"/>
                    <a:pt x="6811" y="2863"/>
                    <a:pt x="6819" y="2863"/>
                  </a:cubicBezTo>
                  <a:cubicBezTo>
                    <a:pt x="6828" y="2863"/>
                    <a:pt x="6835" y="2870"/>
                    <a:pt x="6835" y="2879"/>
                  </a:cubicBezTo>
                  <a:lnTo>
                    <a:pt x="6835" y="2975"/>
                  </a:lnTo>
                  <a:cubicBezTo>
                    <a:pt x="6835" y="2984"/>
                    <a:pt x="6828" y="2991"/>
                    <a:pt x="6819" y="2991"/>
                  </a:cubicBezTo>
                  <a:cubicBezTo>
                    <a:pt x="6811" y="2991"/>
                    <a:pt x="6803" y="2984"/>
                    <a:pt x="6803" y="2975"/>
                  </a:cubicBezTo>
                  <a:close/>
                  <a:moveTo>
                    <a:pt x="6803" y="2783"/>
                  </a:moveTo>
                  <a:lnTo>
                    <a:pt x="6803" y="2687"/>
                  </a:lnTo>
                  <a:cubicBezTo>
                    <a:pt x="6803" y="2678"/>
                    <a:pt x="6811" y="2671"/>
                    <a:pt x="6819" y="2671"/>
                  </a:cubicBezTo>
                  <a:cubicBezTo>
                    <a:pt x="6828" y="2671"/>
                    <a:pt x="6835" y="2678"/>
                    <a:pt x="6835" y="2687"/>
                  </a:cubicBezTo>
                  <a:lnTo>
                    <a:pt x="6835" y="2783"/>
                  </a:lnTo>
                  <a:cubicBezTo>
                    <a:pt x="6835" y="2792"/>
                    <a:pt x="6828" y="2799"/>
                    <a:pt x="6819" y="2799"/>
                  </a:cubicBezTo>
                  <a:cubicBezTo>
                    <a:pt x="6811" y="2799"/>
                    <a:pt x="6803" y="2792"/>
                    <a:pt x="6803" y="2783"/>
                  </a:cubicBezTo>
                  <a:close/>
                  <a:moveTo>
                    <a:pt x="6803" y="2591"/>
                  </a:moveTo>
                  <a:lnTo>
                    <a:pt x="6803" y="2495"/>
                  </a:lnTo>
                  <a:cubicBezTo>
                    <a:pt x="6803" y="2486"/>
                    <a:pt x="6811" y="2479"/>
                    <a:pt x="6819" y="2479"/>
                  </a:cubicBezTo>
                  <a:cubicBezTo>
                    <a:pt x="6828" y="2479"/>
                    <a:pt x="6835" y="2486"/>
                    <a:pt x="6835" y="2495"/>
                  </a:cubicBezTo>
                  <a:lnTo>
                    <a:pt x="6835" y="2591"/>
                  </a:lnTo>
                  <a:cubicBezTo>
                    <a:pt x="6835" y="2600"/>
                    <a:pt x="6828" y="2607"/>
                    <a:pt x="6819" y="2607"/>
                  </a:cubicBezTo>
                  <a:cubicBezTo>
                    <a:pt x="6811" y="2607"/>
                    <a:pt x="6803" y="2600"/>
                    <a:pt x="6803" y="2591"/>
                  </a:cubicBezTo>
                  <a:close/>
                  <a:moveTo>
                    <a:pt x="6803" y="2399"/>
                  </a:moveTo>
                  <a:lnTo>
                    <a:pt x="6803" y="2303"/>
                  </a:lnTo>
                  <a:cubicBezTo>
                    <a:pt x="6803" y="2294"/>
                    <a:pt x="6811" y="2287"/>
                    <a:pt x="6819" y="2287"/>
                  </a:cubicBezTo>
                  <a:cubicBezTo>
                    <a:pt x="6828" y="2287"/>
                    <a:pt x="6835" y="2294"/>
                    <a:pt x="6835" y="2303"/>
                  </a:cubicBezTo>
                  <a:lnTo>
                    <a:pt x="6835" y="2399"/>
                  </a:lnTo>
                  <a:cubicBezTo>
                    <a:pt x="6835" y="2408"/>
                    <a:pt x="6828" y="2415"/>
                    <a:pt x="6819" y="2415"/>
                  </a:cubicBezTo>
                  <a:cubicBezTo>
                    <a:pt x="6811" y="2415"/>
                    <a:pt x="6803" y="2408"/>
                    <a:pt x="6803" y="2399"/>
                  </a:cubicBezTo>
                  <a:close/>
                  <a:moveTo>
                    <a:pt x="6803" y="2207"/>
                  </a:moveTo>
                  <a:lnTo>
                    <a:pt x="6803" y="2111"/>
                  </a:lnTo>
                  <a:cubicBezTo>
                    <a:pt x="6803" y="2102"/>
                    <a:pt x="6811" y="2095"/>
                    <a:pt x="6819" y="2095"/>
                  </a:cubicBezTo>
                  <a:cubicBezTo>
                    <a:pt x="6828" y="2095"/>
                    <a:pt x="6835" y="2102"/>
                    <a:pt x="6835" y="2111"/>
                  </a:cubicBezTo>
                  <a:lnTo>
                    <a:pt x="6835" y="2207"/>
                  </a:lnTo>
                  <a:cubicBezTo>
                    <a:pt x="6835" y="2216"/>
                    <a:pt x="6828" y="2223"/>
                    <a:pt x="6819" y="2223"/>
                  </a:cubicBezTo>
                  <a:cubicBezTo>
                    <a:pt x="6811" y="2223"/>
                    <a:pt x="6803" y="2216"/>
                    <a:pt x="6803" y="2207"/>
                  </a:cubicBezTo>
                  <a:close/>
                  <a:moveTo>
                    <a:pt x="6803" y="2015"/>
                  </a:moveTo>
                  <a:lnTo>
                    <a:pt x="6803" y="1919"/>
                  </a:lnTo>
                  <a:cubicBezTo>
                    <a:pt x="6803" y="1910"/>
                    <a:pt x="6811" y="1903"/>
                    <a:pt x="6819" y="1903"/>
                  </a:cubicBezTo>
                  <a:cubicBezTo>
                    <a:pt x="6828" y="1903"/>
                    <a:pt x="6835" y="1910"/>
                    <a:pt x="6835" y="1919"/>
                  </a:cubicBezTo>
                  <a:lnTo>
                    <a:pt x="6835" y="2015"/>
                  </a:lnTo>
                  <a:cubicBezTo>
                    <a:pt x="6835" y="2024"/>
                    <a:pt x="6828" y="2031"/>
                    <a:pt x="6819" y="2031"/>
                  </a:cubicBezTo>
                  <a:cubicBezTo>
                    <a:pt x="6811" y="2031"/>
                    <a:pt x="6803" y="2024"/>
                    <a:pt x="6803" y="2015"/>
                  </a:cubicBezTo>
                  <a:close/>
                  <a:moveTo>
                    <a:pt x="6803" y="1823"/>
                  </a:moveTo>
                  <a:lnTo>
                    <a:pt x="6803" y="1727"/>
                  </a:lnTo>
                  <a:cubicBezTo>
                    <a:pt x="6803" y="1718"/>
                    <a:pt x="6811" y="1711"/>
                    <a:pt x="6819" y="1711"/>
                  </a:cubicBezTo>
                  <a:cubicBezTo>
                    <a:pt x="6828" y="1711"/>
                    <a:pt x="6835" y="1718"/>
                    <a:pt x="6835" y="1727"/>
                  </a:cubicBezTo>
                  <a:lnTo>
                    <a:pt x="6835" y="1823"/>
                  </a:lnTo>
                  <a:cubicBezTo>
                    <a:pt x="6835" y="1832"/>
                    <a:pt x="6828" y="1839"/>
                    <a:pt x="6819" y="1839"/>
                  </a:cubicBezTo>
                  <a:cubicBezTo>
                    <a:pt x="6811" y="1839"/>
                    <a:pt x="6803" y="1832"/>
                    <a:pt x="6803" y="1823"/>
                  </a:cubicBezTo>
                  <a:close/>
                  <a:moveTo>
                    <a:pt x="6803" y="1631"/>
                  </a:moveTo>
                  <a:lnTo>
                    <a:pt x="6803" y="1535"/>
                  </a:lnTo>
                  <a:cubicBezTo>
                    <a:pt x="6803" y="1526"/>
                    <a:pt x="6811" y="1519"/>
                    <a:pt x="6819" y="1519"/>
                  </a:cubicBezTo>
                  <a:cubicBezTo>
                    <a:pt x="6828" y="1519"/>
                    <a:pt x="6835" y="1526"/>
                    <a:pt x="6835" y="1535"/>
                  </a:cubicBezTo>
                  <a:lnTo>
                    <a:pt x="6835" y="1631"/>
                  </a:lnTo>
                  <a:cubicBezTo>
                    <a:pt x="6835" y="1640"/>
                    <a:pt x="6828" y="1647"/>
                    <a:pt x="6819" y="1647"/>
                  </a:cubicBezTo>
                  <a:cubicBezTo>
                    <a:pt x="6811" y="1647"/>
                    <a:pt x="6803" y="1640"/>
                    <a:pt x="6803" y="1631"/>
                  </a:cubicBezTo>
                  <a:close/>
                  <a:moveTo>
                    <a:pt x="6803" y="1439"/>
                  </a:moveTo>
                  <a:lnTo>
                    <a:pt x="6803" y="1343"/>
                  </a:lnTo>
                  <a:cubicBezTo>
                    <a:pt x="6803" y="1334"/>
                    <a:pt x="6811" y="1327"/>
                    <a:pt x="6819" y="1327"/>
                  </a:cubicBezTo>
                  <a:cubicBezTo>
                    <a:pt x="6828" y="1327"/>
                    <a:pt x="6835" y="1334"/>
                    <a:pt x="6835" y="1343"/>
                  </a:cubicBezTo>
                  <a:lnTo>
                    <a:pt x="6835" y="1439"/>
                  </a:lnTo>
                  <a:cubicBezTo>
                    <a:pt x="6835" y="1448"/>
                    <a:pt x="6828" y="1455"/>
                    <a:pt x="6819" y="1455"/>
                  </a:cubicBezTo>
                  <a:cubicBezTo>
                    <a:pt x="6811" y="1455"/>
                    <a:pt x="6803" y="1448"/>
                    <a:pt x="6803" y="1439"/>
                  </a:cubicBezTo>
                  <a:close/>
                  <a:moveTo>
                    <a:pt x="6803" y="1247"/>
                  </a:moveTo>
                  <a:lnTo>
                    <a:pt x="6803" y="1151"/>
                  </a:lnTo>
                  <a:cubicBezTo>
                    <a:pt x="6803" y="1142"/>
                    <a:pt x="6811" y="1135"/>
                    <a:pt x="6819" y="1135"/>
                  </a:cubicBezTo>
                  <a:cubicBezTo>
                    <a:pt x="6828" y="1135"/>
                    <a:pt x="6835" y="1142"/>
                    <a:pt x="6835" y="1151"/>
                  </a:cubicBezTo>
                  <a:lnTo>
                    <a:pt x="6835" y="1247"/>
                  </a:lnTo>
                  <a:cubicBezTo>
                    <a:pt x="6835" y="1256"/>
                    <a:pt x="6828" y="1263"/>
                    <a:pt x="6819" y="1263"/>
                  </a:cubicBezTo>
                  <a:cubicBezTo>
                    <a:pt x="6811" y="1263"/>
                    <a:pt x="6803" y="1256"/>
                    <a:pt x="6803" y="1247"/>
                  </a:cubicBezTo>
                  <a:close/>
                  <a:moveTo>
                    <a:pt x="6803" y="1055"/>
                  </a:moveTo>
                  <a:lnTo>
                    <a:pt x="6803" y="959"/>
                  </a:lnTo>
                  <a:cubicBezTo>
                    <a:pt x="6803" y="950"/>
                    <a:pt x="6811" y="943"/>
                    <a:pt x="6819" y="943"/>
                  </a:cubicBezTo>
                  <a:cubicBezTo>
                    <a:pt x="6828" y="943"/>
                    <a:pt x="6835" y="950"/>
                    <a:pt x="6835" y="959"/>
                  </a:cubicBezTo>
                  <a:lnTo>
                    <a:pt x="6835" y="1055"/>
                  </a:lnTo>
                  <a:cubicBezTo>
                    <a:pt x="6835" y="1064"/>
                    <a:pt x="6828" y="1071"/>
                    <a:pt x="6819" y="1071"/>
                  </a:cubicBezTo>
                  <a:cubicBezTo>
                    <a:pt x="6811" y="1071"/>
                    <a:pt x="6803" y="1064"/>
                    <a:pt x="6803" y="1055"/>
                  </a:cubicBezTo>
                  <a:close/>
                  <a:moveTo>
                    <a:pt x="6803" y="863"/>
                  </a:moveTo>
                  <a:lnTo>
                    <a:pt x="6803" y="767"/>
                  </a:lnTo>
                  <a:cubicBezTo>
                    <a:pt x="6803" y="758"/>
                    <a:pt x="6811" y="751"/>
                    <a:pt x="6819" y="751"/>
                  </a:cubicBezTo>
                  <a:cubicBezTo>
                    <a:pt x="6828" y="751"/>
                    <a:pt x="6835" y="758"/>
                    <a:pt x="6835" y="767"/>
                  </a:cubicBezTo>
                  <a:lnTo>
                    <a:pt x="6835" y="863"/>
                  </a:lnTo>
                  <a:cubicBezTo>
                    <a:pt x="6835" y="872"/>
                    <a:pt x="6828" y="879"/>
                    <a:pt x="6819" y="879"/>
                  </a:cubicBezTo>
                  <a:cubicBezTo>
                    <a:pt x="6811" y="879"/>
                    <a:pt x="6803" y="872"/>
                    <a:pt x="6803" y="863"/>
                  </a:cubicBezTo>
                  <a:close/>
                  <a:moveTo>
                    <a:pt x="6803" y="671"/>
                  </a:moveTo>
                  <a:lnTo>
                    <a:pt x="6803" y="575"/>
                  </a:lnTo>
                  <a:cubicBezTo>
                    <a:pt x="6803" y="566"/>
                    <a:pt x="6811" y="559"/>
                    <a:pt x="6819" y="559"/>
                  </a:cubicBezTo>
                  <a:cubicBezTo>
                    <a:pt x="6828" y="559"/>
                    <a:pt x="6835" y="566"/>
                    <a:pt x="6835" y="575"/>
                  </a:cubicBezTo>
                  <a:lnTo>
                    <a:pt x="6835" y="671"/>
                  </a:lnTo>
                  <a:cubicBezTo>
                    <a:pt x="6835" y="680"/>
                    <a:pt x="6828" y="687"/>
                    <a:pt x="6819" y="687"/>
                  </a:cubicBezTo>
                  <a:cubicBezTo>
                    <a:pt x="6811" y="687"/>
                    <a:pt x="6803" y="680"/>
                    <a:pt x="6803" y="671"/>
                  </a:cubicBezTo>
                  <a:close/>
                  <a:moveTo>
                    <a:pt x="6803" y="479"/>
                  </a:moveTo>
                  <a:lnTo>
                    <a:pt x="6803" y="383"/>
                  </a:lnTo>
                  <a:cubicBezTo>
                    <a:pt x="6803" y="374"/>
                    <a:pt x="6811" y="367"/>
                    <a:pt x="6819" y="367"/>
                  </a:cubicBezTo>
                  <a:cubicBezTo>
                    <a:pt x="6828" y="367"/>
                    <a:pt x="6835" y="374"/>
                    <a:pt x="6835" y="383"/>
                  </a:cubicBezTo>
                  <a:lnTo>
                    <a:pt x="6835" y="479"/>
                  </a:lnTo>
                  <a:cubicBezTo>
                    <a:pt x="6835" y="488"/>
                    <a:pt x="6828" y="495"/>
                    <a:pt x="6819" y="495"/>
                  </a:cubicBezTo>
                  <a:cubicBezTo>
                    <a:pt x="6811" y="495"/>
                    <a:pt x="6803" y="488"/>
                    <a:pt x="6803" y="479"/>
                  </a:cubicBezTo>
                  <a:close/>
                  <a:moveTo>
                    <a:pt x="6803" y="287"/>
                  </a:moveTo>
                  <a:lnTo>
                    <a:pt x="6803" y="198"/>
                  </a:lnTo>
                  <a:lnTo>
                    <a:pt x="6803" y="193"/>
                  </a:lnTo>
                  <a:cubicBezTo>
                    <a:pt x="6802" y="184"/>
                    <a:pt x="6808" y="176"/>
                    <a:pt x="6817" y="175"/>
                  </a:cubicBezTo>
                  <a:cubicBezTo>
                    <a:pt x="6826" y="174"/>
                    <a:pt x="6834" y="181"/>
                    <a:pt x="6835" y="189"/>
                  </a:cubicBezTo>
                  <a:lnTo>
                    <a:pt x="6835" y="198"/>
                  </a:lnTo>
                  <a:lnTo>
                    <a:pt x="6835" y="287"/>
                  </a:lnTo>
                  <a:cubicBezTo>
                    <a:pt x="6835" y="296"/>
                    <a:pt x="6828" y="303"/>
                    <a:pt x="6819" y="303"/>
                  </a:cubicBezTo>
                  <a:cubicBezTo>
                    <a:pt x="6811" y="303"/>
                    <a:pt x="6803" y="296"/>
                    <a:pt x="6803" y="287"/>
                  </a:cubicBezTo>
                  <a:close/>
                  <a:moveTo>
                    <a:pt x="6777" y="108"/>
                  </a:moveTo>
                  <a:lnTo>
                    <a:pt x="6774" y="104"/>
                  </a:lnTo>
                  <a:lnTo>
                    <a:pt x="6776" y="107"/>
                  </a:lnTo>
                  <a:lnTo>
                    <a:pt x="6754" y="80"/>
                  </a:lnTo>
                  <a:lnTo>
                    <a:pt x="6756" y="82"/>
                  </a:lnTo>
                  <a:lnTo>
                    <a:pt x="6729" y="60"/>
                  </a:lnTo>
                  <a:lnTo>
                    <a:pt x="6732" y="61"/>
                  </a:lnTo>
                  <a:lnTo>
                    <a:pt x="6713" y="51"/>
                  </a:lnTo>
                  <a:cubicBezTo>
                    <a:pt x="6705" y="47"/>
                    <a:pt x="6702" y="37"/>
                    <a:pt x="6706" y="29"/>
                  </a:cubicBezTo>
                  <a:cubicBezTo>
                    <a:pt x="6711" y="22"/>
                    <a:pt x="6720" y="19"/>
                    <a:pt x="6728" y="23"/>
                  </a:cubicBezTo>
                  <a:lnTo>
                    <a:pt x="6747" y="33"/>
                  </a:lnTo>
                  <a:cubicBezTo>
                    <a:pt x="6748" y="34"/>
                    <a:pt x="6749" y="34"/>
                    <a:pt x="6750" y="35"/>
                  </a:cubicBezTo>
                  <a:lnTo>
                    <a:pt x="6777" y="57"/>
                  </a:lnTo>
                  <a:cubicBezTo>
                    <a:pt x="6777" y="58"/>
                    <a:pt x="6778" y="59"/>
                    <a:pt x="6779" y="59"/>
                  </a:cubicBezTo>
                  <a:lnTo>
                    <a:pt x="6801" y="86"/>
                  </a:lnTo>
                  <a:cubicBezTo>
                    <a:pt x="6801" y="87"/>
                    <a:pt x="6802" y="88"/>
                    <a:pt x="6802" y="89"/>
                  </a:cubicBezTo>
                  <a:lnTo>
                    <a:pt x="6805" y="93"/>
                  </a:lnTo>
                  <a:cubicBezTo>
                    <a:pt x="6809" y="101"/>
                    <a:pt x="6806" y="110"/>
                    <a:pt x="6798" y="115"/>
                  </a:cubicBezTo>
                  <a:cubicBezTo>
                    <a:pt x="6791" y="119"/>
                    <a:pt x="6781" y="116"/>
                    <a:pt x="6777" y="108"/>
                  </a:cubicBezTo>
                  <a:close/>
                  <a:moveTo>
                    <a:pt x="6628" y="32"/>
                  </a:moveTo>
                  <a:lnTo>
                    <a:pt x="6532" y="32"/>
                  </a:lnTo>
                  <a:cubicBezTo>
                    <a:pt x="6523" y="32"/>
                    <a:pt x="6516" y="25"/>
                    <a:pt x="6516" y="16"/>
                  </a:cubicBezTo>
                  <a:cubicBezTo>
                    <a:pt x="6516" y="8"/>
                    <a:pt x="6523" y="0"/>
                    <a:pt x="6532" y="0"/>
                  </a:cubicBezTo>
                  <a:lnTo>
                    <a:pt x="6628" y="0"/>
                  </a:lnTo>
                  <a:cubicBezTo>
                    <a:pt x="6637" y="0"/>
                    <a:pt x="6644" y="8"/>
                    <a:pt x="6644" y="16"/>
                  </a:cubicBezTo>
                  <a:cubicBezTo>
                    <a:pt x="6644" y="25"/>
                    <a:pt x="6637" y="32"/>
                    <a:pt x="6628" y="32"/>
                  </a:cubicBezTo>
                  <a:close/>
                  <a:moveTo>
                    <a:pt x="6436" y="32"/>
                  </a:moveTo>
                  <a:lnTo>
                    <a:pt x="6340" y="32"/>
                  </a:lnTo>
                  <a:cubicBezTo>
                    <a:pt x="6331" y="32"/>
                    <a:pt x="6324" y="25"/>
                    <a:pt x="6324" y="16"/>
                  </a:cubicBezTo>
                  <a:cubicBezTo>
                    <a:pt x="6324" y="8"/>
                    <a:pt x="6331" y="0"/>
                    <a:pt x="6340" y="0"/>
                  </a:cubicBezTo>
                  <a:lnTo>
                    <a:pt x="6436" y="0"/>
                  </a:lnTo>
                  <a:cubicBezTo>
                    <a:pt x="6445" y="0"/>
                    <a:pt x="6452" y="8"/>
                    <a:pt x="6452" y="16"/>
                  </a:cubicBezTo>
                  <a:cubicBezTo>
                    <a:pt x="6452" y="25"/>
                    <a:pt x="6445" y="32"/>
                    <a:pt x="6436" y="32"/>
                  </a:cubicBezTo>
                  <a:close/>
                  <a:moveTo>
                    <a:pt x="6244" y="32"/>
                  </a:moveTo>
                  <a:lnTo>
                    <a:pt x="6148" y="32"/>
                  </a:lnTo>
                  <a:cubicBezTo>
                    <a:pt x="6139" y="32"/>
                    <a:pt x="6132" y="25"/>
                    <a:pt x="6132" y="16"/>
                  </a:cubicBezTo>
                  <a:cubicBezTo>
                    <a:pt x="6132" y="8"/>
                    <a:pt x="6139" y="0"/>
                    <a:pt x="6148" y="0"/>
                  </a:cubicBezTo>
                  <a:lnTo>
                    <a:pt x="6244" y="0"/>
                  </a:lnTo>
                  <a:cubicBezTo>
                    <a:pt x="6253" y="0"/>
                    <a:pt x="6260" y="8"/>
                    <a:pt x="6260" y="16"/>
                  </a:cubicBezTo>
                  <a:cubicBezTo>
                    <a:pt x="6260" y="25"/>
                    <a:pt x="6253" y="32"/>
                    <a:pt x="6244" y="32"/>
                  </a:cubicBezTo>
                  <a:close/>
                  <a:moveTo>
                    <a:pt x="6052" y="32"/>
                  </a:moveTo>
                  <a:lnTo>
                    <a:pt x="5956" y="32"/>
                  </a:lnTo>
                  <a:cubicBezTo>
                    <a:pt x="5947" y="32"/>
                    <a:pt x="5940" y="25"/>
                    <a:pt x="5940" y="16"/>
                  </a:cubicBezTo>
                  <a:cubicBezTo>
                    <a:pt x="5940" y="8"/>
                    <a:pt x="5947" y="0"/>
                    <a:pt x="5956" y="0"/>
                  </a:cubicBezTo>
                  <a:lnTo>
                    <a:pt x="6052" y="0"/>
                  </a:lnTo>
                  <a:cubicBezTo>
                    <a:pt x="6061" y="0"/>
                    <a:pt x="6068" y="8"/>
                    <a:pt x="6068" y="16"/>
                  </a:cubicBezTo>
                  <a:cubicBezTo>
                    <a:pt x="6068" y="25"/>
                    <a:pt x="6061" y="32"/>
                    <a:pt x="6052" y="32"/>
                  </a:cubicBezTo>
                  <a:close/>
                  <a:moveTo>
                    <a:pt x="5860" y="32"/>
                  </a:moveTo>
                  <a:lnTo>
                    <a:pt x="5764" y="32"/>
                  </a:lnTo>
                  <a:cubicBezTo>
                    <a:pt x="5755" y="32"/>
                    <a:pt x="5748" y="25"/>
                    <a:pt x="5748" y="16"/>
                  </a:cubicBezTo>
                  <a:cubicBezTo>
                    <a:pt x="5748" y="8"/>
                    <a:pt x="5755" y="0"/>
                    <a:pt x="5764" y="0"/>
                  </a:cubicBezTo>
                  <a:lnTo>
                    <a:pt x="5860" y="0"/>
                  </a:lnTo>
                  <a:cubicBezTo>
                    <a:pt x="5869" y="0"/>
                    <a:pt x="5876" y="8"/>
                    <a:pt x="5876" y="16"/>
                  </a:cubicBezTo>
                  <a:cubicBezTo>
                    <a:pt x="5876" y="25"/>
                    <a:pt x="5869" y="32"/>
                    <a:pt x="5860" y="32"/>
                  </a:cubicBezTo>
                  <a:close/>
                  <a:moveTo>
                    <a:pt x="5668" y="32"/>
                  </a:moveTo>
                  <a:lnTo>
                    <a:pt x="5572" y="32"/>
                  </a:lnTo>
                  <a:cubicBezTo>
                    <a:pt x="5563" y="32"/>
                    <a:pt x="5556" y="25"/>
                    <a:pt x="5556" y="16"/>
                  </a:cubicBezTo>
                  <a:cubicBezTo>
                    <a:pt x="5556" y="8"/>
                    <a:pt x="5563" y="0"/>
                    <a:pt x="5572" y="0"/>
                  </a:cubicBezTo>
                  <a:lnTo>
                    <a:pt x="5668" y="0"/>
                  </a:lnTo>
                  <a:cubicBezTo>
                    <a:pt x="5677" y="0"/>
                    <a:pt x="5684" y="8"/>
                    <a:pt x="5684" y="16"/>
                  </a:cubicBezTo>
                  <a:cubicBezTo>
                    <a:pt x="5684" y="25"/>
                    <a:pt x="5677" y="32"/>
                    <a:pt x="5668" y="32"/>
                  </a:cubicBezTo>
                  <a:close/>
                  <a:moveTo>
                    <a:pt x="5476" y="32"/>
                  </a:moveTo>
                  <a:lnTo>
                    <a:pt x="5380" y="32"/>
                  </a:lnTo>
                  <a:cubicBezTo>
                    <a:pt x="5371" y="32"/>
                    <a:pt x="5364" y="25"/>
                    <a:pt x="5364" y="16"/>
                  </a:cubicBezTo>
                  <a:cubicBezTo>
                    <a:pt x="5364" y="8"/>
                    <a:pt x="5371" y="0"/>
                    <a:pt x="5380" y="0"/>
                  </a:cubicBezTo>
                  <a:lnTo>
                    <a:pt x="5476" y="0"/>
                  </a:lnTo>
                  <a:cubicBezTo>
                    <a:pt x="5485" y="0"/>
                    <a:pt x="5492" y="8"/>
                    <a:pt x="5492" y="16"/>
                  </a:cubicBezTo>
                  <a:cubicBezTo>
                    <a:pt x="5492" y="25"/>
                    <a:pt x="5485" y="32"/>
                    <a:pt x="5476" y="32"/>
                  </a:cubicBezTo>
                  <a:close/>
                  <a:moveTo>
                    <a:pt x="5284" y="32"/>
                  </a:moveTo>
                  <a:lnTo>
                    <a:pt x="5188" y="32"/>
                  </a:lnTo>
                  <a:cubicBezTo>
                    <a:pt x="5179" y="32"/>
                    <a:pt x="5172" y="25"/>
                    <a:pt x="5172" y="16"/>
                  </a:cubicBezTo>
                  <a:cubicBezTo>
                    <a:pt x="5172" y="8"/>
                    <a:pt x="5179" y="0"/>
                    <a:pt x="5188" y="0"/>
                  </a:cubicBezTo>
                  <a:lnTo>
                    <a:pt x="5284" y="0"/>
                  </a:lnTo>
                  <a:cubicBezTo>
                    <a:pt x="5293" y="0"/>
                    <a:pt x="5300" y="8"/>
                    <a:pt x="5300" y="16"/>
                  </a:cubicBezTo>
                  <a:cubicBezTo>
                    <a:pt x="5300" y="25"/>
                    <a:pt x="5293" y="32"/>
                    <a:pt x="5284" y="32"/>
                  </a:cubicBezTo>
                  <a:close/>
                  <a:moveTo>
                    <a:pt x="5092" y="32"/>
                  </a:moveTo>
                  <a:lnTo>
                    <a:pt x="4996" y="32"/>
                  </a:lnTo>
                  <a:cubicBezTo>
                    <a:pt x="4987" y="32"/>
                    <a:pt x="4980" y="25"/>
                    <a:pt x="4980" y="16"/>
                  </a:cubicBezTo>
                  <a:cubicBezTo>
                    <a:pt x="4980" y="8"/>
                    <a:pt x="4987" y="0"/>
                    <a:pt x="4996" y="0"/>
                  </a:cubicBezTo>
                  <a:lnTo>
                    <a:pt x="5092" y="0"/>
                  </a:lnTo>
                  <a:cubicBezTo>
                    <a:pt x="5101" y="0"/>
                    <a:pt x="5108" y="8"/>
                    <a:pt x="5108" y="16"/>
                  </a:cubicBezTo>
                  <a:cubicBezTo>
                    <a:pt x="5108" y="25"/>
                    <a:pt x="5101" y="32"/>
                    <a:pt x="5092" y="32"/>
                  </a:cubicBezTo>
                  <a:close/>
                  <a:moveTo>
                    <a:pt x="4900" y="32"/>
                  </a:moveTo>
                  <a:lnTo>
                    <a:pt x="4804" y="32"/>
                  </a:lnTo>
                  <a:cubicBezTo>
                    <a:pt x="4795" y="32"/>
                    <a:pt x="4788" y="25"/>
                    <a:pt x="4788" y="16"/>
                  </a:cubicBezTo>
                  <a:cubicBezTo>
                    <a:pt x="4788" y="8"/>
                    <a:pt x="4795" y="0"/>
                    <a:pt x="4804" y="0"/>
                  </a:cubicBezTo>
                  <a:lnTo>
                    <a:pt x="4900" y="0"/>
                  </a:lnTo>
                  <a:cubicBezTo>
                    <a:pt x="4909" y="0"/>
                    <a:pt x="4916" y="8"/>
                    <a:pt x="4916" y="16"/>
                  </a:cubicBezTo>
                  <a:cubicBezTo>
                    <a:pt x="4916" y="25"/>
                    <a:pt x="4909" y="32"/>
                    <a:pt x="4900" y="32"/>
                  </a:cubicBezTo>
                  <a:close/>
                  <a:moveTo>
                    <a:pt x="4708" y="32"/>
                  </a:moveTo>
                  <a:lnTo>
                    <a:pt x="4612" y="32"/>
                  </a:lnTo>
                  <a:cubicBezTo>
                    <a:pt x="4603" y="32"/>
                    <a:pt x="4596" y="25"/>
                    <a:pt x="4596" y="16"/>
                  </a:cubicBezTo>
                  <a:cubicBezTo>
                    <a:pt x="4596" y="8"/>
                    <a:pt x="4603" y="0"/>
                    <a:pt x="4612" y="0"/>
                  </a:cubicBezTo>
                  <a:lnTo>
                    <a:pt x="4708" y="0"/>
                  </a:lnTo>
                  <a:cubicBezTo>
                    <a:pt x="4717" y="0"/>
                    <a:pt x="4724" y="8"/>
                    <a:pt x="4724" y="16"/>
                  </a:cubicBezTo>
                  <a:cubicBezTo>
                    <a:pt x="4724" y="25"/>
                    <a:pt x="4717" y="32"/>
                    <a:pt x="4708" y="32"/>
                  </a:cubicBezTo>
                  <a:close/>
                  <a:moveTo>
                    <a:pt x="4516" y="32"/>
                  </a:moveTo>
                  <a:lnTo>
                    <a:pt x="4420" y="32"/>
                  </a:lnTo>
                  <a:cubicBezTo>
                    <a:pt x="4411" y="32"/>
                    <a:pt x="4404" y="25"/>
                    <a:pt x="4404" y="16"/>
                  </a:cubicBezTo>
                  <a:cubicBezTo>
                    <a:pt x="4404" y="8"/>
                    <a:pt x="4411" y="0"/>
                    <a:pt x="4420" y="0"/>
                  </a:cubicBezTo>
                  <a:lnTo>
                    <a:pt x="4516" y="0"/>
                  </a:lnTo>
                  <a:cubicBezTo>
                    <a:pt x="4525" y="0"/>
                    <a:pt x="4532" y="8"/>
                    <a:pt x="4532" y="16"/>
                  </a:cubicBezTo>
                  <a:cubicBezTo>
                    <a:pt x="4532" y="25"/>
                    <a:pt x="4525" y="32"/>
                    <a:pt x="4516" y="32"/>
                  </a:cubicBezTo>
                  <a:close/>
                  <a:moveTo>
                    <a:pt x="4324" y="32"/>
                  </a:moveTo>
                  <a:lnTo>
                    <a:pt x="4228" y="32"/>
                  </a:lnTo>
                  <a:cubicBezTo>
                    <a:pt x="4219" y="32"/>
                    <a:pt x="4212" y="25"/>
                    <a:pt x="4212" y="16"/>
                  </a:cubicBezTo>
                  <a:cubicBezTo>
                    <a:pt x="4212" y="8"/>
                    <a:pt x="4219" y="0"/>
                    <a:pt x="4228" y="0"/>
                  </a:cubicBezTo>
                  <a:lnTo>
                    <a:pt x="4324" y="0"/>
                  </a:lnTo>
                  <a:cubicBezTo>
                    <a:pt x="4333" y="0"/>
                    <a:pt x="4340" y="8"/>
                    <a:pt x="4340" y="16"/>
                  </a:cubicBezTo>
                  <a:cubicBezTo>
                    <a:pt x="4340" y="25"/>
                    <a:pt x="4333" y="32"/>
                    <a:pt x="4324" y="32"/>
                  </a:cubicBezTo>
                  <a:close/>
                  <a:moveTo>
                    <a:pt x="4132" y="32"/>
                  </a:moveTo>
                  <a:lnTo>
                    <a:pt x="4036" y="32"/>
                  </a:lnTo>
                  <a:cubicBezTo>
                    <a:pt x="4027" y="32"/>
                    <a:pt x="4020" y="25"/>
                    <a:pt x="4020" y="16"/>
                  </a:cubicBezTo>
                  <a:cubicBezTo>
                    <a:pt x="4020" y="8"/>
                    <a:pt x="4027" y="0"/>
                    <a:pt x="4036" y="0"/>
                  </a:cubicBezTo>
                  <a:lnTo>
                    <a:pt x="4132" y="0"/>
                  </a:lnTo>
                  <a:cubicBezTo>
                    <a:pt x="4141" y="0"/>
                    <a:pt x="4148" y="8"/>
                    <a:pt x="4148" y="16"/>
                  </a:cubicBezTo>
                  <a:cubicBezTo>
                    <a:pt x="4148" y="25"/>
                    <a:pt x="4141" y="32"/>
                    <a:pt x="4132" y="32"/>
                  </a:cubicBezTo>
                  <a:close/>
                  <a:moveTo>
                    <a:pt x="3940" y="32"/>
                  </a:moveTo>
                  <a:lnTo>
                    <a:pt x="3844" y="32"/>
                  </a:lnTo>
                  <a:cubicBezTo>
                    <a:pt x="3835" y="32"/>
                    <a:pt x="3828" y="25"/>
                    <a:pt x="3828" y="16"/>
                  </a:cubicBezTo>
                  <a:cubicBezTo>
                    <a:pt x="3828" y="8"/>
                    <a:pt x="3835" y="0"/>
                    <a:pt x="3844" y="0"/>
                  </a:cubicBezTo>
                  <a:lnTo>
                    <a:pt x="3940" y="0"/>
                  </a:lnTo>
                  <a:cubicBezTo>
                    <a:pt x="3949" y="0"/>
                    <a:pt x="3956" y="8"/>
                    <a:pt x="3956" y="16"/>
                  </a:cubicBezTo>
                  <a:cubicBezTo>
                    <a:pt x="3956" y="25"/>
                    <a:pt x="3949" y="32"/>
                    <a:pt x="3940" y="32"/>
                  </a:cubicBezTo>
                  <a:close/>
                  <a:moveTo>
                    <a:pt x="3748" y="32"/>
                  </a:moveTo>
                  <a:lnTo>
                    <a:pt x="3652" y="32"/>
                  </a:lnTo>
                  <a:cubicBezTo>
                    <a:pt x="3643" y="32"/>
                    <a:pt x="3636" y="25"/>
                    <a:pt x="3636" y="16"/>
                  </a:cubicBezTo>
                  <a:cubicBezTo>
                    <a:pt x="3636" y="8"/>
                    <a:pt x="3643" y="0"/>
                    <a:pt x="3652" y="0"/>
                  </a:cubicBezTo>
                  <a:lnTo>
                    <a:pt x="3748" y="0"/>
                  </a:lnTo>
                  <a:cubicBezTo>
                    <a:pt x="3757" y="0"/>
                    <a:pt x="3764" y="8"/>
                    <a:pt x="3764" y="16"/>
                  </a:cubicBezTo>
                  <a:cubicBezTo>
                    <a:pt x="3764" y="25"/>
                    <a:pt x="3757" y="32"/>
                    <a:pt x="3748" y="32"/>
                  </a:cubicBezTo>
                  <a:close/>
                  <a:moveTo>
                    <a:pt x="3556" y="32"/>
                  </a:moveTo>
                  <a:lnTo>
                    <a:pt x="3460" y="32"/>
                  </a:lnTo>
                  <a:cubicBezTo>
                    <a:pt x="3451" y="32"/>
                    <a:pt x="3444" y="25"/>
                    <a:pt x="3444" y="16"/>
                  </a:cubicBezTo>
                  <a:cubicBezTo>
                    <a:pt x="3444" y="8"/>
                    <a:pt x="3451" y="0"/>
                    <a:pt x="3460" y="0"/>
                  </a:cubicBezTo>
                  <a:lnTo>
                    <a:pt x="3556" y="0"/>
                  </a:lnTo>
                  <a:cubicBezTo>
                    <a:pt x="3565" y="0"/>
                    <a:pt x="3572" y="8"/>
                    <a:pt x="3572" y="16"/>
                  </a:cubicBezTo>
                  <a:cubicBezTo>
                    <a:pt x="3572" y="25"/>
                    <a:pt x="3565" y="32"/>
                    <a:pt x="3556" y="32"/>
                  </a:cubicBezTo>
                  <a:close/>
                  <a:moveTo>
                    <a:pt x="3364" y="32"/>
                  </a:moveTo>
                  <a:lnTo>
                    <a:pt x="3268" y="32"/>
                  </a:lnTo>
                  <a:cubicBezTo>
                    <a:pt x="3259" y="32"/>
                    <a:pt x="3252" y="25"/>
                    <a:pt x="3252" y="16"/>
                  </a:cubicBezTo>
                  <a:cubicBezTo>
                    <a:pt x="3252" y="8"/>
                    <a:pt x="3259" y="0"/>
                    <a:pt x="3268" y="0"/>
                  </a:cubicBezTo>
                  <a:lnTo>
                    <a:pt x="3364" y="0"/>
                  </a:lnTo>
                  <a:cubicBezTo>
                    <a:pt x="3373" y="0"/>
                    <a:pt x="3380" y="8"/>
                    <a:pt x="3380" y="16"/>
                  </a:cubicBezTo>
                  <a:cubicBezTo>
                    <a:pt x="3380" y="25"/>
                    <a:pt x="3373" y="32"/>
                    <a:pt x="3364" y="32"/>
                  </a:cubicBezTo>
                  <a:close/>
                  <a:moveTo>
                    <a:pt x="3172" y="32"/>
                  </a:moveTo>
                  <a:lnTo>
                    <a:pt x="3076" y="32"/>
                  </a:lnTo>
                  <a:cubicBezTo>
                    <a:pt x="3067" y="32"/>
                    <a:pt x="3060" y="25"/>
                    <a:pt x="3060" y="16"/>
                  </a:cubicBezTo>
                  <a:cubicBezTo>
                    <a:pt x="3060" y="8"/>
                    <a:pt x="3067" y="0"/>
                    <a:pt x="3076" y="0"/>
                  </a:cubicBezTo>
                  <a:lnTo>
                    <a:pt x="3172" y="0"/>
                  </a:lnTo>
                  <a:cubicBezTo>
                    <a:pt x="3181" y="0"/>
                    <a:pt x="3188" y="8"/>
                    <a:pt x="3188" y="16"/>
                  </a:cubicBezTo>
                  <a:cubicBezTo>
                    <a:pt x="3188" y="25"/>
                    <a:pt x="3181" y="32"/>
                    <a:pt x="3172" y="32"/>
                  </a:cubicBezTo>
                  <a:close/>
                  <a:moveTo>
                    <a:pt x="2980" y="32"/>
                  </a:moveTo>
                  <a:lnTo>
                    <a:pt x="2884" y="32"/>
                  </a:lnTo>
                  <a:cubicBezTo>
                    <a:pt x="2875" y="32"/>
                    <a:pt x="2868" y="25"/>
                    <a:pt x="2868" y="16"/>
                  </a:cubicBezTo>
                  <a:cubicBezTo>
                    <a:pt x="2868" y="8"/>
                    <a:pt x="2875" y="0"/>
                    <a:pt x="2884" y="0"/>
                  </a:cubicBezTo>
                  <a:lnTo>
                    <a:pt x="2980" y="0"/>
                  </a:lnTo>
                  <a:cubicBezTo>
                    <a:pt x="2989" y="0"/>
                    <a:pt x="2996" y="8"/>
                    <a:pt x="2996" y="16"/>
                  </a:cubicBezTo>
                  <a:cubicBezTo>
                    <a:pt x="2996" y="25"/>
                    <a:pt x="2989" y="32"/>
                    <a:pt x="2980" y="32"/>
                  </a:cubicBezTo>
                  <a:close/>
                  <a:moveTo>
                    <a:pt x="2788" y="32"/>
                  </a:moveTo>
                  <a:lnTo>
                    <a:pt x="2692" y="32"/>
                  </a:lnTo>
                  <a:cubicBezTo>
                    <a:pt x="2683" y="32"/>
                    <a:pt x="2676" y="25"/>
                    <a:pt x="2676" y="16"/>
                  </a:cubicBezTo>
                  <a:cubicBezTo>
                    <a:pt x="2676" y="8"/>
                    <a:pt x="2683" y="0"/>
                    <a:pt x="2692" y="0"/>
                  </a:cubicBezTo>
                  <a:lnTo>
                    <a:pt x="2788" y="0"/>
                  </a:lnTo>
                  <a:cubicBezTo>
                    <a:pt x="2797" y="0"/>
                    <a:pt x="2804" y="8"/>
                    <a:pt x="2804" y="16"/>
                  </a:cubicBezTo>
                  <a:cubicBezTo>
                    <a:pt x="2804" y="25"/>
                    <a:pt x="2797" y="32"/>
                    <a:pt x="2788" y="32"/>
                  </a:cubicBezTo>
                  <a:close/>
                  <a:moveTo>
                    <a:pt x="2596" y="32"/>
                  </a:moveTo>
                  <a:lnTo>
                    <a:pt x="2500" y="32"/>
                  </a:lnTo>
                  <a:cubicBezTo>
                    <a:pt x="2491" y="32"/>
                    <a:pt x="2484" y="25"/>
                    <a:pt x="2484" y="16"/>
                  </a:cubicBezTo>
                  <a:cubicBezTo>
                    <a:pt x="2484" y="8"/>
                    <a:pt x="2491" y="0"/>
                    <a:pt x="2500" y="0"/>
                  </a:cubicBezTo>
                  <a:lnTo>
                    <a:pt x="2596" y="0"/>
                  </a:lnTo>
                  <a:cubicBezTo>
                    <a:pt x="2605" y="0"/>
                    <a:pt x="2612" y="8"/>
                    <a:pt x="2612" y="16"/>
                  </a:cubicBezTo>
                  <a:cubicBezTo>
                    <a:pt x="2612" y="25"/>
                    <a:pt x="2605" y="32"/>
                    <a:pt x="2596" y="32"/>
                  </a:cubicBezTo>
                  <a:close/>
                  <a:moveTo>
                    <a:pt x="2404" y="32"/>
                  </a:moveTo>
                  <a:lnTo>
                    <a:pt x="2308" y="32"/>
                  </a:lnTo>
                  <a:cubicBezTo>
                    <a:pt x="2299" y="32"/>
                    <a:pt x="2292" y="25"/>
                    <a:pt x="2292" y="16"/>
                  </a:cubicBezTo>
                  <a:cubicBezTo>
                    <a:pt x="2292" y="8"/>
                    <a:pt x="2299" y="0"/>
                    <a:pt x="2308" y="0"/>
                  </a:cubicBezTo>
                  <a:lnTo>
                    <a:pt x="2404" y="0"/>
                  </a:lnTo>
                  <a:cubicBezTo>
                    <a:pt x="2413" y="0"/>
                    <a:pt x="2420" y="8"/>
                    <a:pt x="2420" y="16"/>
                  </a:cubicBezTo>
                  <a:cubicBezTo>
                    <a:pt x="2420" y="25"/>
                    <a:pt x="2413" y="32"/>
                    <a:pt x="2404" y="32"/>
                  </a:cubicBezTo>
                  <a:close/>
                  <a:moveTo>
                    <a:pt x="2212" y="32"/>
                  </a:moveTo>
                  <a:lnTo>
                    <a:pt x="2116" y="32"/>
                  </a:lnTo>
                  <a:cubicBezTo>
                    <a:pt x="2107" y="32"/>
                    <a:pt x="2100" y="25"/>
                    <a:pt x="2100" y="16"/>
                  </a:cubicBezTo>
                  <a:cubicBezTo>
                    <a:pt x="2100" y="8"/>
                    <a:pt x="2107" y="0"/>
                    <a:pt x="2116" y="0"/>
                  </a:cubicBezTo>
                  <a:lnTo>
                    <a:pt x="2212" y="0"/>
                  </a:lnTo>
                  <a:cubicBezTo>
                    <a:pt x="2221" y="0"/>
                    <a:pt x="2228" y="8"/>
                    <a:pt x="2228" y="16"/>
                  </a:cubicBezTo>
                  <a:cubicBezTo>
                    <a:pt x="2228" y="25"/>
                    <a:pt x="2221" y="32"/>
                    <a:pt x="2212" y="32"/>
                  </a:cubicBezTo>
                  <a:close/>
                  <a:moveTo>
                    <a:pt x="2020" y="32"/>
                  </a:moveTo>
                  <a:lnTo>
                    <a:pt x="1924" y="32"/>
                  </a:lnTo>
                  <a:cubicBezTo>
                    <a:pt x="1915" y="32"/>
                    <a:pt x="1908" y="25"/>
                    <a:pt x="1908" y="16"/>
                  </a:cubicBezTo>
                  <a:cubicBezTo>
                    <a:pt x="1908" y="8"/>
                    <a:pt x="1915" y="0"/>
                    <a:pt x="1924" y="0"/>
                  </a:cubicBezTo>
                  <a:lnTo>
                    <a:pt x="2020" y="0"/>
                  </a:lnTo>
                  <a:cubicBezTo>
                    <a:pt x="2029" y="0"/>
                    <a:pt x="2036" y="8"/>
                    <a:pt x="2036" y="16"/>
                  </a:cubicBezTo>
                  <a:cubicBezTo>
                    <a:pt x="2036" y="25"/>
                    <a:pt x="2029" y="32"/>
                    <a:pt x="2020" y="32"/>
                  </a:cubicBezTo>
                  <a:close/>
                  <a:moveTo>
                    <a:pt x="1828" y="32"/>
                  </a:moveTo>
                  <a:lnTo>
                    <a:pt x="1732" y="32"/>
                  </a:lnTo>
                  <a:cubicBezTo>
                    <a:pt x="1723" y="32"/>
                    <a:pt x="1716" y="25"/>
                    <a:pt x="1716" y="16"/>
                  </a:cubicBezTo>
                  <a:cubicBezTo>
                    <a:pt x="1716" y="8"/>
                    <a:pt x="1723" y="0"/>
                    <a:pt x="1732" y="0"/>
                  </a:cubicBezTo>
                  <a:lnTo>
                    <a:pt x="1828" y="0"/>
                  </a:lnTo>
                  <a:cubicBezTo>
                    <a:pt x="1837" y="0"/>
                    <a:pt x="1844" y="8"/>
                    <a:pt x="1844" y="16"/>
                  </a:cubicBezTo>
                  <a:cubicBezTo>
                    <a:pt x="1844" y="25"/>
                    <a:pt x="1837" y="32"/>
                    <a:pt x="1828" y="32"/>
                  </a:cubicBezTo>
                  <a:close/>
                  <a:moveTo>
                    <a:pt x="1636" y="32"/>
                  </a:moveTo>
                  <a:lnTo>
                    <a:pt x="1540" y="32"/>
                  </a:lnTo>
                  <a:cubicBezTo>
                    <a:pt x="1531" y="32"/>
                    <a:pt x="1524" y="25"/>
                    <a:pt x="1524" y="16"/>
                  </a:cubicBezTo>
                  <a:cubicBezTo>
                    <a:pt x="1524" y="8"/>
                    <a:pt x="1531" y="0"/>
                    <a:pt x="1540" y="0"/>
                  </a:cubicBezTo>
                  <a:lnTo>
                    <a:pt x="1636" y="0"/>
                  </a:lnTo>
                  <a:cubicBezTo>
                    <a:pt x="1645" y="0"/>
                    <a:pt x="1652" y="8"/>
                    <a:pt x="1652" y="16"/>
                  </a:cubicBezTo>
                  <a:cubicBezTo>
                    <a:pt x="1652" y="25"/>
                    <a:pt x="1645" y="32"/>
                    <a:pt x="1636" y="32"/>
                  </a:cubicBezTo>
                  <a:close/>
                  <a:moveTo>
                    <a:pt x="1444" y="32"/>
                  </a:moveTo>
                  <a:lnTo>
                    <a:pt x="1348" y="32"/>
                  </a:lnTo>
                  <a:cubicBezTo>
                    <a:pt x="1339" y="32"/>
                    <a:pt x="1332" y="25"/>
                    <a:pt x="1332" y="16"/>
                  </a:cubicBezTo>
                  <a:cubicBezTo>
                    <a:pt x="1332" y="8"/>
                    <a:pt x="1339" y="0"/>
                    <a:pt x="1348" y="0"/>
                  </a:cubicBezTo>
                  <a:lnTo>
                    <a:pt x="1444" y="0"/>
                  </a:lnTo>
                  <a:cubicBezTo>
                    <a:pt x="1453" y="0"/>
                    <a:pt x="1460" y="8"/>
                    <a:pt x="1460" y="16"/>
                  </a:cubicBezTo>
                  <a:cubicBezTo>
                    <a:pt x="1460" y="25"/>
                    <a:pt x="1453" y="32"/>
                    <a:pt x="1444" y="32"/>
                  </a:cubicBezTo>
                  <a:close/>
                  <a:moveTo>
                    <a:pt x="1252" y="32"/>
                  </a:moveTo>
                  <a:lnTo>
                    <a:pt x="1156" y="32"/>
                  </a:lnTo>
                  <a:cubicBezTo>
                    <a:pt x="1147" y="32"/>
                    <a:pt x="1140" y="25"/>
                    <a:pt x="1140" y="16"/>
                  </a:cubicBezTo>
                  <a:cubicBezTo>
                    <a:pt x="1140" y="8"/>
                    <a:pt x="1147" y="0"/>
                    <a:pt x="1156" y="0"/>
                  </a:cubicBezTo>
                  <a:lnTo>
                    <a:pt x="1252" y="0"/>
                  </a:lnTo>
                  <a:cubicBezTo>
                    <a:pt x="1261" y="0"/>
                    <a:pt x="1268" y="8"/>
                    <a:pt x="1268" y="16"/>
                  </a:cubicBezTo>
                  <a:cubicBezTo>
                    <a:pt x="1268" y="25"/>
                    <a:pt x="1261" y="32"/>
                    <a:pt x="1252" y="32"/>
                  </a:cubicBezTo>
                  <a:close/>
                  <a:moveTo>
                    <a:pt x="1060" y="32"/>
                  </a:moveTo>
                  <a:lnTo>
                    <a:pt x="964" y="32"/>
                  </a:lnTo>
                  <a:cubicBezTo>
                    <a:pt x="955" y="32"/>
                    <a:pt x="948" y="25"/>
                    <a:pt x="948" y="16"/>
                  </a:cubicBezTo>
                  <a:cubicBezTo>
                    <a:pt x="948" y="8"/>
                    <a:pt x="955" y="0"/>
                    <a:pt x="964" y="0"/>
                  </a:cubicBezTo>
                  <a:lnTo>
                    <a:pt x="1060" y="0"/>
                  </a:lnTo>
                  <a:cubicBezTo>
                    <a:pt x="1069" y="0"/>
                    <a:pt x="1076" y="8"/>
                    <a:pt x="1076" y="16"/>
                  </a:cubicBezTo>
                  <a:cubicBezTo>
                    <a:pt x="1076" y="25"/>
                    <a:pt x="1069" y="32"/>
                    <a:pt x="1060" y="32"/>
                  </a:cubicBezTo>
                  <a:close/>
                  <a:moveTo>
                    <a:pt x="868" y="32"/>
                  </a:moveTo>
                  <a:lnTo>
                    <a:pt x="772" y="32"/>
                  </a:lnTo>
                  <a:cubicBezTo>
                    <a:pt x="763" y="32"/>
                    <a:pt x="756" y="25"/>
                    <a:pt x="756" y="16"/>
                  </a:cubicBezTo>
                  <a:cubicBezTo>
                    <a:pt x="756" y="8"/>
                    <a:pt x="763" y="0"/>
                    <a:pt x="772" y="0"/>
                  </a:cubicBezTo>
                  <a:lnTo>
                    <a:pt x="868" y="0"/>
                  </a:lnTo>
                  <a:cubicBezTo>
                    <a:pt x="877" y="0"/>
                    <a:pt x="884" y="8"/>
                    <a:pt x="884" y="16"/>
                  </a:cubicBezTo>
                  <a:cubicBezTo>
                    <a:pt x="884" y="25"/>
                    <a:pt x="877" y="32"/>
                    <a:pt x="868" y="32"/>
                  </a:cubicBezTo>
                  <a:close/>
                  <a:moveTo>
                    <a:pt x="676" y="32"/>
                  </a:moveTo>
                  <a:lnTo>
                    <a:pt x="580" y="32"/>
                  </a:lnTo>
                  <a:cubicBezTo>
                    <a:pt x="571" y="32"/>
                    <a:pt x="564" y="25"/>
                    <a:pt x="564" y="16"/>
                  </a:cubicBezTo>
                  <a:cubicBezTo>
                    <a:pt x="564" y="8"/>
                    <a:pt x="571" y="0"/>
                    <a:pt x="580" y="0"/>
                  </a:cubicBezTo>
                  <a:lnTo>
                    <a:pt x="676" y="0"/>
                  </a:lnTo>
                  <a:cubicBezTo>
                    <a:pt x="685" y="0"/>
                    <a:pt x="692" y="8"/>
                    <a:pt x="692" y="16"/>
                  </a:cubicBezTo>
                  <a:cubicBezTo>
                    <a:pt x="692" y="25"/>
                    <a:pt x="685" y="32"/>
                    <a:pt x="676" y="32"/>
                  </a:cubicBezTo>
                  <a:close/>
                  <a:moveTo>
                    <a:pt x="484" y="32"/>
                  </a:moveTo>
                  <a:lnTo>
                    <a:pt x="388" y="32"/>
                  </a:lnTo>
                  <a:cubicBezTo>
                    <a:pt x="379" y="32"/>
                    <a:pt x="372" y="25"/>
                    <a:pt x="372" y="16"/>
                  </a:cubicBezTo>
                  <a:cubicBezTo>
                    <a:pt x="372" y="8"/>
                    <a:pt x="379" y="0"/>
                    <a:pt x="388" y="0"/>
                  </a:cubicBezTo>
                  <a:lnTo>
                    <a:pt x="484" y="0"/>
                  </a:lnTo>
                  <a:cubicBezTo>
                    <a:pt x="493" y="0"/>
                    <a:pt x="500" y="8"/>
                    <a:pt x="500" y="16"/>
                  </a:cubicBezTo>
                  <a:cubicBezTo>
                    <a:pt x="500" y="25"/>
                    <a:pt x="493" y="32"/>
                    <a:pt x="484" y="32"/>
                  </a:cubicBezTo>
                  <a:close/>
                  <a:moveTo>
                    <a:pt x="292" y="32"/>
                  </a:moveTo>
                  <a:lnTo>
                    <a:pt x="198" y="32"/>
                  </a:lnTo>
                  <a:lnTo>
                    <a:pt x="198" y="33"/>
                  </a:lnTo>
                  <a:cubicBezTo>
                    <a:pt x="189" y="34"/>
                    <a:pt x="181" y="27"/>
                    <a:pt x="180" y="18"/>
                  </a:cubicBezTo>
                  <a:cubicBezTo>
                    <a:pt x="179" y="10"/>
                    <a:pt x="185" y="2"/>
                    <a:pt x="194" y="1"/>
                  </a:cubicBezTo>
                  <a:lnTo>
                    <a:pt x="198" y="0"/>
                  </a:lnTo>
                  <a:lnTo>
                    <a:pt x="292" y="0"/>
                  </a:lnTo>
                  <a:cubicBezTo>
                    <a:pt x="301" y="0"/>
                    <a:pt x="308" y="8"/>
                    <a:pt x="308" y="16"/>
                  </a:cubicBezTo>
                  <a:cubicBezTo>
                    <a:pt x="308" y="25"/>
                    <a:pt x="301" y="32"/>
                    <a:pt x="292" y="32"/>
                  </a:cubicBezTo>
                  <a:close/>
                  <a:moveTo>
                    <a:pt x="112" y="57"/>
                  </a:moveTo>
                  <a:lnTo>
                    <a:pt x="104" y="61"/>
                  </a:lnTo>
                  <a:lnTo>
                    <a:pt x="107" y="60"/>
                  </a:lnTo>
                  <a:lnTo>
                    <a:pt x="80" y="82"/>
                  </a:lnTo>
                  <a:lnTo>
                    <a:pt x="82" y="80"/>
                  </a:lnTo>
                  <a:lnTo>
                    <a:pt x="60" y="107"/>
                  </a:lnTo>
                  <a:lnTo>
                    <a:pt x="61" y="104"/>
                  </a:lnTo>
                  <a:lnTo>
                    <a:pt x="53" y="119"/>
                  </a:lnTo>
                  <a:cubicBezTo>
                    <a:pt x="49" y="127"/>
                    <a:pt x="39" y="130"/>
                    <a:pt x="32" y="125"/>
                  </a:cubicBezTo>
                  <a:cubicBezTo>
                    <a:pt x="24" y="121"/>
                    <a:pt x="21" y="111"/>
                    <a:pt x="25" y="104"/>
                  </a:cubicBezTo>
                  <a:lnTo>
                    <a:pt x="33" y="89"/>
                  </a:lnTo>
                  <a:cubicBezTo>
                    <a:pt x="34" y="88"/>
                    <a:pt x="34" y="87"/>
                    <a:pt x="35" y="86"/>
                  </a:cubicBezTo>
                  <a:lnTo>
                    <a:pt x="57" y="59"/>
                  </a:lnTo>
                  <a:cubicBezTo>
                    <a:pt x="58" y="59"/>
                    <a:pt x="59" y="58"/>
                    <a:pt x="59" y="57"/>
                  </a:cubicBezTo>
                  <a:lnTo>
                    <a:pt x="86" y="35"/>
                  </a:lnTo>
                  <a:cubicBezTo>
                    <a:pt x="87" y="34"/>
                    <a:pt x="88" y="34"/>
                    <a:pt x="89" y="33"/>
                  </a:cubicBezTo>
                  <a:lnTo>
                    <a:pt x="97" y="29"/>
                  </a:lnTo>
                  <a:cubicBezTo>
                    <a:pt x="105" y="25"/>
                    <a:pt x="114" y="28"/>
                    <a:pt x="119" y="35"/>
                  </a:cubicBezTo>
                  <a:cubicBezTo>
                    <a:pt x="123" y="43"/>
                    <a:pt x="120" y="53"/>
                    <a:pt x="112" y="57"/>
                  </a:cubicBezTo>
                  <a:close/>
                  <a:moveTo>
                    <a:pt x="32" y="203"/>
                  </a:moveTo>
                  <a:lnTo>
                    <a:pt x="32" y="299"/>
                  </a:lnTo>
                  <a:cubicBezTo>
                    <a:pt x="32" y="308"/>
                    <a:pt x="25" y="315"/>
                    <a:pt x="16" y="315"/>
                  </a:cubicBezTo>
                  <a:cubicBezTo>
                    <a:pt x="8" y="315"/>
                    <a:pt x="0" y="308"/>
                    <a:pt x="0" y="299"/>
                  </a:cubicBezTo>
                  <a:lnTo>
                    <a:pt x="0" y="203"/>
                  </a:lnTo>
                  <a:cubicBezTo>
                    <a:pt x="0" y="195"/>
                    <a:pt x="8" y="187"/>
                    <a:pt x="16" y="187"/>
                  </a:cubicBezTo>
                  <a:cubicBezTo>
                    <a:pt x="25" y="187"/>
                    <a:pt x="32" y="195"/>
                    <a:pt x="32" y="203"/>
                  </a:cubicBezTo>
                  <a:close/>
                  <a:moveTo>
                    <a:pt x="32" y="395"/>
                  </a:moveTo>
                  <a:lnTo>
                    <a:pt x="32" y="491"/>
                  </a:lnTo>
                  <a:cubicBezTo>
                    <a:pt x="32" y="500"/>
                    <a:pt x="25" y="507"/>
                    <a:pt x="16" y="507"/>
                  </a:cubicBezTo>
                  <a:cubicBezTo>
                    <a:pt x="8" y="507"/>
                    <a:pt x="0" y="500"/>
                    <a:pt x="0" y="491"/>
                  </a:cubicBezTo>
                  <a:lnTo>
                    <a:pt x="0" y="395"/>
                  </a:lnTo>
                  <a:cubicBezTo>
                    <a:pt x="0" y="387"/>
                    <a:pt x="8" y="379"/>
                    <a:pt x="16" y="379"/>
                  </a:cubicBezTo>
                  <a:cubicBezTo>
                    <a:pt x="25" y="379"/>
                    <a:pt x="32" y="387"/>
                    <a:pt x="32" y="395"/>
                  </a:cubicBezTo>
                  <a:close/>
                  <a:moveTo>
                    <a:pt x="32" y="587"/>
                  </a:moveTo>
                  <a:lnTo>
                    <a:pt x="32" y="683"/>
                  </a:lnTo>
                  <a:cubicBezTo>
                    <a:pt x="32" y="692"/>
                    <a:pt x="25" y="699"/>
                    <a:pt x="16" y="699"/>
                  </a:cubicBezTo>
                  <a:cubicBezTo>
                    <a:pt x="8" y="699"/>
                    <a:pt x="0" y="692"/>
                    <a:pt x="0" y="683"/>
                  </a:cubicBezTo>
                  <a:lnTo>
                    <a:pt x="0" y="587"/>
                  </a:lnTo>
                  <a:cubicBezTo>
                    <a:pt x="0" y="579"/>
                    <a:pt x="8" y="571"/>
                    <a:pt x="16" y="571"/>
                  </a:cubicBezTo>
                  <a:cubicBezTo>
                    <a:pt x="25" y="571"/>
                    <a:pt x="32" y="579"/>
                    <a:pt x="32" y="587"/>
                  </a:cubicBezTo>
                  <a:close/>
                  <a:moveTo>
                    <a:pt x="32" y="779"/>
                  </a:moveTo>
                  <a:lnTo>
                    <a:pt x="32" y="875"/>
                  </a:lnTo>
                  <a:cubicBezTo>
                    <a:pt x="32" y="884"/>
                    <a:pt x="25" y="891"/>
                    <a:pt x="16" y="891"/>
                  </a:cubicBezTo>
                  <a:cubicBezTo>
                    <a:pt x="8" y="891"/>
                    <a:pt x="0" y="884"/>
                    <a:pt x="0" y="875"/>
                  </a:cubicBezTo>
                  <a:lnTo>
                    <a:pt x="0" y="779"/>
                  </a:lnTo>
                  <a:cubicBezTo>
                    <a:pt x="0" y="771"/>
                    <a:pt x="8" y="763"/>
                    <a:pt x="16" y="763"/>
                  </a:cubicBezTo>
                  <a:cubicBezTo>
                    <a:pt x="25" y="763"/>
                    <a:pt x="32" y="771"/>
                    <a:pt x="32" y="779"/>
                  </a:cubicBezTo>
                  <a:close/>
                  <a:moveTo>
                    <a:pt x="32" y="971"/>
                  </a:moveTo>
                  <a:lnTo>
                    <a:pt x="32" y="1067"/>
                  </a:lnTo>
                  <a:cubicBezTo>
                    <a:pt x="32" y="1076"/>
                    <a:pt x="25" y="1083"/>
                    <a:pt x="16" y="1083"/>
                  </a:cubicBezTo>
                  <a:cubicBezTo>
                    <a:pt x="8" y="1083"/>
                    <a:pt x="0" y="1076"/>
                    <a:pt x="0" y="1067"/>
                  </a:cubicBezTo>
                  <a:lnTo>
                    <a:pt x="0" y="971"/>
                  </a:lnTo>
                  <a:cubicBezTo>
                    <a:pt x="0" y="963"/>
                    <a:pt x="8" y="955"/>
                    <a:pt x="16" y="955"/>
                  </a:cubicBezTo>
                  <a:cubicBezTo>
                    <a:pt x="25" y="955"/>
                    <a:pt x="32" y="963"/>
                    <a:pt x="32" y="971"/>
                  </a:cubicBezTo>
                  <a:close/>
                  <a:moveTo>
                    <a:pt x="32" y="1163"/>
                  </a:moveTo>
                  <a:lnTo>
                    <a:pt x="32" y="1259"/>
                  </a:lnTo>
                  <a:cubicBezTo>
                    <a:pt x="32" y="1268"/>
                    <a:pt x="25" y="1275"/>
                    <a:pt x="16" y="1275"/>
                  </a:cubicBezTo>
                  <a:cubicBezTo>
                    <a:pt x="8" y="1275"/>
                    <a:pt x="0" y="1268"/>
                    <a:pt x="0" y="1259"/>
                  </a:cubicBezTo>
                  <a:lnTo>
                    <a:pt x="0" y="1163"/>
                  </a:lnTo>
                  <a:cubicBezTo>
                    <a:pt x="0" y="1155"/>
                    <a:pt x="8" y="1147"/>
                    <a:pt x="16" y="1147"/>
                  </a:cubicBezTo>
                  <a:cubicBezTo>
                    <a:pt x="25" y="1147"/>
                    <a:pt x="32" y="1155"/>
                    <a:pt x="32" y="1163"/>
                  </a:cubicBezTo>
                  <a:close/>
                  <a:moveTo>
                    <a:pt x="32" y="1355"/>
                  </a:moveTo>
                  <a:lnTo>
                    <a:pt x="32" y="1451"/>
                  </a:lnTo>
                  <a:cubicBezTo>
                    <a:pt x="32" y="1460"/>
                    <a:pt x="25" y="1467"/>
                    <a:pt x="16" y="1467"/>
                  </a:cubicBezTo>
                  <a:cubicBezTo>
                    <a:pt x="8" y="1467"/>
                    <a:pt x="0" y="1460"/>
                    <a:pt x="0" y="1451"/>
                  </a:cubicBezTo>
                  <a:lnTo>
                    <a:pt x="0" y="1355"/>
                  </a:lnTo>
                  <a:cubicBezTo>
                    <a:pt x="0" y="1347"/>
                    <a:pt x="8" y="1339"/>
                    <a:pt x="16" y="1339"/>
                  </a:cubicBezTo>
                  <a:cubicBezTo>
                    <a:pt x="25" y="1339"/>
                    <a:pt x="32" y="1347"/>
                    <a:pt x="32" y="1355"/>
                  </a:cubicBezTo>
                  <a:close/>
                  <a:moveTo>
                    <a:pt x="32" y="1547"/>
                  </a:moveTo>
                  <a:lnTo>
                    <a:pt x="32" y="1643"/>
                  </a:lnTo>
                  <a:cubicBezTo>
                    <a:pt x="32" y="1652"/>
                    <a:pt x="25" y="1659"/>
                    <a:pt x="16" y="1659"/>
                  </a:cubicBezTo>
                  <a:cubicBezTo>
                    <a:pt x="8" y="1659"/>
                    <a:pt x="0" y="1652"/>
                    <a:pt x="0" y="1643"/>
                  </a:cubicBezTo>
                  <a:lnTo>
                    <a:pt x="0" y="1547"/>
                  </a:lnTo>
                  <a:cubicBezTo>
                    <a:pt x="0" y="1539"/>
                    <a:pt x="8" y="1531"/>
                    <a:pt x="16" y="1531"/>
                  </a:cubicBezTo>
                  <a:cubicBezTo>
                    <a:pt x="25" y="1531"/>
                    <a:pt x="32" y="1539"/>
                    <a:pt x="32" y="1547"/>
                  </a:cubicBezTo>
                  <a:close/>
                  <a:moveTo>
                    <a:pt x="32" y="1739"/>
                  </a:moveTo>
                  <a:lnTo>
                    <a:pt x="32" y="1835"/>
                  </a:lnTo>
                  <a:cubicBezTo>
                    <a:pt x="32" y="1844"/>
                    <a:pt x="25" y="1851"/>
                    <a:pt x="16" y="1851"/>
                  </a:cubicBezTo>
                  <a:cubicBezTo>
                    <a:pt x="8" y="1851"/>
                    <a:pt x="0" y="1844"/>
                    <a:pt x="0" y="1835"/>
                  </a:cubicBezTo>
                  <a:lnTo>
                    <a:pt x="0" y="1739"/>
                  </a:lnTo>
                  <a:cubicBezTo>
                    <a:pt x="0" y="1731"/>
                    <a:pt x="8" y="1723"/>
                    <a:pt x="16" y="1723"/>
                  </a:cubicBezTo>
                  <a:cubicBezTo>
                    <a:pt x="25" y="1723"/>
                    <a:pt x="32" y="1731"/>
                    <a:pt x="32" y="1739"/>
                  </a:cubicBezTo>
                  <a:close/>
                  <a:moveTo>
                    <a:pt x="32" y="1931"/>
                  </a:moveTo>
                  <a:lnTo>
                    <a:pt x="32" y="2027"/>
                  </a:lnTo>
                  <a:cubicBezTo>
                    <a:pt x="32" y="2036"/>
                    <a:pt x="25" y="2043"/>
                    <a:pt x="16" y="2043"/>
                  </a:cubicBezTo>
                  <a:cubicBezTo>
                    <a:pt x="8" y="2043"/>
                    <a:pt x="0" y="2036"/>
                    <a:pt x="0" y="2027"/>
                  </a:cubicBezTo>
                  <a:lnTo>
                    <a:pt x="0" y="1931"/>
                  </a:lnTo>
                  <a:cubicBezTo>
                    <a:pt x="0" y="1923"/>
                    <a:pt x="8" y="1915"/>
                    <a:pt x="16" y="1915"/>
                  </a:cubicBezTo>
                  <a:cubicBezTo>
                    <a:pt x="25" y="1915"/>
                    <a:pt x="32" y="1923"/>
                    <a:pt x="32" y="1931"/>
                  </a:cubicBezTo>
                  <a:close/>
                  <a:moveTo>
                    <a:pt x="32" y="2123"/>
                  </a:moveTo>
                  <a:lnTo>
                    <a:pt x="32" y="2219"/>
                  </a:lnTo>
                  <a:cubicBezTo>
                    <a:pt x="32" y="2228"/>
                    <a:pt x="25" y="2235"/>
                    <a:pt x="16" y="2235"/>
                  </a:cubicBezTo>
                  <a:cubicBezTo>
                    <a:pt x="8" y="2235"/>
                    <a:pt x="0" y="2228"/>
                    <a:pt x="0" y="2219"/>
                  </a:cubicBezTo>
                  <a:lnTo>
                    <a:pt x="0" y="2123"/>
                  </a:lnTo>
                  <a:cubicBezTo>
                    <a:pt x="0" y="2115"/>
                    <a:pt x="8" y="2107"/>
                    <a:pt x="16" y="2107"/>
                  </a:cubicBezTo>
                  <a:cubicBezTo>
                    <a:pt x="25" y="2107"/>
                    <a:pt x="32" y="2115"/>
                    <a:pt x="32" y="2123"/>
                  </a:cubicBezTo>
                  <a:close/>
                  <a:moveTo>
                    <a:pt x="32" y="2315"/>
                  </a:moveTo>
                  <a:lnTo>
                    <a:pt x="32" y="2411"/>
                  </a:lnTo>
                  <a:cubicBezTo>
                    <a:pt x="32" y="2420"/>
                    <a:pt x="25" y="2427"/>
                    <a:pt x="16" y="2427"/>
                  </a:cubicBezTo>
                  <a:cubicBezTo>
                    <a:pt x="8" y="2427"/>
                    <a:pt x="0" y="2420"/>
                    <a:pt x="0" y="2411"/>
                  </a:cubicBezTo>
                  <a:lnTo>
                    <a:pt x="0" y="2315"/>
                  </a:lnTo>
                  <a:cubicBezTo>
                    <a:pt x="0" y="2307"/>
                    <a:pt x="8" y="2299"/>
                    <a:pt x="16" y="2299"/>
                  </a:cubicBezTo>
                  <a:cubicBezTo>
                    <a:pt x="25" y="2299"/>
                    <a:pt x="32" y="2307"/>
                    <a:pt x="32" y="2315"/>
                  </a:cubicBezTo>
                  <a:close/>
                  <a:moveTo>
                    <a:pt x="32" y="2507"/>
                  </a:moveTo>
                  <a:lnTo>
                    <a:pt x="32" y="2603"/>
                  </a:lnTo>
                  <a:cubicBezTo>
                    <a:pt x="32" y="2612"/>
                    <a:pt x="25" y="2619"/>
                    <a:pt x="16" y="2619"/>
                  </a:cubicBezTo>
                  <a:cubicBezTo>
                    <a:pt x="8" y="2619"/>
                    <a:pt x="0" y="2612"/>
                    <a:pt x="0" y="2603"/>
                  </a:cubicBezTo>
                  <a:lnTo>
                    <a:pt x="0" y="2507"/>
                  </a:lnTo>
                  <a:cubicBezTo>
                    <a:pt x="0" y="2499"/>
                    <a:pt x="8" y="2491"/>
                    <a:pt x="16" y="2491"/>
                  </a:cubicBezTo>
                  <a:cubicBezTo>
                    <a:pt x="25" y="2491"/>
                    <a:pt x="32" y="2499"/>
                    <a:pt x="32" y="2507"/>
                  </a:cubicBezTo>
                  <a:close/>
                  <a:moveTo>
                    <a:pt x="32" y="2699"/>
                  </a:moveTo>
                  <a:lnTo>
                    <a:pt x="32" y="2795"/>
                  </a:lnTo>
                  <a:cubicBezTo>
                    <a:pt x="32" y="2804"/>
                    <a:pt x="25" y="2811"/>
                    <a:pt x="16" y="2811"/>
                  </a:cubicBezTo>
                  <a:cubicBezTo>
                    <a:pt x="8" y="2811"/>
                    <a:pt x="0" y="2804"/>
                    <a:pt x="0" y="2795"/>
                  </a:cubicBezTo>
                  <a:lnTo>
                    <a:pt x="0" y="2699"/>
                  </a:lnTo>
                  <a:cubicBezTo>
                    <a:pt x="0" y="2691"/>
                    <a:pt x="8" y="2683"/>
                    <a:pt x="16" y="2683"/>
                  </a:cubicBezTo>
                  <a:cubicBezTo>
                    <a:pt x="25" y="2683"/>
                    <a:pt x="32" y="2691"/>
                    <a:pt x="32" y="2699"/>
                  </a:cubicBezTo>
                  <a:close/>
                  <a:moveTo>
                    <a:pt x="32" y="2891"/>
                  </a:moveTo>
                  <a:lnTo>
                    <a:pt x="32" y="2987"/>
                  </a:lnTo>
                  <a:cubicBezTo>
                    <a:pt x="32" y="2996"/>
                    <a:pt x="25" y="3003"/>
                    <a:pt x="16" y="3003"/>
                  </a:cubicBezTo>
                  <a:cubicBezTo>
                    <a:pt x="8" y="3003"/>
                    <a:pt x="0" y="2996"/>
                    <a:pt x="0" y="2987"/>
                  </a:cubicBezTo>
                  <a:lnTo>
                    <a:pt x="0" y="2891"/>
                  </a:lnTo>
                  <a:cubicBezTo>
                    <a:pt x="0" y="2883"/>
                    <a:pt x="8" y="2875"/>
                    <a:pt x="16" y="2875"/>
                  </a:cubicBezTo>
                  <a:cubicBezTo>
                    <a:pt x="25" y="2875"/>
                    <a:pt x="32" y="2883"/>
                    <a:pt x="32" y="2891"/>
                  </a:cubicBezTo>
                  <a:close/>
                  <a:moveTo>
                    <a:pt x="32" y="3083"/>
                  </a:moveTo>
                  <a:lnTo>
                    <a:pt x="32" y="3179"/>
                  </a:lnTo>
                  <a:cubicBezTo>
                    <a:pt x="32" y="3188"/>
                    <a:pt x="25" y="3195"/>
                    <a:pt x="16" y="3195"/>
                  </a:cubicBezTo>
                  <a:cubicBezTo>
                    <a:pt x="8" y="3195"/>
                    <a:pt x="0" y="3188"/>
                    <a:pt x="0" y="3179"/>
                  </a:cubicBezTo>
                  <a:lnTo>
                    <a:pt x="0" y="3083"/>
                  </a:lnTo>
                  <a:cubicBezTo>
                    <a:pt x="0" y="3075"/>
                    <a:pt x="8" y="3067"/>
                    <a:pt x="16" y="3067"/>
                  </a:cubicBezTo>
                  <a:cubicBezTo>
                    <a:pt x="25" y="3067"/>
                    <a:pt x="32" y="3075"/>
                    <a:pt x="32" y="3083"/>
                  </a:cubicBezTo>
                  <a:close/>
                  <a:moveTo>
                    <a:pt x="32" y="3275"/>
                  </a:moveTo>
                  <a:lnTo>
                    <a:pt x="32" y="3371"/>
                  </a:lnTo>
                  <a:cubicBezTo>
                    <a:pt x="32" y="3380"/>
                    <a:pt x="25" y="3387"/>
                    <a:pt x="16" y="3387"/>
                  </a:cubicBezTo>
                  <a:cubicBezTo>
                    <a:pt x="8" y="3387"/>
                    <a:pt x="0" y="3380"/>
                    <a:pt x="0" y="3371"/>
                  </a:cubicBezTo>
                  <a:lnTo>
                    <a:pt x="0" y="3275"/>
                  </a:lnTo>
                  <a:cubicBezTo>
                    <a:pt x="0" y="3267"/>
                    <a:pt x="8" y="3259"/>
                    <a:pt x="16" y="3259"/>
                  </a:cubicBezTo>
                  <a:cubicBezTo>
                    <a:pt x="25" y="3259"/>
                    <a:pt x="32" y="3267"/>
                    <a:pt x="32" y="3275"/>
                  </a:cubicBezTo>
                  <a:close/>
                  <a:moveTo>
                    <a:pt x="32" y="3467"/>
                  </a:moveTo>
                  <a:lnTo>
                    <a:pt x="32" y="3563"/>
                  </a:lnTo>
                  <a:cubicBezTo>
                    <a:pt x="32" y="3572"/>
                    <a:pt x="25" y="3579"/>
                    <a:pt x="16" y="3579"/>
                  </a:cubicBezTo>
                  <a:cubicBezTo>
                    <a:pt x="8" y="3579"/>
                    <a:pt x="0" y="3572"/>
                    <a:pt x="0" y="3563"/>
                  </a:cubicBezTo>
                  <a:lnTo>
                    <a:pt x="0" y="3467"/>
                  </a:lnTo>
                  <a:cubicBezTo>
                    <a:pt x="0" y="3459"/>
                    <a:pt x="8" y="3451"/>
                    <a:pt x="16" y="3451"/>
                  </a:cubicBezTo>
                  <a:cubicBezTo>
                    <a:pt x="25" y="3451"/>
                    <a:pt x="32" y="3459"/>
                    <a:pt x="32" y="3467"/>
                  </a:cubicBezTo>
                  <a:close/>
                  <a:moveTo>
                    <a:pt x="32" y="3659"/>
                  </a:moveTo>
                  <a:lnTo>
                    <a:pt x="32" y="3755"/>
                  </a:lnTo>
                  <a:cubicBezTo>
                    <a:pt x="32" y="3764"/>
                    <a:pt x="25" y="3771"/>
                    <a:pt x="16" y="3771"/>
                  </a:cubicBezTo>
                  <a:cubicBezTo>
                    <a:pt x="8" y="3771"/>
                    <a:pt x="0" y="3764"/>
                    <a:pt x="0" y="3755"/>
                  </a:cubicBezTo>
                  <a:lnTo>
                    <a:pt x="0" y="3659"/>
                  </a:lnTo>
                  <a:cubicBezTo>
                    <a:pt x="0" y="3651"/>
                    <a:pt x="8" y="3643"/>
                    <a:pt x="16" y="3643"/>
                  </a:cubicBezTo>
                  <a:cubicBezTo>
                    <a:pt x="25" y="3643"/>
                    <a:pt x="32" y="3651"/>
                    <a:pt x="32" y="3659"/>
                  </a:cubicBezTo>
                  <a:close/>
                  <a:moveTo>
                    <a:pt x="32" y="3851"/>
                  </a:moveTo>
                  <a:lnTo>
                    <a:pt x="32" y="3947"/>
                  </a:lnTo>
                  <a:cubicBezTo>
                    <a:pt x="32" y="3956"/>
                    <a:pt x="25" y="3963"/>
                    <a:pt x="16" y="3963"/>
                  </a:cubicBezTo>
                  <a:cubicBezTo>
                    <a:pt x="8" y="3963"/>
                    <a:pt x="0" y="3956"/>
                    <a:pt x="0" y="3947"/>
                  </a:cubicBezTo>
                  <a:lnTo>
                    <a:pt x="0" y="3851"/>
                  </a:lnTo>
                  <a:cubicBezTo>
                    <a:pt x="0" y="3843"/>
                    <a:pt x="8" y="3835"/>
                    <a:pt x="16" y="3835"/>
                  </a:cubicBezTo>
                  <a:cubicBezTo>
                    <a:pt x="25" y="3835"/>
                    <a:pt x="32" y="3843"/>
                    <a:pt x="32" y="3851"/>
                  </a:cubicBezTo>
                  <a:close/>
                  <a:moveTo>
                    <a:pt x="32" y="4043"/>
                  </a:moveTo>
                  <a:lnTo>
                    <a:pt x="32" y="4139"/>
                  </a:lnTo>
                  <a:cubicBezTo>
                    <a:pt x="32" y="4148"/>
                    <a:pt x="25" y="4155"/>
                    <a:pt x="16" y="4155"/>
                  </a:cubicBezTo>
                  <a:cubicBezTo>
                    <a:pt x="8" y="4155"/>
                    <a:pt x="0" y="4148"/>
                    <a:pt x="0" y="4139"/>
                  </a:cubicBezTo>
                  <a:lnTo>
                    <a:pt x="0" y="4043"/>
                  </a:lnTo>
                  <a:cubicBezTo>
                    <a:pt x="0" y="4035"/>
                    <a:pt x="8" y="4027"/>
                    <a:pt x="16" y="4027"/>
                  </a:cubicBezTo>
                  <a:cubicBezTo>
                    <a:pt x="25" y="4027"/>
                    <a:pt x="32" y="4035"/>
                    <a:pt x="32" y="4043"/>
                  </a:cubicBezTo>
                  <a:close/>
                  <a:moveTo>
                    <a:pt x="32" y="4235"/>
                  </a:moveTo>
                  <a:lnTo>
                    <a:pt x="32" y="4331"/>
                  </a:lnTo>
                  <a:cubicBezTo>
                    <a:pt x="32" y="4340"/>
                    <a:pt x="25" y="4347"/>
                    <a:pt x="16" y="4347"/>
                  </a:cubicBezTo>
                  <a:cubicBezTo>
                    <a:pt x="8" y="4347"/>
                    <a:pt x="0" y="4340"/>
                    <a:pt x="0" y="4331"/>
                  </a:cubicBezTo>
                  <a:lnTo>
                    <a:pt x="0" y="4235"/>
                  </a:lnTo>
                  <a:cubicBezTo>
                    <a:pt x="0" y="4227"/>
                    <a:pt x="8" y="4219"/>
                    <a:pt x="16" y="4219"/>
                  </a:cubicBezTo>
                  <a:cubicBezTo>
                    <a:pt x="25" y="4219"/>
                    <a:pt x="32" y="4227"/>
                    <a:pt x="32" y="4235"/>
                  </a:cubicBezTo>
                  <a:close/>
                  <a:moveTo>
                    <a:pt x="32" y="4427"/>
                  </a:moveTo>
                  <a:lnTo>
                    <a:pt x="32" y="4523"/>
                  </a:lnTo>
                  <a:cubicBezTo>
                    <a:pt x="32" y="4532"/>
                    <a:pt x="25" y="4539"/>
                    <a:pt x="16" y="4539"/>
                  </a:cubicBezTo>
                  <a:cubicBezTo>
                    <a:pt x="8" y="4539"/>
                    <a:pt x="0" y="4532"/>
                    <a:pt x="0" y="4523"/>
                  </a:cubicBezTo>
                  <a:lnTo>
                    <a:pt x="0" y="4427"/>
                  </a:lnTo>
                  <a:cubicBezTo>
                    <a:pt x="0" y="4419"/>
                    <a:pt x="8" y="4411"/>
                    <a:pt x="16" y="4411"/>
                  </a:cubicBezTo>
                  <a:cubicBezTo>
                    <a:pt x="25" y="4411"/>
                    <a:pt x="32" y="4419"/>
                    <a:pt x="32" y="4427"/>
                  </a:cubicBezTo>
                  <a:close/>
                  <a:moveTo>
                    <a:pt x="32" y="4619"/>
                  </a:moveTo>
                  <a:lnTo>
                    <a:pt x="32" y="4715"/>
                  </a:lnTo>
                  <a:cubicBezTo>
                    <a:pt x="32" y="4724"/>
                    <a:pt x="25" y="4731"/>
                    <a:pt x="16" y="4731"/>
                  </a:cubicBezTo>
                  <a:cubicBezTo>
                    <a:pt x="8" y="4731"/>
                    <a:pt x="0" y="4724"/>
                    <a:pt x="0" y="4715"/>
                  </a:cubicBezTo>
                  <a:lnTo>
                    <a:pt x="0" y="4619"/>
                  </a:lnTo>
                  <a:cubicBezTo>
                    <a:pt x="0" y="4611"/>
                    <a:pt x="8" y="4603"/>
                    <a:pt x="16" y="4603"/>
                  </a:cubicBezTo>
                  <a:cubicBezTo>
                    <a:pt x="25" y="4603"/>
                    <a:pt x="32" y="4611"/>
                    <a:pt x="32" y="4619"/>
                  </a:cubicBezTo>
                  <a:close/>
                  <a:moveTo>
                    <a:pt x="32" y="4811"/>
                  </a:moveTo>
                  <a:lnTo>
                    <a:pt x="32" y="4907"/>
                  </a:lnTo>
                  <a:cubicBezTo>
                    <a:pt x="32" y="4916"/>
                    <a:pt x="25" y="4923"/>
                    <a:pt x="16" y="4923"/>
                  </a:cubicBezTo>
                  <a:cubicBezTo>
                    <a:pt x="8" y="4923"/>
                    <a:pt x="0" y="4916"/>
                    <a:pt x="0" y="4907"/>
                  </a:cubicBezTo>
                  <a:lnTo>
                    <a:pt x="0" y="4811"/>
                  </a:lnTo>
                  <a:cubicBezTo>
                    <a:pt x="0" y="4803"/>
                    <a:pt x="8" y="4795"/>
                    <a:pt x="16" y="4795"/>
                  </a:cubicBezTo>
                  <a:cubicBezTo>
                    <a:pt x="25" y="4795"/>
                    <a:pt x="32" y="4803"/>
                    <a:pt x="32" y="4811"/>
                  </a:cubicBezTo>
                  <a:close/>
                  <a:moveTo>
                    <a:pt x="32" y="5003"/>
                  </a:moveTo>
                  <a:lnTo>
                    <a:pt x="32" y="5099"/>
                  </a:lnTo>
                  <a:cubicBezTo>
                    <a:pt x="32" y="5108"/>
                    <a:pt x="25" y="5115"/>
                    <a:pt x="16" y="5115"/>
                  </a:cubicBezTo>
                  <a:cubicBezTo>
                    <a:pt x="8" y="5115"/>
                    <a:pt x="0" y="5108"/>
                    <a:pt x="0" y="5099"/>
                  </a:cubicBezTo>
                  <a:lnTo>
                    <a:pt x="0" y="5003"/>
                  </a:lnTo>
                  <a:cubicBezTo>
                    <a:pt x="0" y="4995"/>
                    <a:pt x="8" y="4987"/>
                    <a:pt x="16" y="4987"/>
                  </a:cubicBezTo>
                  <a:cubicBezTo>
                    <a:pt x="25" y="4987"/>
                    <a:pt x="32" y="4995"/>
                    <a:pt x="32" y="5003"/>
                  </a:cubicBezTo>
                  <a:close/>
                  <a:moveTo>
                    <a:pt x="32" y="5195"/>
                  </a:moveTo>
                  <a:lnTo>
                    <a:pt x="32" y="5291"/>
                  </a:lnTo>
                  <a:cubicBezTo>
                    <a:pt x="32" y="5300"/>
                    <a:pt x="25" y="5307"/>
                    <a:pt x="16" y="5307"/>
                  </a:cubicBezTo>
                  <a:cubicBezTo>
                    <a:pt x="8" y="5307"/>
                    <a:pt x="0" y="5300"/>
                    <a:pt x="0" y="5291"/>
                  </a:cubicBezTo>
                  <a:lnTo>
                    <a:pt x="0" y="5195"/>
                  </a:lnTo>
                  <a:cubicBezTo>
                    <a:pt x="0" y="5187"/>
                    <a:pt x="8" y="5179"/>
                    <a:pt x="16" y="5179"/>
                  </a:cubicBezTo>
                  <a:cubicBezTo>
                    <a:pt x="25" y="5179"/>
                    <a:pt x="32" y="5187"/>
                    <a:pt x="32" y="5195"/>
                  </a:cubicBezTo>
                  <a:close/>
                  <a:moveTo>
                    <a:pt x="32" y="5387"/>
                  </a:moveTo>
                  <a:lnTo>
                    <a:pt x="32" y="5483"/>
                  </a:lnTo>
                  <a:cubicBezTo>
                    <a:pt x="32" y="5492"/>
                    <a:pt x="25" y="5499"/>
                    <a:pt x="16" y="5499"/>
                  </a:cubicBezTo>
                  <a:cubicBezTo>
                    <a:pt x="8" y="5499"/>
                    <a:pt x="0" y="5492"/>
                    <a:pt x="0" y="5483"/>
                  </a:cubicBezTo>
                  <a:lnTo>
                    <a:pt x="0" y="5387"/>
                  </a:lnTo>
                  <a:cubicBezTo>
                    <a:pt x="0" y="5379"/>
                    <a:pt x="8" y="5371"/>
                    <a:pt x="16" y="5371"/>
                  </a:cubicBezTo>
                  <a:cubicBezTo>
                    <a:pt x="25" y="5371"/>
                    <a:pt x="32" y="5379"/>
                    <a:pt x="32" y="5387"/>
                  </a:cubicBezTo>
                  <a:close/>
                  <a:moveTo>
                    <a:pt x="32" y="5579"/>
                  </a:moveTo>
                  <a:lnTo>
                    <a:pt x="32" y="5675"/>
                  </a:lnTo>
                  <a:cubicBezTo>
                    <a:pt x="32" y="5684"/>
                    <a:pt x="25" y="5691"/>
                    <a:pt x="16" y="5691"/>
                  </a:cubicBezTo>
                  <a:cubicBezTo>
                    <a:pt x="8" y="5691"/>
                    <a:pt x="0" y="5684"/>
                    <a:pt x="0" y="5675"/>
                  </a:cubicBezTo>
                  <a:lnTo>
                    <a:pt x="0" y="5579"/>
                  </a:lnTo>
                  <a:cubicBezTo>
                    <a:pt x="0" y="5571"/>
                    <a:pt x="8" y="5563"/>
                    <a:pt x="16" y="5563"/>
                  </a:cubicBezTo>
                  <a:cubicBezTo>
                    <a:pt x="25" y="5563"/>
                    <a:pt x="32" y="5571"/>
                    <a:pt x="32" y="5579"/>
                  </a:cubicBezTo>
                  <a:close/>
                  <a:moveTo>
                    <a:pt x="32" y="5771"/>
                  </a:moveTo>
                  <a:lnTo>
                    <a:pt x="32" y="5867"/>
                  </a:lnTo>
                  <a:cubicBezTo>
                    <a:pt x="32" y="5876"/>
                    <a:pt x="25" y="5883"/>
                    <a:pt x="16" y="5883"/>
                  </a:cubicBezTo>
                  <a:cubicBezTo>
                    <a:pt x="8" y="5883"/>
                    <a:pt x="0" y="5876"/>
                    <a:pt x="0" y="5867"/>
                  </a:cubicBezTo>
                  <a:lnTo>
                    <a:pt x="0" y="5771"/>
                  </a:lnTo>
                  <a:cubicBezTo>
                    <a:pt x="0" y="5763"/>
                    <a:pt x="8" y="5755"/>
                    <a:pt x="16" y="5755"/>
                  </a:cubicBezTo>
                  <a:cubicBezTo>
                    <a:pt x="25" y="5755"/>
                    <a:pt x="32" y="5763"/>
                    <a:pt x="32" y="5771"/>
                  </a:cubicBezTo>
                  <a:close/>
                  <a:moveTo>
                    <a:pt x="32" y="5963"/>
                  </a:moveTo>
                  <a:lnTo>
                    <a:pt x="32" y="6059"/>
                  </a:lnTo>
                  <a:cubicBezTo>
                    <a:pt x="32" y="6068"/>
                    <a:pt x="25" y="6075"/>
                    <a:pt x="16" y="6075"/>
                  </a:cubicBezTo>
                  <a:cubicBezTo>
                    <a:pt x="8" y="6075"/>
                    <a:pt x="0" y="6068"/>
                    <a:pt x="0" y="6059"/>
                  </a:cubicBezTo>
                  <a:lnTo>
                    <a:pt x="0" y="5963"/>
                  </a:lnTo>
                  <a:cubicBezTo>
                    <a:pt x="0" y="5955"/>
                    <a:pt x="8" y="5947"/>
                    <a:pt x="16" y="5947"/>
                  </a:cubicBezTo>
                  <a:cubicBezTo>
                    <a:pt x="25" y="5947"/>
                    <a:pt x="32" y="5955"/>
                    <a:pt x="32" y="5963"/>
                  </a:cubicBezTo>
                  <a:close/>
                  <a:moveTo>
                    <a:pt x="32" y="6155"/>
                  </a:moveTo>
                  <a:lnTo>
                    <a:pt x="32" y="6251"/>
                  </a:lnTo>
                  <a:cubicBezTo>
                    <a:pt x="32" y="6260"/>
                    <a:pt x="25" y="6267"/>
                    <a:pt x="16" y="6267"/>
                  </a:cubicBezTo>
                  <a:cubicBezTo>
                    <a:pt x="8" y="6267"/>
                    <a:pt x="0" y="6260"/>
                    <a:pt x="0" y="6251"/>
                  </a:cubicBezTo>
                  <a:lnTo>
                    <a:pt x="0" y="6155"/>
                  </a:lnTo>
                  <a:cubicBezTo>
                    <a:pt x="0" y="6147"/>
                    <a:pt x="8" y="6139"/>
                    <a:pt x="16" y="6139"/>
                  </a:cubicBezTo>
                  <a:cubicBezTo>
                    <a:pt x="25" y="6139"/>
                    <a:pt x="32" y="6147"/>
                    <a:pt x="32" y="6155"/>
                  </a:cubicBezTo>
                  <a:close/>
                  <a:moveTo>
                    <a:pt x="32" y="6347"/>
                  </a:moveTo>
                  <a:lnTo>
                    <a:pt x="32" y="6443"/>
                  </a:lnTo>
                  <a:cubicBezTo>
                    <a:pt x="32" y="6452"/>
                    <a:pt x="25" y="6459"/>
                    <a:pt x="16" y="6459"/>
                  </a:cubicBezTo>
                  <a:cubicBezTo>
                    <a:pt x="8" y="6459"/>
                    <a:pt x="0" y="6452"/>
                    <a:pt x="0" y="6443"/>
                  </a:cubicBezTo>
                  <a:lnTo>
                    <a:pt x="0" y="6347"/>
                  </a:lnTo>
                  <a:cubicBezTo>
                    <a:pt x="0" y="6339"/>
                    <a:pt x="8" y="6331"/>
                    <a:pt x="16" y="6331"/>
                  </a:cubicBezTo>
                  <a:cubicBezTo>
                    <a:pt x="25" y="6331"/>
                    <a:pt x="32" y="6339"/>
                    <a:pt x="32" y="6347"/>
                  </a:cubicBezTo>
                  <a:close/>
                  <a:moveTo>
                    <a:pt x="32" y="6539"/>
                  </a:moveTo>
                  <a:lnTo>
                    <a:pt x="32" y="6635"/>
                  </a:lnTo>
                  <a:cubicBezTo>
                    <a:pt x="32" y="6644"/>
                    <a:pt x="25" y="6651"/>
                    <a:pt x="16" y="6651"/>
                  </a:cubicBezTo>
                  <a:cubicBezTo>
                    <a:pt x="8" y="6651"/>
                    <a:pt x="0" y="6644"/>
                    <a:pt x="0" y="6635"/>
                  </a:cubicBezTo>
                  <a:lnTo>
                    <a:pt x="0" y="6539"/>
                  </a:lnTo>
                  <a:cubicBezTo>
                    <a:pt x="0" y="6531"/>
                    <a:pt x="8" y="6523"/>
                    <a:pt x="16" y="6523"/>
                  </a:cubicBezTo>
                  <a:cubicBezTo>
                    <a:pt x="25" y="6523"/>
                    <a:pt x="32" y="6531"/>
                    <a:pt x="32" y="6539"/>
                  </a:cubicBezTo>
                  <a:close/>
                  <a:moveTo>
                    <a:pt x="32" y="6731"/>
                  </a:moveTo>
                  <a:lnTo>
                    <a:pt x="32" y="6827"/>
                  </a:lnTo>
                  <a:cubicBezTo>
                    <a:pt x="32" y="6836"/>
                    <a:pt x="25" y="6843"/>
                    <a:pt x="16" y="6843"/>
                  </a:cubicBezTo>
                  <a:cubicBezTo>
                    <a:pt x="8" y="6843"/>
                    <a:pt x="0" y="6836"/>
                    <a:pt x="0" y="6827"/>
                  </a:cubicBezTo>
                  <a:lnTo>
                    <a:pt x="0" y="6731"/>
                  </a:lnTo>
                  <a:cubicBezTo>
                    <a:pt x="0" y="6723"/>
                    <a:pt x="8" y="6715"/>
                    <a:pt x="16" y="6715"/>
                  </a:cubicBezTo>
                  <a:cubicBezTo>
                    <a:pt x="25" y="6715"/>
                    <a:pt x="32" y="6723"/>
                    <a:pt x="32" y="6731"/>
                  </a:cubicBezTo>
                  <a:close/>
                  <a:moveTo>
                    <a:pt x="32" y="6923"/>
                  </a:moveTo>
                  <a:lnTo>
                    <a:pt x="32" y="7019"/>
                  </a:lnTo>
                  <a:cubicBezTo>
                    <a:pt x="32" y="7028"/>
                    <a:pt x="25" y="7035"/>
                    <a:pt x="16" y="7035"/>
                  </a:cubicBezTo>
                  <a:cubicBezTo>
                    <a:pt x="8" y="7035"/>
                    <a:pt x="0" y="7028"/>
                    <a:pt x="0" y="7019"/>
                  </a:cubicBezTo>
                  <a:lnTo>
                    <a:pt x="0" y="6923"/>
                  </a:lnTo>
                  <a:cubicBezTo>
                    <a:pt x="0" y="6915"/>
                    <a:pt x="8" y="6907"/>
                    <a:pt x="16" y="6907"/>
                  </a:cubicBezTo>
                  <a:cubicBezTo>
                    <a:pt x="25" y="6907"/>
                    <a:pt x="32" y="6915"/>
                    <a:pt x="32" y="6923"/>
                  </a:cubicBezTo>
                  <a:close/>
                  <a:moveTo>
                    <a:pt x="32" y="7115"/>
                  </a:moveTo>
                  <a:lnTo>
                    <a:pt x="32" y="7211"/>
                  </a:lnTo>
                  <a:cubicBezTo>
                    <a:pt x="32" y="7220"/>
                    <a:pt x="25" y="7227"/>
                    <a:pt x="16" y="7227"/>
                  </a:cubicBezTo>
                  <a:cubicBezTo>
                    <a:pt x="8" y="7227"/>
                    <a:pt x="0" y="7220"/>
                    <a:pt x="0" y="7211"/>
                  </a:cubicBezTo>
                  <a:lnTo>
                    <a:pt x="0" y="7115"/>
                  </a:lnTo>
                  <a:cubicBezTo>
                    <a:pt x="0" y="7107"/>
                    <a:pt x="8" y="7099"/>
                    <a:pt x="16" y="7099"/>
                  </a:cubicBezTo>
                  <a:cubicBezTo>
                    <a:pt x="25" y="7099"/>
                    <a:pt x="32" y="7107"/>
                    <a:pt x="32" y="7115"/>
                  </a:cubicBezTo>
                  <a:close/>
                  <a:moveTo>
                    <a:pt x="32" y="7307"/>
                  </a:moveTo>
                  <a:lnTo>
                    <a:pt x="32" y="7403"/>
                  </a:lnTo>
                  <a:cubicBezTo>
                    <a:pt x="32" y="7412"/>
                    <a:pt x="25" y="7419"/>
                    <a:pt x="16" y="7419"/>
                  </a:cubicBezTo>
                  <a:cubicBezTo>
                    <a:pt x="8" y="7419"/>
                    <a:pt x="0" y="7412"/>
                    <a:pt x="0" y="7403"/>
                  </a:cubicBezTo>
                  <a:lnTo>
                    <a:pt x="0" y="7307"/>
                  </a:lnTo>
                  <a:cubicBezTo>
                    <a:pt x="0" y="7299"/>
                    <a:pt x="8" y="7291"/>
                    <a:pt x="16" y="7291"/>
                  </a:cubicBezTo>
                  <a:cubicBezTo>
                    <a:pt x="25" y="7291"/>
                    <a:pt x="32" y="7299"/>
                    <a:pt x="32" y="7307"/>
                  </a:cubicBezTo>
                  <a:close/>
                  <a:moveTo>
                    <a:pt x="32" y="7499"/>
                  </a:moveTo>
                  <a:lnTo>
                    <a:pt x="32" y="7595"/>
                  </a:lnTo>
                  <a:cubicBezTo>
                    <a:pt x="32" y="7604"/>
                    <a:pt x="25" y="7611"/>
                    <a:pt x="16" y="7611"/>
                  </a:cubicBezTo>
                  <a:cubicBezTo>
                    <a:pt x="8" y="7611"/>
                    <a:pt x="0" y="7604"/>
                    <a:pt x="0" y="7595"/>
                  </a:cubicBezTo>
                  <a:lnTo>
                    <a:pt x="0" y="7499"/>
                  </a:lnTo>
                  <a:cubicBezTo>
                    <a:pt x="0" y="7491"/>
                    <a:pt x="8" y="7483"/>
                    <a:pt x="16" y="7483"/>
                  </a:cubicBezTo>
                  <a:cubicBezTo>
                    <a:pt x="25" y="7483"/>
                    <a:pt x="32" y="7491"/>
                    <a:pt x="32" y="7499"/>
                  </a:cubicBezTo>
                  <a:close/>
                  <a:moveTo>
                    <a:pt x="32" y="7691"/>
                  </a:moveTo>
                  <a:lnTo>
                    <a:pt x="32" y="7787"/>
                  </a:lnTo>
                  <a:cubicBezTo>
                    <a:pt x="32" y="7796"/>
                    <a:pt x="25" y="7803"/>
                    <a:pt x="16" y="7803"/>
                  </a:cubicBezTo>
                  <a:cubicBezTo>
                    <a:pt x="8" y="7803"/>
                    <a:pt x="0" y="7796"/>
                    <a:pt x="0" y="7787"/>
                  </a:cubicBezTo>
                  <a:lnTo>
                    <a:pt x="0" y="7691"/>
                  </a:lnTo>
                  <a:cubicBezTo>
                    <a:pt x="0" y="7683"/>
                    <a:pt x="8" y="7675"/>
                    <a:pt x="16" y="7675"/>
                  </a:cubicBezTo>
                  <a:cubicBezTo>
                    <a:pt x="25" y="7675"/>
                    <a:pt x="32" y="7683"/>
                    <a:pt x="32" y="7691"/>
                  </a:cubicBezTo>
                  <a:close/>
                  <a:moveTo>
                    <a:pt x="32" y="7883"/>
                  </a:moveTo>
                  <a:lnTo>
                    <a:pt x="32" y="7979"/>
                  </a:lnTo>
                  <a:cubicBezTo>
                    <a:pt x="32" y="7988"/>
                    <a:pt x="25" y="7995"/>
                    <a:pt x="16" y="7995"/>
                  </a:cubicBezTo>
                  <a:cubicBezTo>
                    <a:pt x="8" y="7995"/>
                    <a:pt x="0" y="7988"/>
                    <a:pt x="0" y="7979"/>
                  </a:cubicBezTo>
                  <a:lnTo>
                    <a:pt x="0" y="7883"/>
                  </a:lnTo>
                  <a:cubicBezTo>
                    <a:pt x="0" y="7875"/>
                    <a:pt x="8" y="7867"/>
                    <a:pt x="16" y="7867"/>
                  </a:cubicBezTo>
                  <a:cubicBezTo>
                    <a:pt x="25" y="7867"/>
                    <a:pt x="32" y="7875"/>
                    <a:pt x="32" y="7883"/>
                  </a:cubicBezTo>
                  <a:close/>
                  <a:moveTo>
                    <a:pt x="32" y="8075"/>
                  </a:moveTo>
                  <a:lnTo>
                    <a:pt x="32" y="8171"/>
                  </a:lnTo>
                  <a:cubicBezTo>
                    <a:pt x="32" y="8180"/>
                    <a:pt x="25" y="8187"/>
                    <a:pt x="16" y="8187"/>
                  </a:cubicBezTo>
                  <a:cubicBezTo>
                    <a:pt x="8" y="8187"/>
                    <a:pt x="0" y="8180"/>
                    <a:pt x="0" y="8171"/>
                  </a:cubicBezTo>
                  <a:lnTo>
                    <a:pt x="0" y="8075"/>
                  </a:lnTo>
                  <a:cubicBezTo>
                    <a:pt x="0" y="8067"/>
                    <a:pt x="8" y="8059"/>
                    <a:pt x="16" y="8059"/>
                  </a:cubicBezTo>
                  <a:cubicBezTo>
                    <a:pt x="25" y="8059"/>
                    <a:pt x="32" y="8067"/>
                    <a:pt x="32" y="8075"/>
                  </a:cubicBezTo>
                  <a:close/>
                  <a:moveTo>
                    <a:pt x="32" y="8267"/>
                  </a:moveTo>
                  <a:lnTo>
                    <a:pt x="32" y="8363"/>
                  </a:lnTo>
                  <a:cubicBezTo>
                    <a:pt x="32" y="8372"/>
                    <a:pt x="25" y="8379"/>
                    <a:pt x="16" y="8379"/>
                  </a:cubicBezTo>
                  <a:cubicBezTo>
                    <a:pt x="8" y="8379"/>
                    <a:pt x="0" y="8372"/>
                    <a:pt x="0" y="8363"/>
                  </a:cubicBezTo>
                  <a:lnTo>
                    <a:pt x="0" y="8267"/>
                  </a:lnTo>
                  <a:cubicBezTo>
                    <a:pt x="0" y="8259"/>
                    <a:pt x="8" y="8251"/>
                    <a:pt x="16" y="8251"/>
                  </a:cubicBezTo>
                  <a:cubicBezTo>
                    <a:pt x="25" y="8251"/>
                    <a:pt x="32" y="8259"/>
                    <a:pt x="32" y="8267"/>
                  </a:cubicBezTo>
                  <a:close/>
                  <a:moveTo>
                    <a:pt x="32" y="8459"/>
                  </a:moveTo>
                  <a:lnTo>
                    <a:pt x="32" y="8555"/>
                  </a:lnTo>
                  <a:cubicBezTo>
                    <a:pt x="32" y="8564"/>
                    <a:pt x="25" y="8571"/>
                    <a:pt x="16" y="8571"/>
                  </a:cubicBezTo>
                  <a:cubicBezTo>
                    <a:pt x="8" y="8571"/>
                    <a:pt x="0" y="8564"/>
                    <a:pt x="0" y="8555"/>
                  </a:cubicBezTo>
                  <a:lnTo>
                    <a:pt x="0" y="8459"/>
                  </a:lnTo>
                  <a:cubicBezTo>
                    <a:pt x="0" y="8451"/>
                    <a:pt x="8" y="8443"/>
                    <a:pt x="16" y="8443"/>
                  </a:cubicBezTo>
                  <a:cubicBezTo>
                    <a:pt x="25" y="8443"/>
                    <a:pt x="32" y="8451"/>
                    <a:pt x="32" y="8459"/>
                  </a:cubicBezTo>
                  <a:close/>
                  <a:moveTo>
                    <a:pt x="32" y="8651"/>
                  </a:moveTo>
                  <a:lnTo>
                    <a:pt x="32" y="8747"/>
                  </a:lnTo>
                  <a:cubicBezTo>
                    <a:pt x="32" y="8756"/>
                    <a:pt x="25" y="8763"/>
                    <a:pt x="16" y="8763"/>
                  </a:cubicBezTo>
                  <a:cubicBezTo>
                    <a:pt x="8" y="8763"/>
                    <a:pt x="0" y="8756"/>
                    <a:pt x="0" y="8747"/>
                  </a:cubicBezTo>
                  <a:lnTo>
                    <a:pt x="0" y="8651"/>
                  </a:lnTo>
                  <a:cubicBezTo>
                    <a:pt x="0" y="8643"/>
                    <a:pt x="8" y="8635"/>
                    <a:pt x="16" y="8635"/>
                  </a:cubicBezTo>
                  <a:cubicBezTo>
                    <a:pt x="25" y="8635"/>
                    <a:pt x="32" y="8643"/>
                    <a:pt x="32" y="8651"/>
                  </a:cubicBezTo>
                  <a:close/>
                  <a:moveTo>
                    <a:pt x="32" y="8843"/>
                  </a:moveTo>
                  <a:lnTo>
                    <a:pt x="32" y="8939"/>
                  </a:lnTo>
                  <a:cubicBezTo>
                    <a:pt x="32" y="8948"/>
                    <a:pt x="25" y="8955"/>
                    <a:pt x="16" y="8955"/>
                  </a:cubicBezTo>
                  <a:cubicBezTo>
                    <a:pt x="8" y="8955"/>
                    <a:pt x="0" y="8948"/>
                    <a:pt x="0" y="8939"/>
                  </a:cubicBezTo>
                  <a:lnTo>
                    <a:pt x="0" y="8843"/>
                  </a:lnTo>
                  <a:cubicBezTo>
                    <a:pt x="0" y="8835"/>
                    <a:pt x="8" y="8827"/>
                    <a:pt x="16" y="8827"/>
                  </a:cubicBezTo>
                  <a:cubicBezTo>
                    <a:pt x="25" y="8827"/>
                    <a:pt x="32" y="8835"/>
                    <a:pt x="32" y="8843"/>
                  </a:cubicBezTo>
                  <a:close/>
                  <a:moveTo>
                    <a:pt x="32" y="9035"/>
                  </a:moveTo>
                  <a:lnTo>
                    <a:pt x="32" y="9131"/>
                  </a:lnTo>
                  <a:cubicBezTo>
                    <a:pt x="32" y="9140"/>
                    <a:pt x="25" y="9147"/>
                    <a:pt x="16" y="9147"/>
                  </a:cubicBezTo>
                  <a:cubicBezTo>
                    <a:pt x="8" y="9147"/>
                    <a:pt x="0" y="9140"/>
                    <a:pt x="0" y="9131"/>
                  </a:cubicBezTo>
                  <a:lnTo>
                    <a:pt x="0" y="9035"/>
                  </a:lnTo>
                  <a:cubicBezTo>
                    <a:pt x="0" y="9027"/>
                    <a:pt x="8" y="9019"/>
                    <a:pt x="16" y="9019"/>
                  </a:cubicBezTo>
                  <a:cubicBezTo>
                    <a:pt x="25" y="9019"/>
                    <a:pt x="32" y="9027"/>
                    <a:pt x="32" y="9035"/>
                  </a:cubicBezTo>
                  <a:close/>
                  <a:moveTo>
                    <a:pt x="32" y="9227"/>
                  </a:moveTo>
                  <a:lnTo>
                    <a:pt x="32" y="9323"/>
                  </a:lnTo>
                  <a:cubicBezTo>
                    <a:pt x="32" y="9332"/>
                    <a:pt x="25" y="9339"/>
                    <a:pt x="16" y="9339"/>
                  </a:cubicBezTo>
                  <a:cubicBezTo>
                    <a:pt x="8" y="9339"/>
                    <a:pt x="0" y="9332"/>
                    <a:pt x="0" y="9323"/>
                  </a:cubicBezTo>
                  <a:lnTo>
                    <a:pt x="0" y="9227"/>
                  </a:lnTo>
                  <a:cubicBezTo>
                    <a:pt x="0" y="9219"/>
                    <a:pt x="8" y="9211"/>
                    <a:pt x="16" y="9211"/>
                  </a:cubicBezTo>
                  <a:cubicBezTo>
                    <a:pt x="25" y="9211"/>
                    <a:pt x="32" y="9219"/>
                    <a:pt x="32" y="9227"/>
                  </a:cubicBezTo>
                  <a:close/>
                  <a:moveTo>
                    <a:pt x="32" y="9419"/>
                  </a:moveTo>
                  <a:lnTo>
                    <a:pt x="32" y="9515"/>
                  </a:lnTo>
                  <a:cubicBezTo>
                    <a:pt x="32" y="9524"/>
                    <a:pt x="25" y="9531"/>
                    <a:pt x="16" y="9531"/>
                  </a:cubicBezTo>
                  <a:cubicBezTo>
                    <a:pt x="8" y="9531"/>
                    <a:pt x="0" y="9524"/>
                    <a:pt x="0" y="9515"/>
                  </a:cubicBezTo>
                  <a:lnTo>
                    <a:pt x="0" y="9419"/>
                  </a:lnTo>
                  <a:cubicBezTo>
                    <a:pt x="0" y="9411"/>
                    <a:pt x="8" y="9403"/>
                    <a:pt x="16" y="9403"/>
                  </a:cubicBezTo>
                  <a:cubicBezTo>
                    <a:pt x="25" y="9403"/>
                    <a:pt x="32" y="9411"/>
                    <a:pt x="32" y="9419"/>
                  </a:cubicBezTo>
                  <a:close/>
                  <a:moveTo>
                    <a:pt x="32" y="9611"/>
                  </a:moveTo>
                  <a:lnTo>
                    <a:pt x="32" y="9707"/>
                  </a:lnTo>
                  <a:cubicBezTo>
                    <a:pt x="32" y="9716"/>
                    <a:pt x="25" y="9723"/>
                    <a:pt x="16" y="9723"/>
                  </a:cubicBezTo>
                  <a:cubicBezTo>
                    <a:pt x="8" y="9723"/>
                    <a:pt x="0" y="9716"/>
                    <a:pt x="0" y="9707"/>
                  </a:cubicBezTo>
                  <a:lnTo>
                    <a:pt x="0" y="9611"/>
                  </a:lnTo>
                  <a:cubicBezTo>
                    <a:pt x="0" y="9603"/>
                    <a:pt x="8" y="9595"/>
                    <a:pt x="16" y="9595"/>
                  </a:cubicBezTo>
                  <a:cubicBezTo>
                    <a:pt x="25" y="9595"/>
                    <a:pt x="32" y="9603"/>
                    <a:pt x="32" y="9611"/>
                  </a:cubicBezTo>
                  <a:close/>
                  <a:moveTo>
                    <a:pt x="32" y="9803"/>
                  </a:moveTo>
                  <a:lnTo>
                    <a:pt x="32" y="9899"/>
                  </a:lnTo>
                  <a:cubicBezTo>
                    <a:pt x="32" y="9908"/>
                    <a:pt x="25" y="9915"/>
                    <a:pt x="16" y="9915"/>
                  </a:cubicBezTo>
                  <a:cubicBezTo>
                    <a:pt x="8" y="9915"/>
                    <a:pt x="0" y="9908"/>
                    <a:pt x="0" y="9899"/>
                  </a:cubicBezTo>
                  <a:lnTo>
                    <a:pt x="0" y="9803"/>
                  </a:lnTo>
                  <a:cubicBezTo>
                    <a:pt x="0" y="9795"/>
                    <a:pt x="8" y="9787"/>
                    <a:pt x="16" y="9787"/>
                  </a:cubicBezTo>
                  <a:cubicBezTo>
                    <a:pt x="25" y="9787"/>
                    <a:pt x="32" y="9795"/>
                    <a:pt x="32" y="9803"/>
                  </a:cubicBezTo>
                  <a:close/>
                  <a:moveTo>
                    <a:pt x="32" y="9995"/>
                  </a:moveTo>
                  <a:lnTo>
                    <a:pt x="32" y="10091"/>
                  </a:lnTo>
                  <a:cubicBezTo>
                    <a:pt x="32" y="10100"/>
                    <a:pt x="25" y="10107"/>
                    <a:pt x="16" y="10107"/>
                  </a:cubicBezTo>
                  <a:cubicBezTo>
                    <a:pt x="8" y="10107"/>
                    <a:pt x="0" y="10100"/>
                    <a:pt x="0" y="10091"/>
                  </a:cubicBezTo>
                  <a:lnTo>
                    <a:pt x="0" y="9995"/>
                  </a:lnTo>
                  <a:cubicBezTo>
                    <a:pt x="0" y="9987"/>
                    <a:pt x="8" y="9979"/>
                    <a:pt x="16" y="9979"/>
                  </a:cubicBezTo>
                  <a:cubicBezTo>
                    <a:pt x="25" y="9979"/>
                    <a:pt x="32" y="9987"/>
                    <a:pt x="32" y="9995"/>
                  </a:cubicBezTo>
                  <a:close/>
                  <a:moveTo>
                    <a:pt x="32" y="10187"/>
                  </a:moveTo>
                  <a:lnTo>
                    <a:pt x="32" y="10266"/>
                  </a:lnTo>
                  <a:lnTo>
                    <a:pt x="34" y="10282"/>
                  </a:lnTo>
                  <a:cubicBezTo>
                    <a:pt x="35" y="10290"/>
                    <a:pt x="29" y="10298"/>
                    <a:pt x="20" y="10299"/>
                  </a:cubicBezTo>
                  <a:cubicBezTo>
                    <a:pt x="11" y="10300"/>
                    <a:pt x="3" y="10294"/>
                    <a:pt x="2" y="10285"/>
                  </a:cubicBezTo>
                  <a:lnTo>
                    <a:pt x="0" y="10266"/>
                  </a:lnTo>
                  <a:lnTo>
                    <a:pt x="0" y="10187"/>
                  </a:lnTo>
                  <a:cubicBezTo>
                    <a:pt x="0" y="10179"/>
                    <a:pt x="8" y="10171"/>
                    <a:pt x="16" y="10171"/>
                  </a:cubicBezTo>
                  <a:cubicBezTo>
                    <a:pt x="25" y="10171"/>
                    <a:pt x="32" y="10179"/>
                    <a:pt x="32" y="10187"/>
                  </a:cubicBezTo>
                  <a:close/>
                  <a:moveTo>
                    <a:pt x="63" y="10362"/>
                  </a:moveTo>
                  <a:lnTo>
                    <a:pt x="82" y="10385"/>
                  </a:lnTo>
                  <a:lnTo>
                    <a:pt x="80" y="10383"/>
                  </a:lnTo>
                  <a:lnTo>
                    <a:pt x="107" y="10405"/>
                  </a:lnTo>
                  <a:lnTo>
                    <a:pt x="104" y="10403"/>
                  </a:lnTo>
                  <a:lnTo>
                    <a:pt x="132" y="10418"/>
                  </a:lnTo>
                  <a:cubicBezTo>
                    <a:pt x="139" y="10423"/>
                    <a:pt x="142" y="10432"/>
                    <a:pt x="138" y="10440"/>
                  </a:cubicBezTo>
                  <a:cubicBezTo>
                    <a:pt x="134" y="10448"/>
                    <a:pt x="124" y="10451"/>
                    <a:pt x="116" y="10447"/>
                  </a:cubicBezTo>
                  <a:lnTo>
                    <a:pt x="89" y="10431"/>
                  </a:lnTo>
                  <a:cubicBezTo>
                    <a:pt x="88" y="10431"/>
                    <a:pt x="87" y="10430"/>
                    <a:pt x="86" y="10430"/>
                  </a:cubicBezTo>
                  <a:lnTo>
                    <a:pt x="59" y="10408"/>
                  </a:lnTo>
                  <a:cubicBezTo>
                    <a:pt x="59" y="10407"/>
                    <a:pt x="58" y="10406"/>
                    <a:pt x="57" y="10406"/>
                  </a:cubicBezTo>
                  <a:lnTo>
                    <a:pt x="38" y="10382"/>
                  </a:lnTo>
                  <a:cubicBezTo>
                    <a:pt x="33" y="10376"/>
                    <a:pt x="34" y="10365"/>
                    <a:pt x="40" y="10360"/>
                  </a:cubicBezTo>
                  <a:cubicBezTo>
                    <a:pt x="47" y="10354"/>
                    <a:pt x="57" y="10355"/>
                    <a:pt x="63" y="1036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892" name="Rectangle 901"/>
            <p:cNvSpPr>
              <a:spLocks noChangeArrowheads="1"/>
            </p:cNvSpPr>
            <p:nvPr/>
          </p:nvSpPr>
          <p:spPr bwMode="auto">
            <a:xfrm>
              <a:off x="692" y="1149"/>
              <a:ext cx="1360" cy="180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94" name="Freeform 902"/>
            <p:cNvSpPr>
              <a:spLocks noEditPoints="1"/>
            </p:cNvSpPr>
            <p:nvPr/>
          </p:nvSpPr>
          <p:spPr bwMode="auto">
            <a:xfrm>
              <a:off x="683" y="1142"/>
              <a:ext cx="1355" cy="1804"/>
            </a:xfrm>
            <a:custGeom>
              <a:avLst/>
              <a:gdLst>
                <a:gd name="T0" fmla="*/ 582 w 6836"/>
                <a:gd name="T1" fmla="*/ 10432 h 10464"/>
                <a:gd name="T2" fmla="*/ 1158 w 6836"/>
                <a:gd name="T3" fmla="*/ 10432 h 10464"/>
                <a:gd name="T4" fmla="*/ 1734 w 6836"/>
                <a:gd name="T5" fmla="*/ 10432 h 10464"/>
                <a:gd name="T6" fmla="*/ 2310 w 6836"/>
                <a:gd name="T7" fmla="*/ 10432 h 10464"/>
                <a:gd name="T8" fmla="*/ 2886 w 6836"/>
                <a:gd name="T9" fmla="*/ 10432 h 10464"/>
                <a:gd name="T10" fmla="*/ 3462 w 6836"/>
                <a:gd name="T11" fmla="*/ 10432 h 10464"/>
                <a:gd name="T12" fmla="*/ 4038 w 6836"/>
                <a:gd name="T13" fmla="*/ 10432 h 10464"/>
                <a:gd name="T14" fmla="*/ 4614 w 6836"/>
                <a:gd name="T15" fmla="*/ 10432 h 10464"/>
                <a:gd name="T16" fmla="*/ 5190 w 6836"/>
                <a:gd name="T17" fmla="*/ 10432 h 10464"/>
                <a:gd name="T18" fmla="*/ 5766 w 6836"/>
                <a:gd name="T19" fmla="*/ 10432 h 10464"/>
                <a:gd name="T20" fmla="*/ 6342 w 6836"/>
                <a:gd name="T21" fmla="*/ 10432 h 10464"/>
                <a:gd name="T22" fmla="*/ 6777 w 6836"/>
                <a:gd name="T23" fmla="*/ 10408 h 10464"/>
                <a:gd name="T24" fmla="*/ 6803 w 6836"/>
                <a:gd name="T25" fmla="*/ 9983 h 10464"/>
                <a:gd name="T26" fmla="*/ 6803 w 6836"/>
                <a:gd name="T27" fmla="*/ 9407 h 10464"/>
                <a:gd name="T28" fmla="*/ 6803 w 6836"/>
                <a:gd name="T29" fmla="*/ 8831 h 10464"/>
                <a:gd name="T30" fmla="*/ 6803 w 6836"/>
                <a:gd name="T31" fmla="*/ 8255 h 10464"/>
                <a:gd name="T32" fmla="*/ 6803 w 6836"/>
                <a:gd name="T33" fmla="*/ 7679 h 10464"/>
                <a:gd name="T34" fmla="*/ 6803 w 6836"/>
                <a:gd name="T35" fmla="*/ 7103 h 10464"/>
                <a:gd name="T36" fmla="*/ 6803 w 6836"/>
                <a:gd name="T37" fmla="*/ 6527 h 10464"/>
                <a:gd name="T38" fmla="*/ 6803 w 6836"/>
                <a:gd name="T39" fmla="*/ 5951 h 10464"/>
                <a:gd name="T40" fmla="*/ 6803 w 6836"/>
                <a:gd name="T41" fmla="*/ 5375 h 10464"/>
                <a:gd name="T42" fmla="*/ 6803 w 6836"/>
                <a:gd name="T43" fmla="*/ 4799 h 10464"/>
                <a:gd name="T44" fmla="*/ 6803 w 6836"/>
                <a:gd name="T45" fmla="*/ 4223 h 10464"/>
                <a:gd name="T46" fmla="*/ 6803 w 6836"/>
                <a:gd name="T47" fmla="*/ 3647 h 10464"/>
                <a:gd name="T48" fmla="*/ 6803 w 6836"/>
                <a:gd name="T49" fmla="*/ 3071 h 10464"/>
                <a:gd name="T50" fmla="*/ 6803 w 6836"/>
                <a:gd name="T51" fmla="*/ 2495 h 10464"/>
                <a:gd name="T52" fmla="*/ 6803 w 6836"/>
                <a:gd name="T53" fmla="*/ 1919 h 10464"/>
                <a:gd name="T54" fmla="*/ 6803 w 6836"/>
                <a:gd name="T55" fmla="*/ 1343 h 10464"/>
                <a:gd name="T56" fmla="*/ 6803 w 6836"/>
                <a:gd name="T57" fmla="*/ 767 h 10464"/>
                <a:gd name="T58" fmla="*/ 6803 w 6836"/>
                <a:gd name="T59" fmla="*/ 198 h 10464"/>
                <a:gd name="T60" fmla="*/ 6779 w 6836"/>
                <a:gd name="T61" fmla="*/ 59 h 10464"/>
                <a:gd name="T62" fmla="*/ 6148 w 6836"/>
                <a:gd name="T63" fmla="*/ 32 h 10464"/>
                <a:gd name="T64" fmla="*/ 5572 w 6836"/>
                <a:gd name="T65" fmla="*/ 32 h 10464"/>
                <a:gd name="T66" fmla="*/ 4996 w 6836"/>
                <a:gd name="T67" fmla="*/ 32 h 10464"/>
                <a:gd name="T68" fmla="*/ 4420 w 6836"/>
                <a:gd name="T69" fmla="*/ 32 h 10464"/>
                <a:gd name="T70" fmla="*/ 3844 w 6836"/>
                <a:gd name="T71" fmla="*/ 32 h 10464"/>
                <a:gd name="T72" fmla="*/ 3268 w 6836"/>
                <a:gd name="T73" fmla="*/ 32 h 10464"/>
                <a:gd name="T74" fmla="*/ 2692 w 6836"/>
                <a:gd name="T75" fmla="*/ 32 h 10464"/>
                <a:gd name="T76" fmla="*/ 2116 w 6836"/>
                <a:gd name="T77" fmla="*/ 32 h 10464"/>
                <a:gd name="T78" fmla="*/ 1540 w 6836"/>
                <a:gd name="T79" fmla="*/ 32 h 10464"/>
                <a:gd name="T80" fmla="*/ 964 w 6836"/>
                <a:gd name="T81" fmla="*/ 32 h 10464"/>
                <a:gd name="T82" fmla="*/ 388 w 6836"/>
                <a:gd name="T83" fmla="*/ 32 h 10464"/>
                <a:gd name="T84" fmla="*/ 61 w 6836"/>
                <a:gd name="T85" fmla="*/ 104 h 10464"/>
                <a:gd name="T86" fmla="*/ 32 w 6836"/>
                <a:gd name="T87" fmla="*/ 491 h 10464"/>
                <a:gd name="T88" fmla="*/ 32 w 6836"/>
                <a:gd name="T89" fmla="*/ 1067 h 10464"/>
                <a:gd name="T90" fmla="*/ 32 w 6836"/>
                <a:gd name="T91" fmla="*/ 1643 h 10464"/>
                <a:gd name="T92" fmla="*/ 32 w 6836"/>
                <a:gd name="T93" fmla="*/ 2219 h 10464"/>
                <a:gd name="T94" fmla="*/ 32 w 6836"/>
                <a:gd name="T95" fmla="*/ 2795 h 10464"/>
                <a:gd name="T96" fmla="*/ 32 w 6836"/>
                <a:gd name="T97" fmla="*/ 3371 h 10464"/>
                <a:gd name="T98" fmla="*/ 32 w 6836"/>
                <a:gd name="T99" fmla="*/ 3947 h 10464"/>
                <a:gd name="T100" fmla="*/ 32 w 6836"/>
                <a:gd name="T101" fmla="*/ 4523 h 10464"/>
                <a:gd name="T102" fmla="*/ 32 w 6836"/>
                <a:gd name="T103" fmla="*/ 5099 h 10464"/>
                <a:gd name="T104" fmla="*/ 32 w 6836"/>
                <a:gd name="T105" fmla="*/ 5675 h 10464"/>
                <a:gd name="T106" fmla="*/ 32 w 6836"/>
                <a:gd name="T107" fmla="*/ 6251 h 10464"/>
                <a:gd name="T108" fmla="*/ 32 w 6836"/>
                <a:gd name="T109" fmla="*/ 6827 h 10464"/>
                <a:gd name="T110" fmla="*/ 32 w 6836"/>
                <a:gd name="T111" fmla="*/ 7403 h 10464"/>
                <a:gd name="T112" fmla="*/ 32 w 6836"/>
                <a:gd name="T113" fmla="*/ 7979 h 10464"/>
                <a:gd name="T114" fmla="*/ 32 w 6836"/>
                <a:gd name="T115" fmla="*/ 8555 h 10464"/>
                <a:gd name="T116" fmla="*/ 32 w 6836"/>
                <a:gd name="T117" fmla="*/ 9131 h 10464"/>
                <a:gd name="T118" fmla="*/ 32 w 6836"/>
                <a:gd name="T119" fmla="*/ 9707 h 10464"/>
                <a:gd name="T120" fmla="*/ 32 w 6836"/>
                <a:gd name="T121" fmla="*/ 10266 h 10464"/>
                <a:gd name="T122" fmla="*/ 40 w 6836"/>
                <a:gd name="T123" fmla="*/ 10360 h 10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6" h="10464">
                  <a:moveTo>
                    <a:pt x="198" y="10432"/>
                  </a:moveTo>
                  <a:lnTo>
                    <a:pt x="294" y="10432"/>
                  </a:lnTo>
                  <a:cubicBezTo>
                    <a:pt x="303" y="10432"/>
                    <a:pt x="310" y="10440"/>
                    <a:pt x="310" y="10448"/>
                  </a:cubicBezTo>
                  <a:cubicBezTo>
                    <a:pt x="310" y="10457"/>
                    <a:pt x="303" y="10464"/>
                    <a:pt x="294" y="10464"/>
                  </a:cubicBezTo>
                  <a:lnTo>
                    <a:pt x="198" y="10464"/>
                  </a:lnTo>
                  <a:cubicBezTo>
                    <a:pt x="190" y="10464"/>
                    <a:pt x="182" y="10457"/>
                    <a:pt x="182" y="10448"/>
                  </a:cubicBezTo>
                  <a:cubicBezTo>
                    <a:pt x="182" y="10440"/>
                    <a:pt x="190" y="10432"/>
                    <a:pt x="198" y="10432"/>
                  </a:cubicBezTo>
                  <a:close/>
                  <a:moveTo>
                    <a:pt x="390" y="10432"/>
                  </a:moveTo>
                  <a:lnTo>
                    <a:pt x="486" y="10432"/>
                  </a:lnTo>
                  <a:cubicBezTo>
                    <a:pt x="495" y="10432"/>
                    <a:pt x="502" y="10440"/>
                    <a:pt x="502" y="10448"/>
                  </a:cubicBezTo>
                  <a:cubicBezTo>
                    <a:pt x="502" y="10457"/>
                    <a:pt x="495" y="10464"/>
                    <a:pt x="486" y="10464"/>
                  </a:cubicBezTo>
                  <a:lnTo>
                    <a:pt x="390" y="10464"/>
                  </a:lnTo>
                  <a:cubicBezTo>
                    <a:pt x="382" y="10464"/>
                    <a:pt x="374" y="10457"/>
                    <a:pt x="374" y="10448"/>
                  </a:cubicBezTo>
                  <a:cubicBezTo>
                    <a:pt x="374" y="10440"/>
                    <a:pt x="382" y="10432"/>
                    <a:pt x="390" y="10432"/>
                  </a:cubicBezTo>
                  <a:close/>
                  <a:moveTo>
                    <a:pt x="582" y="10432"/>
                  </a:moveTo>
                  <a:lnTo>
                    <a:pt x="678" y="10432"/>
                  </a:lnTo>
                  <a:cubicBezTo>
                    <a:pt x="687" y="10432"/>
                    <a:pt x="694" y="10440"/>
                    <a:pt x="694" y="10448"/>
                  </a:cubicBezTo>
                  <a:cubicBezTo>
                    <a:pt x="694" y="10457"/>
                    <a:pt x="687" y="10464"/>
                    <a:pt x="678" y="10464"/>
                  </a:cubicBezTo>
                  <a:lnTo>
                    <a:pt x="582" y="10464"/>
                  </a:lnTo>
                  <a:cubicBezTo>
                    <a:pt x="574" y="10464"/>
                    <a:pt x="566" y="10457"/>
                    <a:pt x="566" y="10448"/>
                  </a:cubicBezTo>
                  <a:cubicBezTo>
                    <a:pt x="566" y="10440"/>
                    <a:pt x="574" y="10432"/>
                    <a:pt x="582" y="10432"/>
                  </a:cubicBezTo>
                  <a:close/>
                  <a:moveTo>
                    <a:pt x="774" y="10432"/>
                  </a:moveTo>
                  <a:lnTo>
                    <a:pt x="870" y="10432"/>
                  </a:lnTo>
                  <a:cubicBezTo>
                    <a:pt x="879" y="10432"/>
                    <a:pt x="886" y="10440"/>
                    <a:pt x="886" y="10448"/>
                  </a:cubicBezTo>
                  <a:cubicBezTo>
                    <a:pt x="886" y="10457"/>
                    <a:pt x="879" y="10464"/>
                    <a:pt x="870" y="10464"/>
                  </a:cubicBezTo>
                  <a:lnTo>
                    <a:pt x="774" y="10464"/>
                  </a:lnTo>
                  <a:cubicBezTo>
                    <a:pt x="766" y="10464"/>
                    <a:pt x="758" y="10457"/>
                    <a:pt x="758" y="10448"/>
                  </a:cubicBezTo>
                  <a:cubicBezTo>
                    <a:pt x="758" y="10440"/>
                    <a:pt x="766" y="10432"/>
                    <a:pt x="774" y="10432"/>
                  </a:cubicBezTo>
                  <a:close/>
                  <a:moveTo>
                    <a:pt x="966" y="10432"/>
                  </a:moveTo>
                  <a:lnTo>
                    <a:pt x="1062" y="10432"/>
                  </a:lnTo>
                  <a:cubicBezTo>
                    <a:pt x="1071" y="10432"/>
                    <a:pt x="1078" y="10440"/>
                    <a:pt x="1078" y="10448"/>
                  </a:cubicBezTo>
                  <a:cubicBezTo>
                    <a:pt x="1078" y="10457"/>
                    <a:pt x="1071" y="10464"/>
                    <a:pt x="1062" y="10464"/>
                  </a:cubicBezTo>
                  <a:lnTo>
                    <a:pt x="966" y="10464"/>
                  </a:lnTo>
                  <a:cubicBezTo>
                    <a:pt x="958" y="10464"/>
                    <a:pt x="950" y="10457"/>
                    <a:pt x="950" y="10448"/>
                  </a:cubicBezTo>
                  <a:cubicBezTo>
                    <a:pt x="950" y="10440"/>
                    <a:pt x="958" y="10432"/>
                    <a:pt x="966" y="10432"/>
                  </a:cubicBezTo>
                  <a:close/>
                  <a:moveTo>
                    <a:pt x="1158" y="10432"/>
                  </a:moveTo>
                  <a:lnTo>
                    <a:pt x="1254" y="10432"/>
                  </a:lnTo>
                  <a:cubicBezTo>
                    <a:pt x="1263" y="10432"/>
                    <a:pt x="1270" y="10440"/>
                    <a:pt x="1270" y="10448"/>
                  </a:cubicBezTo>
                  <a:cubicBezTo>
                    <a:pt x="1270" y="10457"/>
                    <a:pt x="1263" y="10464"/>
                    <a:pt x="1254" y="10464"/>
                  </a:cubicBezTo>
                  <a:lnTo>
                    <a:pt x="1158" y="10464"/>
                  </a:lnTo>
                  <a:cubicBezTo>
                    <a:pt x="1150" y="10464"/>
                    <a:pt x="1142" y="10457"/>
                    <a:pt x="1142" y="10448"/>
                  </a:cubicBezTo>
                  <a:cubicBezTo>
                    <a:pt x="1142" y="10440"/>
                    <a:pt x="1150" y="10432"/>
                    <a:pt x="1158" y="10432"/>
                  </a:cubicBezTo>
                  <a:close/>
                  <a:moveTo>
                    <a:pt x="1350" y="10432"/>
                  </a:moveTo>
                  <a:lnTo>
                    <a:pt x="1446" y="10432"/>
                  </a:lnTo>
                  <a:cubicBezTo>
                    <a:pt x="1455" y="10432"/>
                    <a:pt x="1462" y="10440"/>
                    <a:pt x="1462" y="10448"/>
                  </a:cubicBezTo>
                  <a:cubicBezTo>
                    <a:pt x="1462" y="10457"/>
                    <a:pt x="1455" y="10464"/>
                    <a:pt x="1446" y="10464"/>
                  </a:cubicBezTo>
                  <a:lnTo>
                    <a:pt x="1350" y="10464"/>
                  </a:lnTo>
                  <a:cubicBezTo>
                    <a:pt x="1342" y="10464"/>
                    <a:pt x="1334" y="10457"/>
                    <a:pt x="1334" y="10448"/>
                  </a:cubicBezTo>
                  <a:cubicBezTo>
                    <a:pt x="1334" y="10440"/>
                    <a:pt x="1342" y="10432"/>
                    <a:pt x="1350" y="10432"/>
                  </a:cubicBezTo>
                  <a:close/>
                  <a:moveTo>
                    <a:pt x="1542" y="10432"/>
                  </a:moveTo>
                  <a:lnTo>
                    <a:pt x="1638" y="10432"/>
                  </a:lnTo>
                  <a:cubicBezTo>
                    <a:pt x="1647" y="10432"/>
                    <a:pt x="1654" y="10440"/>
                    <a:pt x="1654" y="10448"/>
                  </a:cubicBezTo>
                  <a:cubicBezTo>
                    <a:pt x="1654" y="10457"/>
                    <a:pt x="1647" y="10464"/>
                    <a:pt x="1638" y="10464"/>
                  </a:cubicBezTo>
                  <a:lnTo>
                    <a:pt x="1542" y="10464"/>
                  </a:lnTo>
                  <a:cubicBezTo>
                    <a:pt x="1534" y="10464"/>
                    <a:pt x="1526" y="10457"/>
                    <a:pt x="1526" y="10448"/>
                  </a:cubicBezTo>
                  <a:cubicBezTo>
                    <a:pt x="1526" y="10440"/>
                    <a:pt x="1534" y="10432"/>
                    <a:pt x="1542" y="10432"/>
                  </a:cubicBezTo>
                  <a:close/>
                  <a:moveTo>
                    <a:pt x="1734" y="10432"/>
                  </a:moveTo>
                  <a:lnTo>
                    <a:pt x="1830" y="10432"/>
                  </a:lnTo>
                  <a:cubicBezTo>
                    <a:pt x="1839" y="10432"/>
                    <a:pt x="1846" y="10440"/>
                    <a:pt x="1846" y="10448"/>
                  </a:cubicBezTo>
                  <a:cubicBezTo>
                    <a:pt x="1846" y="10457"/>
                    <a:pt x="1839" y="10464"/>
                    <a:pt x="1830" y="10464"/>
                  </a:cubicBezTo>
                  <a:lnTo>
                    <a:pt x="1734" y="10464"/>
                  </a:lnTo>
                  <a:cubicBezTo>
                    <a:pt x="1726" y="10464"/>
                    <a:pt x="1718" y="10457"/>
                    <a:pt x="1718" y="10448"/>
                  </a:cubicBezTo>
                  <a:cubicBezTo>
                    <a:pt x="1718" y="10440"/>
                    <a:pt x="1726" y="10432"/>
                    <a:pt x="1734" y="10432"/>
                  </a:cubicBezTo>
                  <a:close/>
                  <a:moveTo>
                    <a:pt x="1926" y="10432"/>
                  </a:moveTo>
                  <a:lnTo>
                    <a:pt x="2022" y="10432"/>
                  </a:lnTo>
                  <a:cubicBezTo>
                    <a:pt x="2031" y="10432"/>
                    <a:pt x="2038" y="10440"/>
                    <a:pt x="2038" y="10448"/>
                  </a:cubicBezTo>
                  <a:cubicBezTo>
                    <a:pt x="2038" y="10457"/>
                    <a:pt x="2031" y="10464"/>
                    <a:pt x="2022" y="10464"/>
                  </a:cubicBezTo>
                  <a:lnTo>
                    <a:pt x="1926" y="10464"/>
                  </a:lnTo>
                  <a:cubicBezTo>
                    <a:pt x="1918" y="10464"/>
                    <a:pt x="1910" y="10457"/>
                    <a:pt x="1910" y="10448"/>
                  </a:cubicBezTo>
                  <a:cubicBezTo>
                    <a:pt x="1910" y="10440"/>
                    <a:pt x="1918" y="10432"/>
                    <a:pt x="1926" y="10432"/>
                  </a:cubicBezTo>
                  <a:close/>
                  <a:moveTo>
                    <a:pt x="2118" y="10432"/>
                  </a:moveTo>
                  <a:lnTo>
                    <a:pt x="2214" y="10432"/>
                  </a:lnTo>
                  <a:cubicBezTo>
                    <a:pt x="2223" y="10432"/>
                    <a:pt x="2230" y="10440"/>
                    <a:pt x="2230" y="10448"/>
                  </a:cubicBezTo>
                  <a:cubicBezTo>
                    <a:pt x="2230" y="10457"/>
                    <a:pt x="2223" y="10464"/>
                    <a:pt x="2214" y="10464"/>
                  </a:cubicBezTo>
                  <a:lnTo>
                    <a:pt x="2118" y="10464"/>
                  </a:lnTo>
                  <a:cubicBezTo>
                    <a:pt x="2110" y="10464"/>
                    <a:pt x="2102" y="10457"/>
                    <a:pt x="2102" y="10448"/>
                  </a:cubicBezTo>
                  <a:cubicBezTo>
                    <a:pt x="2102" y="10440"/>
                    <a:pt x="2110" y="10432"/>
                    <a:pt x="2118" y="10432"/>
                  </a:cubicBezTo>
                  <a:close/>
                  <a:moveTo>
                    <a:pt x="2310" y="10432"/>
                  </a:moveTo>
                  <a:lnTo>
                    <a:pt x="2406" y="10432"/>
                  </a:lnTo>
                  <a:cubicBezTo>
                    <a:pt x="2415" y="10432"/>
                    <a:pt x="2422" y="10440"/>
                    <a:pt x="2422" y="10448"/>
                  </a:cubicBezTo>
                  <a:cubicBezTo>
                    <a:pt x="2422" y="10457"/>
                    <a:pt x="2415" y="10464"/>
                    <a:pt x="2406" y="10464"/>
                  </a:cubicBezTo>
                  <a:lnTo>
                    <a:pt x="2310" y="10464"/>
                  </a:lnTo>
                  <a:cubicBezTo>
                    <a:pt x="2302" y="10464"/>
                    <a:pt x="2294" y="10457"/>
                    <a:pt x="2294" y="10448"/>
                  </a:cubicBezTo>
                  <a:cubicBezTo>
                    <a:pt x="2294" y="10440"/>
                    <a:pt x="2302" y="10432"/>
                    <a:pt x="2310" y="10432"/>
                  </a:cubicBezTo>
                  <a:close/>
                  <a:moveTo>
                    <a:pt x="2502" y="10432"/>
                  </a:moveTo>
                  <a:lnTo>
                    <a:pt x="2598" y="10432"/>
                  </a:lnTo>
                  <a:cubicBezTo>
                    <a:pt x="2607" y="10432"/>
                    <a:pt x="2614" y="10440"/>
                    <a:pt x="2614" y="10448"/>
                  </a:cubicBezTo>
                  <a:cubicBezTo>
                    <a:pt x="2614" y="10457"/>
                    <a:pt x="2607" y="10464"/>
                    <a:pt x="2598" y="10464"/>
                  </a:cubicBezTo>
                  <a:lnTo>
                    <a:pt x="2502" y="10464"/>
                  </a:lnTo>
                  <a:cubicBezTo>
                    <a:pt x="2494" y="10464"/>
                    <a:pt x="2486" y="10457"/>
                    <a:pt x="2486" y="10448"/>
                  </a:cubicBezTo>
                  <a:cubicBezTo>
                    <a:pt x="2486" y="10440"/>
                    <a:pt x="2494" y="10432"/>
                    <a:pt x="2502" y="10432"/>
                  </a:cubicBezTo>
                  <a:close/>
                  <a:moveTo>
                    <a:pt x="2694" y="10432"/>
                  </a:moveTo>
                  <a:lnTo>
                    <a:pt x="2790" y="10432"/>
                  </a:lnTo>
                  <a:cubicBezTo>
                    <a:pt x="2799" y="10432"/>
                    <a:pt x="2806" y="10440"/>
                    <a:pt x="2806" y="10448"/>
                  </a:cubicBezTo>
                  <a:cubicBezTo>
                    <a:pt x="2806" y="10457"/>
                    <a:pt x="2799" y="10464"/>
                    <a:pt x="2790" y="10464"/>
                  </a:cubicBezTo>
                  <a:lnTo>
                    <a:pt x="2694" y="10464"/>
                  </a:lnTo>
                  <a:cubicBezTo>
                    <a:pt x="2686" y="10464"/>
                    <a:pt x="2678" y="10457"/>
                    <a:pt x="2678" y="10448"/>
                  </a:cubicBezTo>
                  <a:cubicBezTo>
                    <a:pt x="2678" y="10440"/>
                    <a:pt x="2686" y="10432"/>
                    <a:pt x="2694" y="10432"/>
                  </a:cubicBezTo>
                  <a:close/>
                  <a:moveTo>
                    <a:pt x="2886" y="10432"/>
                  </a:moveTo>
                  <a:lnTo>
                    <a:pt x="2982" y="10432"/>
                  </a:lnTo>
                  <a:cubicBezTo>
                    <a:pt x="2991" y="10432"/>
                    <a:pt x="2998" y="10440"/>
                    <a:pt x="2998" y="10448"/>
                  </a:cubicBezTo>
                  <a:cubicBezTo>
                    <a:pt x="2998" y="10457"/>
                    <a:pt x="2991" y="10464"/>
                    <a:pt x="2982" y="10464"/>
                  </a:cubicBezTo>
                  <a:lnTo>
                    <a:pt x="2886" y="10464"/>
                  </a:lnTo>
                  <a:cubicBezTo>
                    <a:pt x="2878" y="10464"/>
                    <a:pt x="2870" y="10457"/>
                    <a:pt x="2870" y="10448"/>
                  </a:cubicBezTo>
                  <a:cubicBezTo>
                    <a:pt x="2870" y="10440"/>
                    <a:pt x="2878" y="10432"/>
                    <a:pt x="2886" y="10432"/>
                  </a:cubicBezTo>
                  <a:close/>
                  <a:moveTo>
                    <a:pt x="3078" y="10432"/>
                  </a:moveTo>
                  <a:lnTo>
                    <a:pt x="3174" y="10432"/>
                  </a:lnTo>
                  <a:cubicBezTo>
                    <a:pt x="3183" y="10432"/>
                    <a:pt x="3190" y="10440"/>
                    <a:pt x="3190" y="10448"/>
                  </a:cubicBezTo>
                  <a:cubicBezTo>
                    <a:pt x="3190" y="10457"/>
                    <a:pt x="3183" y="10464"/>
                    <a:pt x="3174" y="10464"/>
                  </a:cubicBezTo>
                  <a:lnTo>
                    <a:pt x="3078" y="10464"/>
                  </a:lnTo>
                  <a:cubicBezTo>
                    <a:pt x="3070" y="10464"/>
                    <a:pt x="3062" y="10457"/>
                    <a:pt x="3062" y="10448"/>
                  </a:cubicBezTo>
                  <a:cubicBezTo>
                    <a:pt x="3062" y="10440"/>
                    <a:pt x="3070" y="10432"/>
                    <a:pt x="3078" y="10432"/>
                  </a:cubicBezTo>
                  <a:close/>
                  <a:moveTo>
                    <a:pt x="3270" y="10432"/>
                  </a:moveTo>
                  <a:lnTo>
                    <a:pt x="3366" y="10432"/>
                  </a:lnTo>
                  <a:cubicBezTo>
                    <a:pt x="3375" y="10432"/>
                    <a:pt x="3382" y="10440"/>
                    <a:pt x="3382" y="10448"/>
                  </a:cubicBezTo>
                  <a:cubicBezTo>
                    <a:pt x="3382" y="10457"/>
                    <a:pt x="3375" y="10464"/>
                    <a:pt x="3366" y="10464"/>
                  </a:cubicBezTo>
                  <a:lnTo>
                    <a:pt x="3270" y="10464"/>
                  </a:lnTo>
                  <a:cubicBezTo>
                    <a:pt x="3262" y="10464"/>
                    <a:pt x="3254" y="10457"/>
                    <a:pt x="3254" y="10448"/>
                  </a:cubicBezTo>
                  <a:cubicBezTo>
                    <a:pt x="3254" y="10440"/>
                    <a:pt x="3262" y="10432"/>
                    <a:pt x="3270" y="10432"/>
                  </a:cubicBezTo>
                  <a:close/>
                  <a:moveTo>
                    <a:pt x="3462" y="10432"/>
                  </a:moveTo>
                  <a:lnTo>
                    <a:pt x="3558" y="10432"/>
                  </a:lnTo>
                  <a:cubicBezTo>
                    <a:pt x="3567" y="10432"/>
                    <a:pt x="3574" y="10440"/>
                    <a:pt x="3574" y="10448"/>
                  </a:cubicBezTo>
                  <a:cubicBezTo>
                    <a:pt x="3574" y="10457"/>
                    <a:pt x="3567" y="10464"/>
                    <a:pt x="3558" y="10464"/>
                  </a:cubicBezTo>
                  <a:lnTo>
                    <a:pt x="3462" y="10464"/>
                  </a:lnTo>
                  <a:cubicBezTo>
                    <a:pt x="3454" y="10464"/>
                    <a:pt x="3446" y="10457"/>
                    <a:pt x="3446" y="10448"/>
                  </a:cubicBezTo>
                  <a:cubicBezTo>
                    <a:pt x="3446" y="10440"/>
                    <a:pt x="3454" y="10432"/>
                    <a:pt x="3462" y="10432"/>
                  </a:cubicBezTo>
                  <a:close/>
                  <a:moveTo>
                    <a:pt x="3654" y="10432"/>
                  </a:moveTo>
                  <a:lnTo>
                    <a:pt x="3750" y="10432"/>
                  </a:lnTo>
                  <a:cubicBezTo>
                    <a:pt x="3759" y="10432"/>
                    <a:pt x="3766" y="10440"/>
                    <a:pt x="3766" y="10448"/>
                  </a:cubicBezTo>
                  <a:cubicBezTo>
                    <a:pt x="3766" y="10457"/>
                    <a:pt x="3759" y="10464"/>
                    <a:pt x="3750" y="10464"/>
                  </a:cubicBezTo>
                  <a:lnTo>
                    <a:pt x="3654" y="10464"/>
                  </a:lnTo>
                  <a:cubicBezTo>
                    <a:pt x="3646" y="10464"/>
                    <a:pt x="3638" y="10457"/>
                    <a:pt x="3638" y="10448"/>
                  </a:cubicBezTo>
                  <a:cubicBezTo>
                    <a:pt x="3638" y="10440"/>
                    <a:pt x="3646" y="10432"/>
                    <a:pt x="3654" y="10432"/>
                  </a:cubicBezTo>
                  <a:close/>
                  <a:moveTo>
                    <a:pt x="3846" y="10432"/>
                  </a:moveTo>
                  <a:lnTo>
                    <a:pt x="3942" y="10432"/>
                  </a:lnTo>
                  <a:cubicBezTo>
                    <a:pt x="3951" y="10432"/>
                    <a:pt x="3958" y="10440"/>
                    <a:pt x="3958" y="10448"/>
                  </a:cubicBezTo>
                  <a:cubicBezTo>
                    <a:pt x="3958" y="10457"/>
                    <a:pt x="3951" y="10464"/>
                    <a:pt x="3942" y="10464"/>
                  </a:cubicBezTo>
                  <a:lnTo>
                    <a:pt x="3846" y="10464"/>
                  </a:lnTo>
                  <a:cubicBezTo>
                    <a:pt x="3838" y="10464"/>
                    <a:pt x="3830" y="10457"/>
                    <a:pt x="3830" y="10448"/>
                  </a:cubicBezTo>
                  <a:cubicBezTo>
                    <a:pt x="3830" y="10440"/>
                    <a:pt x="3838" y="10432"/>
                    <a:pt x="3846" y="10432"/>
                  </a:cubicBezTo>
                  <a:close/>
                  <a:moveTo>
                    <a:pt x="4038" y="10432"/>
                  </a:moveTo>
                  <a:lnTo>
                    <a:pt x="4134" y="10432"/>
                  </a:lnTo>
                  <a:cubicBezTo>
                    <a:pt x="4143" y="10432"/>
                    <a:pt x="4150" y="10440"/>
                    <a:pt x="4150" y="10448"/>
                  </a:cubicBezTo>
                  <a:cubicBezTo>
                    <a:pt x="4150" y="10457"/>
                    <a:pt x="4143" y="10464"/>
                    <a:pt x="4134" y="10464"/>
                  </a:cubicBezTo>
                  <a:lnTo>
                    <a:pt x="4038" y="10464"/>
                  </a:lnTo>
                  <a:cubicBezTo>
                    <a:pt x="4030" y="10464"/>
                    <a:pt x="4022" y="10457"/>
                    <a:pt x="4022" y="10448"/>
                  </a:cubicBezTo>
                  <a:cubicBezTo>
                    <a:pt x="4022" y="10440"/>
                    <a:pt x="4030" y="10432"/>
                    <a:pt x="4038" y="10432"/>
                  </a:cubicBezTo>
                  <a:close/>
                  <a:moveTo>
                    <a:pt x="4230" y="10432"/>
                  </a:moveTo>
                  <a:lnTo>
                    <a:pt x="4326" y="10432"/>
                  </a:lnTo>
                  <a:cubicBezTo>
                    <a:pt x="4335" y="10432"/>
                    <a:pt x="4342" y="10440"/>
                    <a:pt x="4342" y="10448"/>
                  </a:cubicBezTo>
                  <a:cubicBezTo>
                    <a:pt x="4342" y="10457"/>
                    <a:pt x="4335" y="10464"/>
                    <a:pt x="4326" y="10464"/>
                  </a:cubicBezTo>
                  <a:lnTo>
                    <a:pt x="4230" y="10464"/>
                  </a:lnTo>
                  <a:cubicBezTo>
                    <a:pt x="4222" y="10464"/>
                    <a:pt x="4214" y="10457"/>
                    <a:pt x="4214" y="10448"/>
                  </a:cubicBezTo>
                  <a:cubicBezTo>
                    <a:pt x="4214" y="10440"/>
                    <a:pt x="4222" y="10432"/>
                    <a:pt x="4230" y="10432"/>
                  </a:cubicBezTo>
                  <a:close/>
                  <a:moveTo>
                    <a:pt x="4422" y="10432"/>
                  </a:moveTo>
                  <a:lnTo>
                    <a:pt x="4518" y="10432"/>
                  </a:lnTo>
                  <a:cubicBezTo>
                    <a:pt x="4527" y="10432"/>
                    <a:pt x="4534" y="10440"/>
                    <a:pt x="4534" y="10448"/>
                  </a:cubicBezTo>
                  <a:cubicBezTo>
                    <a:pt x="4534" y="10457"/>
                    <a:pt x="4527" y="10464"/>
                    <a:pt x="4518" y="10464"/>
                  </a:cubicBezTo>
                  <a:lnTo>
                    <a:pt x="4422" y="10464"/>
                  </a:lnTo>
                  <a:cubicBezTo>
                    <a:pt x="4414" y="10464"/>
                    <a:pt x="4406" y="10457"/>
                    <a:pt x="4406" y="10448"/>
                  </a:cubicBezTo>
                  <a:cubicBezTo>
                    <a:pt x="4406" y="10440"/>
                    <a:pt x="4414" y="10432"/>
                    <a:pt x="4422" y="10432"/>
                  </a:cubicBezTo>
                  <a:close/>
                  <a:moveTo>
                    <a:pt x="4614" y="10432"/>
                  </a:moveTo>
                  <a:lnTo>
                    <a:pt x="4710" y="10432"/>
                  </a:lnTo>
                  <a:cubicBezTo>
                    <a:pt x="4719" y="10432"/>
                    <a:pt x="4726" y="10440"/>
                    <a:pt x="4726" y="10448"/>
                  </a:cubicBezTo>
                  <a:cubicBezTo>
                    <a:pt x="4726" y="10457"/>
                    <a:pt x="4719" y="10464"/>
                    <a:pt x="4710" y="10464"/>
                  </a:cubicBezTo>
                  <a:lnTo>
                    <a:pt x="4614" y="10464"/>
                  </a:lnTo>
                  <a:cubicBezTo>
                    <a:pt x="4606" y="10464"/>
                    <a:pt x="4598" y="10457"/>
                    <a:pt x="4598" y="10448"/>
                  </a:cubicBezTo>
                  <a:cubicBezTo>
                    <a:pt x="4598" y="10440"/>
                    <a:pt x="4606" y="10432"/>
                    <a:pt x="4614" y="10432"/>
                  </a:cubicBezTo>
                  <a:close/>
                  <a:moveTo>
                    <a:pt x="4806" y="10432"/>
                  </a:moveTo>
                  <a:lnTo>
                    <a:pt x="4902" y="10432"/>
                  </a:lnTo>
                  <a:cubicBezTo>
                    <a:pt x="4911" y="10432"/>
                    <a:pt x="4918" y="10440"/>
                    <a:pt x="4918" y="10448"/>
                  </a:cubicBezTo>
                  <a:cubicBezTo>
                    <a:pt x="4918" y="10457"/>
                    <a:pt x="4911" y="10464"/>
                    <a:pt x="4902" y="10464"/>
                  </a:cubicBezTo>
                  <a:lnTo>
                    <a:pt x="4806" y="10464"/>
                  </a:lnTo>
                  <a:cubicBezTo>
                    <a:pt x="4798" y="10464"/>
                    <a:pt x="4790" y="10457"/>
                    <a:pt x="4790" y="10448"/>
                  </a:cubicBezTo>
                  <a:cubicBezTo>
                    <a:pt x="4790" y="10440"/>
                    <a:pt x="4798" y="10432"/>
                    <a:pt x="4806" y="10432"/>
                  </a:cubicBezTo>
                  <a:close/>
                  <a:moveTo>
                    <a:pt x="4998" y="10432"/>
                  </a:moveTo>
                  <a:lnTo>
                    <a:pt x="5094" y="10432"/>
                  </a:lnTo>
                  <a:cubicBezTo>
                    <a:pt x="5103" y="10432"/>
                    <a:pt x="5110" y="10440"/>
                    <a:pt x="5110" y="10448"/>
                  </a:cubicBezTo>
                  <a:cubicBezTo>
                    <a:pt x="5110" y="10457"/>
                    <a:pt x="5103" y="10464"/>
                    <a:pt x="5094" y="10464"/>
                  </a:cubicBezTo>
                  <a:lnTo>
                    <a:pt x="4998" y="10464"/>
                  </a:lnTo>
                  <a:cubicBezTo>
                    <a:pt x="4990" y="10464"/>
                    <a:pt x="4982" y="10457"/>
                    <a:pt x="4982" y="10448"/>
                  </a:cubicBezTo>
                  <a:cubicBezTo>
                    <a:pt x="4982" y="10440"/>
                    <a:pt x="4990" y="10432"/>
                    <a:pt x="4998" y="10432"/>
                  </a:cubicBezTo>
                  <a:close/>
                  <a:moveTo>
                    <a:pt x="5190" y="10432"/>
                  </a:moveTo>
                  <a:lnTo>
                    <a:pt x="5286" y="10432"/>
                  </a:lnTo>
                  <a:cubicBezTo>
                    <a:pt x="5295" y="10432"/>
                    <a:pt x="5302" y="10440"/>
                    <a:pt x="5302" y="10448"/>
                  </a:cubicBezTo>
                  <a:cubicBezTo>
                    <a:pt x="5302" y="10457"/>
                    <a:pt x="5295" y="10464"/>
                    <a:pt x="5286" y="10464"/>
                  </a:cubicBezTo>
                  <a:lnTo>
                    <a:pt x="5190" y="10464"/>
                  </a:lnTo>
                  <a:cubicBezTo>
                    <a:pt x="5182" y="10464"/>
                    <a:pt x="5174" y="10457"/>
                    <a:pt x="5174" y="10448"/>
                  </a:cubicBezTo>
                  <a:cubicBezTo>
                    <a:pt x="5174" y="10440"/>
                    <a:pt x="5182" y="10432"/>
                    <a:pt x="5190" y="10432"/>
                  </a:cubicBezTo>
                  <a:close/>
                  <a:moveTo>
                    <a:pt x="5382" y="10432"/>
                  </a:moveTo>
                  <a:lnTo>
                    <a:pt x="5478" y="10432"/>
                  </a:lnTo>
                  <a:cubicBezTo>
                    <a:pt x="5487" y="10432"/>
                    <a:pt x="5494" y="10440"/>
                    <a:pt x="5494" y="10448"/>
                  </a:cubicBezTo>
                  <a:cubicBezTo>
                    <a:pt x="5494" y="10457"/>
                    <a:pt x="5487" y="10464"/>
                    <a:pt x="5478" y="10464"/>
                  </a:cubicBezTo>
                  <a:lnTo>
                    <a:pt x="5382" y="10464"/>
                  </a:lnTo>
                  <a:cubicBezTo>
                    <a:pt x="5374" y="10464"/>
                    <a:pt x="5366" y="10457"/>
                    <a:pt x="5366" y="10448"/>
                  </a:cubicBezTo>
                  <a:cubicBezTo>
                    <a:pt x="5366" y="10440"/>
                    <a:pt x="5374" y="10432"/>
                    <a:pt x="5382" y="10432"/>
                  </a:cubicBezTo>
                  <a:close/>
                  <a:moveTo>
                    <a:pt x="5574" y="10432"/>
                  </a:moveTo>
                  <a:lnTo>
                    <a:pt x="5670" y="10432"/>
                  </a:lnTo>
                  <a:cubicBezTo>
                    <a:pt x="5679" y="10432"/>
                    <a:pt x="5686" y="10440"/>
                    <a:pt x="5686" y="10448"/>
                  </a:cubicBezTo>
                  <a:cubicBezTo>
                    <a:pt x="5686" y="10457"/>
                    <a:pt x="5679" y="10464"/>
                    <a:pt x="5670" y="10464"/>
                  </a:cubicBezTo>
                  <a:lnTo>
                    <a:pt x="5574" y="10464"/>
                  </a:lnTo>
                  <a:cubicBezTo>
                    <a:pt x="5566" y="10464"/>
                    <a:pt x="5558" y="10457"/>
                    <a:pt x="5558" y="10448"/>
                  </a:cubicBezTo>
                  <a:cubicBezTo>
                    <a:pt x="5558" y="10440"/>
                    <a:pt x="5566" y="10432"/>
                    <a:pt x="5574" y="10432"/>
                  </a:cubicBezTo>
                  <a:close/>
                  <a:moveTo>
                    <a:pt x="5766" y="10432"/>
                  </a:moveTo>
                  <a:lnTo>
                    <a:pt x="5862" y="10432"/>
                  </a:lnTo>
                  <a:cubicBezTo>
                    <a:pt x="5871" y="10432"/>
                    <a:pt x="5878" y="10440"/>
                    <a:pt x="5878" y="10448"/>
                  </a:cubicBezTo>
                  <a:cubicBezTo>
                    <a:pt x="5878" y="10457"/>
                    <a:pt x="5871" y="10464"/>
                    <a:pt x="5862" y="10464"/>
                  </a:cubicBezTo>
                  <a:lnTo>
                    <a:pt x="5766" y="10464"/>
                  </a:lnTo>
                  <a:cubicBezTo>
                    <a:pt x="5758" y="10464"/>
                    <a:pt x="5750" y="10457"/>
                    <a:pt x="5750" y="10448"/>
                  </a:cubicBezTo>
                  <a:cubicBezTo>
                    <a:pt x="5750" y="10440"/>
                    <a:pt x="5758" y="10432"/>
                    <a:pt x="5766" y="10432"/>
                  </a:cubicBezTo>
                  <a:close/>
                  <a:moveTo>
                    <a:pt x="5958" y="10432"/>
                  </a:moveTo>
                  <a:lnTo>
                    <a:pt x="6054" y="10432"/>
                  </a:lnTo>
                  <a:cubicBezTo>
                    <a:pt x="6063" y="10432"/>
                    <a:pt x="6070" y="10440"/>
                    <a:pt x="6070" y="10448"/>
                  </a:cubicBezTo>
                  <a:cubicBezTo>
                    <a:pt x="6070" y="10457"/>
                    <a:pt x="6063" y="10464"/>
                    <a:pt x="6054" y="10464"/>
                  </a:cubicBezTo>
                  <a:lnTo>
                    <a:pt x="5958" y="10464"/>
                  </a:lnTo>
                  <a:cubicBezTo>
                    <a:pt x="5950" y="10464"/>
                    <a:pt x="5942" y="10457"/>
                    <a:pt x="5942" y="10448"/>
                  </a:cubicBezTo>
                  <a:cubicBezTo>
                    <a:pt x="5942" y="10440"/>
                    <a:pt x="5950" y="10432"/>
                    <a:pt x="5958" y="10432"/>
                  </a:cubicBezTo>
                  <a:close/>
                  <a:moveTo>
                    <a:pt x="6150" y="10432"/>
                  </a:moveTo>
                  <a:lnTo>
                    <a:pt x="6246" y="10432"/>
                  </a:lnTo>
                  <a:cubicBezTo>
                    <a:pt x="6255" y="10432"/>
                    <a:pt x="6262" y="10440"/>
                    <a:pt x="6262" y="10448"/>
                  </a:cubicBezTo>
                  <a:cubicBezTo>
                    <a:pt x="6262" y="10457"/>
                    <a:pt x="6255" y="10464"/>
                    <a:pt x="6246" y="10464"/>
                  </a:cubicBezTo>
                  <a:lnTo>
                    <a:pt x="6150" y="10464"/>
                  </a:lnTo>
                  <a:cubicBezTo>
                    <a:pt x="6142" y="10464"/>
                    <a:pt x="6134" y="10457"/>
                    <a:pt x="6134" y="10448"/>
                  </a:cubicBezTo>
                  <a:cubicBezTo>
                    <a:pt x="6134" y="10440"/>
                    <a:pt x="6142" y="10432"/>
                    <a:pt x="6150" y="10432"/>
                  </a:cubicBezTo>
                  <a:close/>
                  <a:moveTo>
                    <a:pt x="6342" y="10432"/>
                  </a:moveTo>
                  <a:lnTo>
                    <a:pt x="6438" y="10432"/>
                  </a:lnTo>
                  <a:cubicBezTo>
                    <a:pt x="6447" y="10432"/>
                    <a:pt x="6454" y="10440"/>
                    <a:pt x="6454" y="10448"/>
                  </a:cubicBezTo>
                  <a:cubicBezTo>
                    <a:pt x="6454" y="10457"/>
                    <a:pt x="6447" y="10464"/>
                    <a:pt x="6438" y="10464"/>
                  </a:cubicBezTo>
                  <a:lnTo>
                    <a:pt x="6342" y="10464"/>
                  </a:lnTo>
                  <a:cubicBezTo>
                    <a:pt x="6334" y="10464"/>
                    <a:pt x="6326" y="10457"/>
                    <a:pt x="6326" y="10448"/>
                  </a:cubicBezTo>
                  <a:cubicBezTo>
                    <a:pt x="6326" y="10440"/>
                    <a:pt x="6334" y="10432"/>
                    <a:pt x="6342" y="10432"/>
                  </a:cubicBezTo>
                  <a:close/>
                  <a:moveTo>
                    <a:pt x="6534" y="10432"/>
                  </a:moveTo>
                  <a:lnTo>
                    <a:pt x="6630" y="10432"/>
                  </a:lnTo>
                  <a:cubicBezTo>
                    <a:pt x="6639" y="10432"/>
                    <a:pt x="6646" y="10440"/>
                    <a:pt x="6646" y="10448"/>
                  </a:cubicBezTo>
                  <a:cubicBezTo>
                    <a:pt x="6646" y="10457"/>
                    <a:pt x="6639" y="10464"/>
                    <a:pt x="6630" y="10464"/>
                  </a:cubicBezTo>
                  <a:lnTo>
                    <a:pt x="6534" y="10464"/>
                  </a:lnTo>
                  <a:cubicBezTo>
                    <a:pt x="6526" y="10464"/>
                    <a:pt x="6518" y="10457"/>
                    <a:pt x="6518" y="10448"/>
                  </a:cubicBezTo>
                  <a:cubicBezTo>
                    <a:pt x="6518" y="10440"/>
                    <a:pt x="6526" y="10432"/>
                    <a:pt x="6534" y="10432"/>
                  </a:cubicBezTo>
                  <a:close/>
                  <a:moveTo>
                    <a:pt x="6715" y="10413"/>
                  </a:moveTo>
                  <a:lnTo>
                    <a:pt x="6732" y="10403"/>
                  </a:lnTo>
                  <a:lnTo>
                    <a:pt x="6729" y="10405"/>
                  </a:lnTo>
                  <a:lnTo>
                    <a:pt x="6756" y="10383"/>
                  </a:lnTo>
                  <a:lnTo>
                    <a:pt x="6754" y="10385"/>
                  </a:lnTo>
                  <a:lnTo>
                    <a:pt x="6776" y="10358"/>
                  </a:lnTo>
                  <a:lnTo>
                    <a:pt x="6774" y="10361"/>
                  </a:lnTo>
                  <a:lnTo>
                    <a:pt x="6778" y="10354"/>
                  </a:lnTo>
                  <a:cubicBezTo>
                    <a:pt x="6782" y="10347"/>
                    <a:pt x="6792" y="10344"/>
                    <a:pt x="6800" y="10348"/>
                  </a:cubicBezTo>
                  <a:cubicBezTo>
                    <a:pt x="6807" y="10352"/>
                    <a:pt x="6810" y="10362"/>
                    <a:pt x="6806" y="10370"/>
                  </a:cubicBezTo>
                  <a:lnTo>
                    <a:pt x="6802" y="10376"/>
                  </a:lnTo>
                  <a:cubicBezTo>
                    <a:pt x="6802" y="10377"/>
                    <a:pt x="6801" y="10378"/>
                    <a:pt x="6801" y="10379"/>
                  </a:cubicBezTo>
                  <a:lnTo>
                    <a:pt x="6779" y="10406"/>
                  </a:lnTo>
                  <a:cubicBezTo>
                    <a:pt x="6778" y="10406"/>
                    <a:pt x="6777" y="10407"/>
                    <a:pt x="6777" y="10408"/>
                  </a:cubicBezTo>
                  <a:lnTo>
                    <a:pt x="6750" y="10430"/>
                  </a:lnTo>
                  <a:cubicBezTo>
                    <a:pt x="6749" y="10430"/>
                    <a:pt x="6748" y="10431"/>
                    <a:pt x="6747" y="10431"/>
                  </a:cubicBezTo>
                  <a:lnTo>
                    <a:pt x="6730" y="10441"/>
                  </a:lnTo>
                  <a:cubicBezTo>
                    <a:pt x="6723" y="10445"/>
                    <a:pt x="6713" y="10442"/>
                    <a:pt x="6709" y="10434"/>
                  </a:cubicBezTo>
                  <a:cubicBezTo>
                    <a:pt x="6705" y="10427"/>
                    <a:pt x="6707" y="10417"/>
                    <a:pt x="6715" y="10413"/>
                  </a:cubicBezTo>
                  <a:close/>
                  <a:moveTo>
                    <a:pt x="6803" y="10269"/>
                  </a:moveTo>
                  <a:lnTo>
                    <a:pt x="6804" y="10265"/>
                  </a:lnTo>
                  <a:cubicBezTo>
                    <a:pt x="6805" y="10256"/>
                    <a:pt x="6812" y="10250"/>
                    <a:pt x="6821" y="10251"/>
                  </a:cubicBezTo>
                  <a:cubicBezTo>
                    <a:pt x="6830" y="10252"/>
                    <a:pt x="6836" y="10259"/>
                    <a:pt x="6835" y="10268"/>
                  </a:cubicBezTo>
                  <a:lnTo>
                    <a:pt x="6835" y="10273"/>
                  </a:lnTo>
                  <a:cubicBezTo>
                    <a:pt x="6834" y="10282"/>
                    <a:pt x="6826" y="10288"/>
                    <a:pt x="6817" y="10287"/>
                  </a:cubicBezTo>
                  <a:cubicBezTo>
                    <a:pt x="6808" y="10286"/>
                    <a:pt x="6802" y="10278"/>
                    <a:pt x="6803" y="10269"/>
                  </a:cubicBezTo>
                  <a:close/>
                  <a:moveTo>
                    <a:pt x="6803" y="10266"/>
                  </a:moveTo>
                  <a:lnTo>
                    <a:pt x="6803" y="10175"/>
                  </a:lnTo>
                  <a:cubicBezTo>
                    <a:pt x="6803" y="10166"/>
                    <a:pt x="6811" y="10159"/>
                    <a:pt x="6819" y="10159"/>
                  </a:cubicBezTo>
                  <a:cubicBezTo>
                    <a:pt x="6828" y="10159"/>
                    <a:pt x="6835" y="10166"/>
                    <a:pt x="6835" y="10175"/>
                  </a:cubicBezTo>
                  <a:lnTo>
                    <a:pt x="6835" y="10266"/>
                  </a:lnTo>
                  <a:cubicBezTo>
                    <a:pt x="6835" y="10275"/>
                    <a:pt x="6828" y="10282"/>
                    <a:pt x="6819" y="10282"/>
                  </a:cubicBezTo>
                  <a:cubicBezTo>
                    <a:pt x="6811" y="10282"/>
                    <a:pt x="6803" y="10275"/>
                    <a:pt x="6803" y="10266"/>
                  </a:cubicBezTo>
                  <a:close/>
                  <a:moveTo>
                    <a:pt x="6803" y="10079"/>
                  </a:moveTo>
                  <a:lnTo>
                    <a:pt x="6803" y="9983"/>
                  </a:lnTo>
                  <a:cubicBezTo>
                    <a:pt x="6803" y="9974"/>
                    <a:pt x="6811" y="9967"/>
                    <a:pt x="6819" y="9967"/>
                  </a:cubicBezTo>
                  <a:cubicBezTo>
                    <a:pt x="6828" y="9967"/>
                    <a:pt x="6835" y="9974"/>
                    <a:pt x="6835" y="9983"/>
                  </a:cubicBezTo>
                  <a:lnTo>
                    <a:pt x="6835" y="10079"/>
                  </a:lnTo>
                  <a:cubicBezTo>
                    <a:pt x="6835" y="10088"/>
                    <a:pt x="6828" y="10095"/>
                    <a:pt x="6819" y="10095"/>
                  </a:cubicBezTo>
                  <a:cubicBezTo>
                    <a:pt x="6811" y="10095"/>
                    <a:pt x="6803" y="10088"/>
                    <a:pt x="6803" y="10079"/>
                  </a:cubicBezTo>
                  <a:close/>
                  <a:moveTo>
                    <a:pt x="6803" y="9887"/>
                  </a:moveTo>
                  <a:lnTo>
                    <a:pt x="6803" y="9791"/>
                  </a:lnTo>
                  <a:cubicBezTo>
                    <a:pt x="6803" y="9782"/>
                    <a:pt x="6811" y="9775"/>
                    <a:pt x="6819" y="9775"/>
                  </a:cubicBezTo>
                  <a:cubicBezTo>
                    <a:pt x="6828" y="9775"/>
                    <a:pt x="6835" y="9782"/>
                    <a:pt x="6835" y="9791"/>
                  </a:cubicBezTo>
                  <a:lnTo>
                    <a:pt x="6835" y="9887"/>
                  </a:lnTo>
                  <a:cubicBezTo>
                    <a:pt x="6835" y="9896"/>
                    <a:pt x="6828" y="9903"/>
                    <a:pt x="6819" y="9903"/>
                  </a:cubicBezTo>
                  <a:cubicBezTo>
                    <a:pt x="6811" y="9903"/>
                    <a:pt x="6803" y="9896"/>
                    <a:pt x="6803" y="9887"/>
                  </a:cubicBezTo>
                  <a:close/>
                  <a:moveTo>
                    <a:pt x="6803" y="9695"/>
                  </a:moveTo>
                  <a:lnTo>
                    <a:pt x="6803" y="9599"/>
                  </a:lnTo>
                  <a:cubicBezTo>
                    <a:pt x="6803" y="9590"/>
                    <a:pt x="6811" y="9583"/>
                    <a:pt x="6819" y="9583"/>
                  </a:cubicBezTo>
                  <a:cubicBezTo>
                    <a:pt x="6828" y="9583"/>
                    <a:pt x="6835" y="9590"/>
                    <a:pt x="6835" y="9599"/>
                  </a:cubicBezTo>
                  <a:lnTo>
                    <a:pt x="6835" y="9695"/>
                  </a:lnTo>
                  <a:cubicBezTo>
                    <a:pt x="6835" y="9704"/>
                    <a:pt x="6828" y="9711"/>
                    <a:pt x="6819" y="9711"/>
                  </a:cubicBezTo>
                  <a:cubicBezTo>
                    <a:pt x="6811" y="9711"/>
                    <a:pt x="6803" y="9704"/>
                    <a:pt x="6803" y="9695"/>
                  </a:cubicBezTo>
                  <a:close/>
                  <a:moveTo>
                    <a:pt x="6803" y="9503"/>
                  </a:moveTo>
                  <a:lnTo>
                    <a:pt x="6803" y="9407"/>
                  </a:lnTo>
                  <a:cubicBezTo>
                    <a:pt x="6803" y="9398"/>
                    <a:pt x="6811" y="9391"/>
                    <a:pt x="6819" y="9391"/>
                  </a:cubicBezTo>
                  <a:cubicBezTo>
                    <a:pt x="6828" y="9391"/>
                    <a:pt x="6835" y="9398"/>
                    <a:pt x="6835" y="9407"/>
                  </a:cubicBezTo>
                  <a:lnTo>
                    <a:pt x="6835" y="9503"/>
                  </a:lnTo>
                  <a:cubicBezTo>
                    <a:pt x="6835" y="9512"/>
                    <a:pt x="6828" y="9519"/>
                    <a:pt x="6819" y="9519"/>
                  </a:cubicBezTo>
                  <a:cubicBezTo>
                    <a:pt x="6811" y="9519"/>
                    <a:pt x="6803" y="9512"/>
                    <a:pt x="6803" y="9503"/>
                  </a:cubicBezTo>
                  <a:close/>
                  <a:moveTo>
                    <a:pt x="6803" y="9311"/>
                  </a:moveTo>
                  <a:lnTo>
                    <a:pt x="6803" y="9215"/>
                  </a:lnTo>
                  <a:cubicBezTo>
                    <a:pt x="6803" y="9206"/>
                    <a:pt x="6811" y="9199"/>
                    <a:pt x="6819" y="9199"/>
                  </a:cubicBezTo>
                  <a:cubicBezTo>
                    <a:pt x="6828" y="9199"/>
                    <a:pt x="6835" y="9206"/>
                    <a:pt x="6835" y="9215"/>
                  </a:cubicBezTo>
                  <a:lnTo>
                    <a:pt x="6835" y="9311"/>
                  </a:lnTo>
                  <a:cubicBezTo>
                    <a:pt x="6835" y="9320"/>
                    <a:pt x="6828" y="9327"/>
                    <a:pt x="6819" y="9327"/>
                  </a:cubicBezTo>
                  <a:cubicBezTo>
                    <a:pt x="6811" y="9327"/>
                    <a:pt x="6803" y="9320"/>
                    <a:pt x="6803" y="9311"/>
                  </a:cubicBezTo>
                  <a:close/>
                  <a:moveTo>
                    <a:pt x="6803" y="9119"/>
                  </a:moveTo>
                  <a:lnTo>
                    <a:pt x="6803" y="9023"/>
                  </a:lnTo>
                  <a:cubicBezTo>
                    <a:pt x="6803" y="9014"/>
                    <a:pt x="6811" y="9007"/>
                    <a:pt x="6819" y="9007"/>
                  </a:cubicBezTo>
                  <a:cubicBezTo>
                    <a:pt x="6828" y="9007"/>
                    <a:pt x="6835" y="9014"/>
                    <a:pt x="6835" y="9023"/>
                  </a:cubicBezTo>
                  <a:lnTo>
                    <a:pt x="6835" y="9119"/>
                  </a:lnTo>
                  <a:cubicBezTo>
                    <a:pt x="6835" y="9128"/>
                    <a:pt x="6828" y="9135"/>
                    <a:pt x="6819" y="9135"/>
                  </a:cubicBezTo>
                  <a:cubicBezTo>
                    <a:pt x="6811" y="9135"/>
                    <a:pt x="6803" y="9128"/>
                    <a:pt x="6803" y="9119"/>
                  </a:cubicBezTo>
                  <a:close/>
                  <a:moveTo>
                    <a:pt x="6803" y="8927"/>
                  </a:moveTo>
                  <a:lnTo>
                    <a:pt x="6803" y="8831"/>
                  </a:lnTo>
                  <a:cubicBezTo>
                    <a:pt x="6803" y="8822"/>
                    <a:pt x="6811" y="8815"/>
                    <a:pt x="6819" y="8815"/>
                  </a:cubicBezTo>
                  <a:cubicBezTo>
                    <a:pt x="6828" y="8815"/>
                    <a:pt x="6835" y="8822"/>
                    <a:pt x="6835" y="8831"/>
                  </a:cubicBezTo>
                  <a:lnTo>
                    <a:pt x="6835" y="8927"/>
                  </a:lnTo>
                  <a:cubicBezTo>
                    <a:pt x="6835" y="8936"/>
                    <a:pt x="6828" y="8943"/>
                    <a:pt x="6819" y="8943"/>
                  </a:cubicBezTo>
                  <a:cubicBezTo>
                    <a:pt x="6811" y="8943"/>
                    <a:pt x="6803" y="8936"/>
                    <a:pt x="6803" y="8927"/>
                  </a:cubicBezTo>
                  <a:close/>
                  <a:moveTo>
                    <a:pt x="6803" y="8735"/>
                  </a:moveTo>
                  <a:lnTo>
                    <a:pt x="6803" y="8639"/>
                  </a:lnTo>
                  <a:cubicBezTo>
                    <a:pt x="6803" y="8630"/>
                    <a:pt x="6811" y="8623"/>
                    <a:pt x="6819" y="8623"/>
                  </a:cubicBezTo>
                  <a:cubicBezTo>
                    <a:pt x="6828" y="8623"/>
                    <a:pt x="6835" y="8630"/>
                    <a:pt x="6835" y="8639"/>
                  </a:cubicBezTo>
                  <a:lnTo>
                    <a:pt x="6835" y="8735"/>
                  </a:lnTo>
                  <a:cubicBezTo>
                    <a:pt x="6835" y="8744"/>
                    <a:pt x="6828" y="8751"/>
                    <a:pt x="6819" y="8751"/>
                  </a:cubicBezTo>
                  <a:cubicBezTo>
                    <a:pt x="6811" y="8751"/>
                    <a:pt x="6803" y="8744"/>
                    <a:pt x="6803" y="8735"/>
                  </a:cubicBezTo>
                  <a:close/>
                  <a:moveTo>
                    <a:pt x="6803" y="8543"/>
                  </a:moveTo>
                  <a:lnTo>
                    <a:pt x="6803" y="8447"/>
                  </a:lnTo>
                  <a:cubicBezTo>
                    <a:pt x="6803" y="8438"/>
                    <a:pt x="6811" y="8431"/>
                    <a:pt x="6819" y="8431"/>
                  </a:cubicBezTo>
                  <a:cubicBezTo>
                    <a:pt x="6828" y="8431"/>
                    <a:pt x="6835" y="8438"/>
                    <a:pt x="6835" y="8447"/>
                  </a:cubicBezTo>
                  <a:lnTo>
                    <a:pt x="6835" y="8543"/>
                  </a:lnTo>
                  <a:cubicBezTo>
                    <a:pt x="6835" y="8552"/>
                    <a:pt x="6828" y="8559"/>
                    <a:pt x="6819" y="8559"/>
                  </a:cubicBezTo>
                  <a:cubicBezTo>
                    <a:pt x="6811" y="8559"/>
                    <a:pt x="6803" y="8552"/>
                    <a:pt x="6803" y="8543"/>
                  </a:cubicBezTo>
                  <a:close/>
                  <a:moveTo>
                    <a:pt x="6803" y="8351"/>
                  </a:moveTo>
                  <a:lnTo>
                    <a:pt x="6803" y="8255"/>
                  </a:lnTo>
                  <a:cubicBezTo>
                    <a:pt x="6803" y="8246"/>
                    <a:pt x="6811" y="8239"/>
                    <a:pt x="6819" y="8239"/>
                  </a:cubicBezTo>
                  <a:cubicBezTo>
                    <a:pt x="6828" y="8239"/>
                    <a:pt x="6835" y="8246"/>
                    <a:pt x="6835" y="8255"/>
                  </a:cubicBezTo>
                  <a:lnTo>
                    <a:pt x="6835" y="8351"/>
                  </a:lnTo>
                  <a:cubicBezTo>
                    <a:pt x="6835" y="8360"/>
                    <a:pt x="6828" y="8367"/>
                    <a:pt x="6819" y="8367"/>
                  </a:cubicBezTo>
                  <a:cubicBezTo>
                    <a:pt x="6811" y="8367"/>
                    <a:pt x="6803" y="8360"/>
                    <a:pt x="6803" y="8351"/>
                  </a:cubicBezTo>
                  <a:close/>
                  <a:moveTo>
                    <a:pt x="6803" y="8159"/>
                  </a:moveTo>
                  <a:lnTo>
                    <a:pt x="6803" y="8063"/>
                  </a:lnTo>
                  <a:cubicBezTo>
                    <a:pt x="6803" y="8054"/>
                    <a:pt x="6811" y="8047"/>
                    <a:pt x="6819" y="8047"/>
                  </a:cubicBezTo>
                  <a:cubicBezTo>
                    <a:pt x="6828" y="8047"/>
                    <a:pt x="6835" y="8054"/>
                    <a:pt x="6835" y="8063"/>
                  </a:cubicBezTo>
                  <a:lnTo>
                    <a:pt x="6835" y="8159"/>
                  </a:lnTo>
                  <a:cubicBezTo>
                    <a:pt x="6835" y="8168"/>
                    <a:pt x="6828" y="8175"/>
                    <a:pt x="6819" y="8175"/>
                  </a:cubicBezTo>
                  <a:cubicBezTo>
                    <a:pt x="6811" y="8175"/>
                    <a:pt x="6803" y="8168"/>
                    <a:pt x="6803" y="8159"/>
                  </a:cubicBezTo>
                  <a:close/>
                  <a:moveTo>
                    <a:pt x="6803" y="7967"/>
                  </a:moveTo>
                  <a:lnTo>
                    <a:pt x="6803" y="7871"/>
                  </a:lnTo>
                  <a:cubicBezTo>
                    <a:pt x="6803" y="7862"/>
                    <a:pt x="6811" y="7855"/>
                    <a:pt x="6819" y="7855"/>
                  </a:cubicBezTo>
                  <a:cubicBezTo>
                    <a:pt x="6828" y="7855"/>
                    <a:pt x="6835" y="7862"/>
                    <a:pt x="6835" y="7871"/>
                  </a:cubicBezTo>
                  <a:lnTo>
                    <a:pt x="6835" y="7967"/>
                  </a:lnTo>
                  <a:cubicBezTo>
                    <a:pt x="6835" y="7976"/>
                    <a:pt x="6828" y="7983"/>
                    <a:pt x="6819" y="7983"/>
                  </a:cubicBezTo>
                  <a:cubicBezTo>
                    <a:pt x="6811" y="7983"/>
                    <a:pt x="6803" y="7976"/>
                    <a:pt x="6803" y="7967"/>
                  </a:cubicBezTo>
                  <a:close/>
                  <a:moveTo>
                    <a:pt x="6803" y="7775"/>
                  </a:moveTo>
                  <a:lnTo>
                    <a:pt x="6803" y="7679"/>
                  </a:lnTo>
                  <a:cubicBezTo>
                    <a:pt x="6803" y="7670"/>
                    <a:pt x="6811" y="7663"/>
                    <a:pt x="6819" y="7663"/>
                  </a:cubicBezTo>
                  <a:cubicBezTo>
                    <a:pt x="6828" y="7663"/>
                    <a:pt x="6835" y="7670"/>
                    <a:pt x="6835" y="7679"/>
                  </a:cubicBezTo>
                  <a:lnTo>
                    <a:pt x="6835" y="7775"/>
                  </a:lnTo>
                  <a:cubicBezTo>
                    <a:pt x="6835" y="7784"/>
                    <a:pt x="6828" y="7791"/>
                    <a:pt x="6819" y="7791"/>
                  </a:cubicBezTo>
                  <a:cubicBezTo>
                    <a:pt x="6811" y="7791"/>
                    <a:pt x="6803" y="7784"/>
                    <a:pt x="6803" y="7775"/>
                  </a:cubicBezTo>
                  <a:close/>
                  <a:moveTo>
                    <a:pt x="6803" y="7583"/>
                  </a:moveTo>
                  <a:lnTo>
                    <a:pt x="6803" y="7487"/>
                  </a:lnTo>
                  <a:cubicBezTo>
                    <a:pt x="6803" y="7478"/>
                    <a:pt x="6811" y="7471"/>
                    <a:pt x="6819" y="7471"/>
                  </a:cubicBezTo>
                  <a:cubicBezTo>
                    <a:pt x="6828" y="7471"/>
                    <a:pt x="6835" y="7478"/>
                    <a:pt x="6835" y="7487"/>
                  </a:cubicBezTo>
                  <a:lnTo>
                    <a:pt x="6835" y="7583"/>
                  </a:lnTo>
                  <a:cubicBezTo>
                    <a:pt x="6835" y="7592"/>
                    <a:pt x="6828" y="7599"/>
                    <a:pt x="6819" y="7599"/>
                  </a:cubicBezTo>
                  <a:cubicBezTo>
                    <a:pt x="6811" y="7599"/>
                    <a:pt x="6803" y="7592"/>
                    <a:pt x="6803" y="7583"/>
                  </a:cubicBezTo>
                  <a:close/>
                  <a:moveTo>
                    <a:pt x="6803" y="7391"/>
                  </a:moveTo>
                  <a:lnTo>
                    <a:pt x="6803" y="7295"/>
                  </a:lnTo>
                  <a:cubicBezTo>
                    <a:pt x="6803" y="7286"/>
                    <a:pt x="6811" y="7279"/>
                    <a:pt x="6819" y="7279"/>
                  </a:cubicBezTo>
                  <a:cubicBezTo>
                    <a:pt x="6828" y="7279"/>
                    <a:pt x="6835" y="7286"/>
                    <a:pt x="6835" y="7295"/>
                  </a:cubicBezTo>
                  <a:lnTo>
                    <a:pt x="6835" y="7391"/>
                  </a:lnTo>
                  <a:cubicBezTo>
                    <a:pt x="6835" y="7400"/>
                    <a:pt x="6828" y="7407"/>
                    <a:pt x="6819" y="7407"/>
                  </a:cubicBezTo>
                  <a:cubicBezTo>
                    <a:pt x="6811" y="7407"/>
                    <a:pt x="6803" y="7400"/>
                    <a:pt x="6803" y="7391"/>
                  </a:cubicBezTo>
                  <a:close/>
                  <a:moveTo>
                    <a:pt x="6803" y="7199"/>
                  </a:moveTo>
                  <a:lnTo>
                    <a:pt x="6803" y="7103"/>
                  </a:lnTo>
                  <a:cubicBezTo>
                    <a:pt x="6803" y="7094"/>
                    <a:pt x="6811" y="7087"/>
                    <a:pt x="6819" y="7087"/>
                  </a:cubicBezTo>
                  <a:cubicBezTo>
                    <a:pt x="6828" y="7087"/>
                    <a:pt x="6835" y="7094"/>
                    <a:pt x="6835" y="7103"/>
                  </a:cubicBezTo>
                  <a:lnTo>
                    <a:pt x="6835" y="7199"/>
                  </a:lnTo>
                  <a:cubicBezTo>
                    <a:pt x="6835" y="7208"/>
                    <a:pt x="6828" y="7215"/>
                    <a:pt x="6819" y="7215"/>
                  </a:cubicBezTo>
                  <a:cubicBezTo>
                    <a:pt x="6811" y="7215"/>
                    <a:pt x="6803" y="7208"/>
                    <a:pt x="6803" y="7199"/>
                  </a:cubicBezTo>
                  <a:close/>
                  <a:moveTo>
                    <a:pt x="6803" y="7007"/>
                  </a:moveTo>
                  <a:lnTo>
                    <a:pt x="6803" y="6911"/>
                  </a:lnTo>
                  <a:cubicBezTo>
                    <a:pt x="6803" y="6902"/>
                    <a:pt x="6811" y="6895"/>
                    <a:pt x="6819" y="6895"/>
                  </a:cubicBezTo>
                  <a:cubicBezTo>
                    <a:pt x="6828" y="6895"/>
                    <a:pt x="6835" y="6902"/>
                    <a:pt x="6835" y="6911"/>
                  </a:cubicBezTo>
                  <a:lnTo>
                    <a:pt x="6835" y="7007"/>
                  </a:lnTo>
                  <a:cubicBezTo>
                    <a:pt x="6835" y="7016"/>
                    <a:pt x="6828" y="7023"/>
                    <a:pt x="6819" y="7023"/>
                  </a:cubicBezTo>
                  <a:cubicBezTo>
                    <a:pt x="6811" y="7023"/>
                    <a:pt x="6803" y="7016"/>
                    <a:pt x="6803" y="7007"/>
                  </a:cubicBezTo>
                  <a:close/>
                  <a:moveTo>
                    <a:pt x="6803" y="6815"/>
                  </a:moveTo>
                  <a:lnTo>
                    <a:pt x="6803" y="6719"/>
                  </a:lnTo>
                  <a:cubicBezTo>
                    <a:pt x="6803" y="6710"/>
                    <a:pt x="6811" y="6703"/>
                    <a:pt x="6819" y="6703"/>
                  </a:cubicBezTo>
                  <a:cubicBezTo>
                    <a:pt x="6828" y="6703"/>
                    <a:pt x="6835" y="6710"/>
                    <a:pt x="6835" y="6719"/>
                  </a:cubicBezTo>
                  <a:lnTo>
                    <a:pt x="6835" y="6815"/>
                  </a:lnTo>
                  <a:cubicBezTo>
                    <a:pt x="6835" y="6824"/>
                    <a:pt x="6828" y="6831"/>
                    <a:pt x="6819" y="6831"/>
                  </a:cubicBezTo>
                  <a:cubicBezTo>
                    <a:pt x="6811" y="6831"/>
                    <a:pt x="6803" y="6824"/>
                    <a:pt x="6803" y="6815"/>
                  </a:cubicBezTo>
                  <a:close/>
                  <a:moveTo>
                    <a:pt x="6803" y="6623"/>
                  </a:moveTo>
                  <a:lnTo>
                    <a:pt x="6803" y="6527"/>
                  </a:lnTo>
                  <a:cubicBezTo>
                    <a:pt x="6803" y="6518"/>
                    <a:pt x="6811" y="6511"/>
                    <a:pt x="6819" y="6511"/>
                  </a:cubicBezTo>
                  <a:cubicBezTo>
                    <a:pt x="6828" y="6511"/>
                    <a:pt x="6835" y="6518"/>
                    <a:pt x="6835" y="6527"/>
                  </a:cubicBezTo>
                  <a:lnTo>
                    <a:pt x="6835" y="6623"/>
                  </a:lnTo>
                  <a:cubicBezTo>
                    <a:pt x="6835" y="6632"/>
                    <a:pt x="6828" y="6639"/>
                    <a:pt x="6819" y="6639"/>
                  </a:cubicBezTo>
                  <a:cubicBezTo>
                    <a:pt x="6811" y="6639"/>
                    <a:pt x="6803" y="6632"/>
                    <a:pt x="6803" y="6623"/>
                  </a:cubicBezTo>
                  <a:close/>
                  <a:moveTo>
                    <a:pt x="6803" y="6431"/>
                  </a:moveTo>
                  <a:lnTo>
                    <a:pt x="6803" y="6335"/>
                  </a:lnTo>
                  <a:cubicBezTo>
                    <a:pt x="6803" y="6326"/>
                    <a:pt x="6811" y="6319"/>
                    <a:pt x="6819" y="6319"/>
                  </a:cubicBezTo>
                  <a:cubicBezTo>
                    <a:pt x="6828" y="6319"/>
                    <a:pt x="6835" y="6326"/>
                    <a:pt x="6835" y="6335"/>
                  </a:cubicBezTo>
                  <a:lnTo>
                    <a:pt x="6835" y="6431"/>
                  </a:lnTo>
                  <a:cubicBezTo>
                    <a:pt x="6835" y="6440"/>
                    <a:pt x="6828" y="6447"/>
                    <a:pt x="6819" y="6447"/>
                  </a:cubicBezTo>
                  <a:cubicBezTo>
                    <a:pt x="6811" y="6447"/>
                    <a:pt x="6803" y="6440"/>
                    <a:pt x="6803" y="6431"/>
                  </a:cubicBezTo>
                  <a:close/>
                  <a:moveTo>
                    <a:pt x="6803" y="6239"/>
                  </a:moveTo>
                  <a:lnTo>
                    <a:pt x="6803" y="6143"/>
                  </a:lnTo>
                  <a:cubicBezTo>
                    <a:pt x="6803" y="6134"/>
                    <a:pt x="6811" y="6127"/>
                    <a:pt x="6819" y="6127"/>
                  </a:cubicBezTo>
                  <a:cubicBezTo>
                    <a:pt x="6828" y="6127"/>
                    <a:pt x="6835" y="6134"/>
                    <a:pt x="6835" y="6143"/>
                  </a:cubicBezTo>
                  <a:lnTo>
                    <a:pt x="6835" y="6239"/>
                  </a:lnTo>
                  <a:cubicBezTo>
                    <a:pt x="6835" y="6248"/>
                    <a:pt x="6828" y="6255"/>
                    <a:pt x="6819" y="6255"/>
                  </a:cubicBezTo>
                  <a:cubicBezTo>
                    <a:pt x="6811" y="6255"/>
                    <a:pt x="6803" y="6248"/>
                    <a:pt x="6803" y="6239"/>
                  </a:cubicBezTo>
                  <a:close/>
                  <a:moveTo>
                    <a:pt x="6803" y="6047"/>
                  </a:moveTo>
                  <a:lnTo>
                    <a:pt x="6803" y="5951"/>
                  </a:lnTo>
                  <a:cubicBezTo>
                    <a:pt x="6803" y="5942"/>
                    <a:pt x="6811" y="5935"/>
                    <a:pt x="6819" y="5935"/>
                  </a:cubicBezTo>
                  <a:cubicBezTo>
                    <a:pt x="6828" y="5935"/>
                    <a:pt x="6835" y="5942"/>
                    <a:pt x="6835" y="5951"/>
                  </a:cubicBezTo>
                  <a:lnTo>
                    <a:pt x="6835" y="6047"/>
                  </a:lnTo>
                  <a:cubicBezTo>
                    <a:pt x="6835" y="6056"/>
                    <a:pt x="6828" y="6063"/>
                    <a:pt x="6819" y="6063"/>
                  </a:cubicBezTo>
                  <a:cubicBezTo>
                    <a:pt x="6811" y="6063"/>
                    <a:pt x="6803" y="6056"/>
                    <a:pt x="6803" y="6047"/>
                  </a:cubicBezTo>
                  <a:close/>
                  <a:moveTo>
                    <a:pt x="6803" y="5855"/>
                  </a:moveTo>
                  <a:lnTo>
                    <a:pt x="6803" y="5759"/>
                  </a:lnTo>
                  <a:cubicBezTo>
                    <a:pt x="6803" y="5750"/>
                    <a:pt x="6811" y="5743"/>
                    <a:pt x="6819" y="5743"/>
                  </a:cubicBezTo>
                  <a:cubicBezTo>
                    <a:pt x="6828" y="5743"/>
                    <a:pt x="6835" y="5750"/>
                    <a:pt x="6835" y="5759"/>
                  </a:cubicBezTo>
                  <a:lnTo>
                    <a:pt x="6835" y="5855"/>
                  </a:lnTo>
                  <a:cubicBezTo>
                    <a:pt x="6835" y="5864"/>
                    <a:pt x="6828" y="5871"/>
                    <a:pt x="6819" y="5871"/>
                  </a:cubicBezTo>
                  <a:cubicBezTo>
                    <a:pt x="6811" y="5871"/>
                    <a:pt x="6803" y="5864"/>
                    <a:pt x="6803" y="5855"/>
                  </a:cubicBezTo>
                  <a:close/>
                  <a:moveTo>
                    <a:pt x="6803" y="5663"/>
                  </a:moveTo>
                  <a:lnTo>
                    <a:pt x="6803" y="5567"/>
                  </a:lnTo>
                  <a:cubicBezTo>
                    <a:pt x="6803" y="5558"/>
                    <a:pt x="6811" y="5551"/>
                    <a:pt x="6819" y="5551"/>
                  </a:cubicBezTo>
                  <a:cubicBezTo>
                    <a:pt x="6828" y="5551"/>
                    <a:pt x="6835" y="5558"/>
                    <a:pt x="6835" y="5567"/>
                  </a:cubicBezTo>
                  <a:lnTo>
                    <a:pt x="6835" y="5663"/>
                  </a:lnTo>
                  <a:cubicBezTo>
                    <a:pt x="6835" y="5672"/>
                    <a:pt x="6828" y="5679"/>
                    <a:pt x="6819" y="5679"/>
                  </a:cubicBezTo>
                  <a:cubicBezTo>
                    <a:pt x="6811" y="5679"/>
                    <a:pt x="6803" y="5672"/>
                    <a:pt x="6803" y="5663"/>
                  </a:cubicBezTo>
                  <a:close/>
                  <a:moveTo>
                    <a:pt x="6803" y="5471"/>
                  </a:moveTo>
                  <a:lnTo>
                    <a:pt x="6803" y="5375"/>
                  </a:lnTo>
                  <a:cubicBezTo>
                    <a:pt x="6803" y="5366"/>
                    <a:pt x="6811" y="5359"/>
                    <a:pt x="6819" y="5359"/>
                  </a:cubicBezTo>
                  <a:cubicBezTo>
                    <a:pt x="6828" y="5359"/>
                    <a:pt x="6835" y="5366"/>
                    <a:pt x="6835" y="5375"/>
                  </a:cubicBezTo>
                  <a:lnTo>
                    <a:pt x="6835" y="5471"/>
                  </a:lnTo>
                  <a:cubicBezTo>
                    <a:pt x="6835" y="5480"/>
                    <a:pt x="6828" y="5487"/>
                    <a:pt x="6819" y="5487"/>
                  </a:cubicBezTo>
                  <a:cubicBezTo>
                    <a:pt x="6811" y="5487"/>
                    <a:pt x="6803" y="5480"/>
                    <a:pt x="6803" y="5471"/>
                  </a:cubicBezTo>
                  <a:close/>
                  <a:moveTo>
                    <a:pt x="6803" y="5279"/>
                  </a:moveTo>
                  <a:lnTo>
                    <a:pt x="6803" y="5183"/>
                  </a:lnTo>
                  <a:cubicBezTo>
                    <a:pt x="6803" y="5174"/>
                    <a:pt x="6811" y="5167"/>
                    <a:pt x="6819" y="5167"/>
                  </a:cubicBezTo>
                  <a:cubicBezTo>
                    <a:pt x="6828" y="5167"/>
                    <a:pt x="6835" y="5174"/>
                    <a:pt x="6835" y="5183"/>
                  </a:cubicBezTo>
                  <a:lnTo>
                    <a:pt x="6835" y="5279"/>
                  </a:lnTo>
                  <a:cubicBezTo>
                    <a:pt x="6835" y="5288"/>
                    <a:pt x="6828" y="5295"/>
                    <a:pt x="6819" y="5295"/>
                  </a:cubicBezTo>
                  <a:cubicBezTo>
                    <a:pt x="6811" y="5295"/>
                    <a:pt x="6803" y="5288"/>
                    <a:pt x="6803" y="5279"/>
                  </a:cubicBezTo>
                  <a:close/>
                  <a:moveTo>
                    <a:pt x="6803" y="5087"/>
                  </a:moveTo>
                  <a:lnTo>
                    <a:pt x="6803" y="4991"/>
                  </a:lnTo>
                  <a:cubicBezTo>
                    <a:pt x="6803" y="4982"/>
                    <a:pt x="6811" y="4975"/>
                    <a:pt x="6819" y="4975"/>
                  </a:cubicBezTo>
                  <a:cubicBezTo>
                    <a:pt x="6828" y="4975"/>
                    <a:pt x="6835" y="4982"/>
                    <a:pt x="6835" y="4991"/>
                  </a:cubicBezTo>
                  <a:lnTo>
                    <a:pt x="6835" y="5087"/>
                  </a:lnTo>
                  <a:cubicBezTo>
                    <a:pt x="6835" y="5096"/>
                    <a:pt x="6828" y="5103"/>
                    <a:pt x="6819" y="5103"/>
                  </a:cubicBezTo>
                  <a:cubicBezTo>
                    <a:pt x="6811" y="5103"/>
                    <a:pt x="6803" y="5096"/>
                    <a:pt x="6803" y="5087"/>
                  </a:cubicBezTo>
                  <a:close/>
                  <a:moveTo>
                    <a:pt x="6803" y="4895"/>
                  </a:moveTo>
                  <a:lnTo>
                    <a:pt x="6803" y="4799"/>
                  </a:lnTo>
                  <a:cubicBezTo>
                    <a:pt x="6803" y="4790"/>
                    <a:pt x="6811" y="4783"/>
                    <a:pt x="6819" y="4783"/>
                  </a:cubicBezTo>
                  <a:cubicBezTo>
                    <a:pt x="6828" y="4783"/>
                    <a:pt x="6835" y="4790"/>
                    <a:pt x="6835" y="4799"/>
                  </a:cubicBezTo>
                  <a:lnTo>
                    <a:pt x="6835" y="4895"/>
                  </a:lnTo>
                  <a:cubicBezTo>
                    <a:pt x="6835" y="4904"/>
                    <a:pt x="6828" y="4911"/>
                    <a:pt x="6819" y="4911"/>
                  </a:cubicBezTo>
                  <a:cubicBezTo>
                    <a:pt x="6811" y="4911"/>
                    <a:pt x="6803" y="4904"/>
                    <a:pt x="6803" y="4895"/>
                  </a:cubicBezTo>
                  <a:close/>
                  <a:moveTo>
                    <a:pt x="6803" y="4703"/>
                  </a:moveTo>
                  <a:lnTo>
                    <a:pt x="6803" y="4607"/>
                  </a:lnTo>
                  <a:cubicBezTo>
                    <a:pt x="6803" y="4598"/>
                    <a:pt x="6811" y="4591"/>
                    <a:pt x="6819" y="4591"/>
                  </a:cubicBezTo>
                  <a:cubicBezTo>
                    <a:pt x="6828" y="4591"/>
                    <a:pt x="6835" y="4598"/>
                    <a:pt x="6835" y="4607"/>
                  </a:cubicBezTo>
                  <a:lnTo>
                    <a:pt x="6835" y="4703"/>
                  </a:lnTo>
                  <a:cubicBezTo>
                    <a:pt x="6835" y="4712"/>
                    <a:pt x="6828" y="4719"/>
                    <a:pt x="6819" y="4719"/>
                  </a:cubicBezTo>
                  <a:cubicBezTo>
                    <a:pt x="6811" y="4719"/>
                    <a:pt x="6803" y="4712"/>
                    <a:pt x="6803" y="4703"/>
                  </a:cubicBezTo>
                  <a:close/>
                  <a:moveTo>
                    <a:pt x="6803" y="4511"/>
                  </a:moveTo>
                  <a:lnTo>
                    <a:pt x="6803" y="4415"/>
                  </a:lnTo>
                  <a:cubicBezTo>
                    <a:pt x="6803" y="4406"/>
                    <a:pt x="6811" y="4399"/>
                    <a:pt x="6819" y="4399"/>
                  </a:cubicBezTo>
                  <a:cubicBezTo>
                    <a:pt x="6828" y="4399"/>
                    <a:pt x="6835" y="4406"/>
                    <a:pt x="6835" y="4415"/>
                  </a:cubicBezTo>
                  <a:lnTo>
                    <a:pt x="6835" y="4511"/>
                  </a:lnTo>
                  <a:cubicBezTo>
                    <a:pt x="6835" y="4520"/>
                    <a:pt x="6828" y="4527"/>
                    <a:pt x="6819" y="4527"/>
                  </a:cubicBezTo>
                  <a:cubicBezTo>
                    <a:pt x="6811" y="4527"/>
                    <a:pt x="6803" y="4520"/>
                    <a:pt x="6803" y="4511"/>
                  </a:cubicBezTo>
                  <a:close/>
                  <a:moveTo>
                    <a:pt x="6803" y="4319"/>
                  </a:moveTo>
                  <a:lnTo>
                    <a:pt x="6803" y="4223"/>
                  </a:lnTo>
                  <a:cubicBezTo>
                    <a:pt x="6803" y="4214"/>
                    <a:pt x="6811" y="4207"/>
                    <a:pt x="6819" y="4207"/>
                  </a:cubicBezTo>
                  <a:cubicBezTo>
                    <a:pt x="6828" y="4207"/>
                    <a:pt x="6835" y="4214"/>
                    <a:pt x="6835" y="4223"/>
                  </a:cubicBezTo>
                  <a:lnTo>
                    <a:pt x="6835" y="4319"/>
                  </a:lnTo>
                  <a:cubicBezTo>
                    <a:pt x="6835" y="4328"/>
                    <a:pt x="6828" y="4335"/>
                    <a:pt x="6819" y="4335"/>
                  </a:cubicBezTo>
                  <a:cubicBezTo>
                    <a:pt x="6811" y="4335"/>
                    <a:pt x="6803" y="4328"/>
                    <a:pt x="6803" y="4319"/>
                  </a:cubicBezTo>
                  <a:close/>
                  <a:moveTo>
                    <a:pt x="6803" y="4127"/>
                  </a:moveTo>
                  <a:lnTo>
                    <a:pt x="6803" y="4031"/>
                  </a:lnTo>
                  <a:cubicBezTo>
                    <a:pt x="6803" y="4022"/>
                    <a:pt x="6811" y="4015"/>
                    <a:pt x="6819" y="4015"/>
                  </a:cubicBezTo>
                  <a:cubicBezTo>
                    <a:pt x="6828" y="4015"/>
                    <a:pt x="6835" y="4022"/>
                    <a:pt x="6835" y="4031"/>
                  </a:cubicBezTo>
                  <a:lnTo>
                    <a:pt x="6835" y="4127"/>
                  </a:lnTo>
                  <a:cubicBezTo>
                    <a:pt x="6835" y="4136"/>
                    <a:pt x="6828" y="4143"/>
                    <a:pt x="6819" y="4143"/>
                  </a:cubicBezTo>
                  <a:cubicBezTo>
                    <a:pt x="6811" y="4143"/>
                    <a:pt x="6803" y="4136"/>
                    <a:pt x="6803" y="4127"/>
                  </a:cubicBezTo>
                  <a:close/>
                  <a:moveTo>
                    <a:pt x="6803" y="3935"/>
                  </a:moveTo>
                  <a:lnTo>
                    <a:pt x="6803" y="3839"/>
                  </a:lnTo>
                  <a:cubicBezTo>
                    <a:pt x="6803" y="3830"/>
                    <a:pt x="6811" y="3823"/>
                    <a:pt x="6819" y="3823"/>
                  </a:cubicBezTo>
                  <a:cubicBezTo>
                    <a:pt x="6828" y="3823"/>
                    <a:pt x="6835" y="3830"/>
                    <a:pt x="6835" y="3839"/>
                  </a:cubicBezTo>
                  <a:lnTo>
                    <a:pt x="6835" y="3935"/>
                  </a:lnTo>
                  <a:cubicBezTo>
                    <a:pt x="6835" y="3944"/>
                    <a:pt x="6828" y="3951"/>
                    <a:pt x="6819" y="3951"/>
                  </a:cubicBezTo>
                  <a:cubicBezTo>
                    <a:pt x="6811" y="3951"/>
                    <a:pt x="6803" y="3944"/>
                    <a:pt x="6803" y="3935"/>
                  </a:cubicBezTo>
                  <a:close/>
                  <a:moveTo>
                    <a:pt x="6803" y="3743"/>
                  </a:moveTo>
                  <a:lnTo>
                    <a:pt x="6803" y="3647"/>
                  </a:lnTo>
                  <a:cubicBezTo>
                    <a:pt x="6803" y="3638"/>
                    <a:pt x="6811" y="3631"/>
                    <a:pt x="6819" y="3631"/>
                  </a:cubicBezTo>
                  <a:cubicBezTo>
                    <a:pt x="6828" y="3631"/>
                    <a:pt x="6835" y="3638"/>
                    <a:pt x="6835" y="3647"/>
                  </a:cubicBezTo>
                  <a:lnTo>
                    <a:pt x="6835" y="3743"/>
                  </a:lnTo>
                  <a:cubicBezTo>
                    <a:pt x="6835" y="3752"/>
                    <a:pt x="6828" y="3759"/>
                    <a:pt x="6819" y="3759"/>
                  </a:cubicBezTo>
                  <a:cubicBezTo>
                    <a:pt x="6811" y="3759"/>
                    <a:pt x="6803" y="3752"/>
                    <a:pt x="6803" y="3743"/>
                  </a:cubicBezTo>
                  <a:close/>
                  <a:moveTo>
                    <a:pt x="6803" y="3551"/>
                  </a:moveTo>
                  <a:lnTo>
                    <a:pt x="6803" y="3455"/>
                  </a:lnTo>
                  <a:cubicBezTo>
                    <a:pt x="6803" y="3446"/>
                    <a:pt x="6811" y="3439"/>
                    <a:pt x="6819" y="3439"/>
                  </a:cubicBezTo>
                  <a:cubicBezTo>
                    <a:pt x="6828" y="3439"/>
                    <a:pt x="6835" y="3446"/>
                    <a:pt x="6835" y="3455"/>
                  </a:cubicBezTo>
                  <a:lnTo>
                    <a:pt x="6835" y="3551"/>
                  </a:lnTo>
                  <a:cubicBezTo>
                    <a:pt x="6835" y="3560"/>
                    <a:pt x="6828" y="3567"/>
                    <a:pt x="6819" y="3567"/>
                  </a:cubicBezTo>
                  <a:cubicBezTo>
                    <a:pt x="6811" y="3567"/>
                    <a:pt x="6803" y="3560"/>
                    <a:pt x="6803" y="3551"/>
                  </a:cubicBezTo>
                  <a:close/>
                  <a:moveTo>
                    <a:pt x="6803" y="3359"/>
                  </a:moveTo>
                  <a:lnTo>
                    <a:pt x="6803" y="3263"/>
                  </a:lnTo>
                  <a:cubicBezTo>
                    <a:pt x="6803" y="3254"/>
                    <a:pt x="6811" y="3247"/>
                    <a:pt x="6819" y="3247"/>
                  </a:cubicBezTo>
                  <a:cubicBezTo>
                    <a:pt x="6828" y="3247"/>
                    <a:pt x="6835" y="3254"/>
                    <a:pt x="6835" y="3263"/>
                  </a:cubicBezTo>
                  <a:lnTo>
                    <a:pt x="6835" y="3359"/>
                  </a:lnTo>
                  <a:cubicBezTo>
                    <a:pt x="6835" y="3368"/>
                    <a:pt x="6828" y="3375"/>
                    <a:pt x="6819" y="3375"/>
                  </a:cubicBezTo>
                  <a:cubicBezTo>
                    <a:pt x="6811" y="3375"/>
                    <a:pt x="6803" y="3368"/>
                    <a:pt x="6803" y="3359"/>
                  </a:cubicBezTo>
                  <a:close/>
                  <a:moveTo>
                    <a:pt x="6803" y="3167"/>
                  </a:moveTo>
                  <a:lnTo>
                    <a:pt x="6803" y="3071"/>
                  </a:lnTo>
                  <a:cubicBezTo>
                    <a:pt x="6803" y="3062"/>
                    <a:pt x="6811" y="3055"/>
                    <a:pt x="6819" y="3055"/>
                  </a:cubicBezTo>
                  <a:cubicBezTo>
                    <a:pt x="6828" y="3055"/>
                    <a:pt x="6835" y="3062"/>
                    <a:pt x="6835" y="3071"/>
                  </a:cubicBezTo>
                  <a:lnTo>
                    <a:pt x="6835" y="3167"/>
                  </a:lnTo>
                  <a:cubicBezTo>
                    <a:pt x="6835" y="3176"/>
                    <a:pt x="6828" y="3183"/>
                    <a:pt x="6819" y="3183"/>
                  </a:cubicBezTo>
                  <a:cubicBezTo>
                    <a:pt x="6811" y="3183"/>
                    <a:pt x="6803" y="3176"/>
                    <a:pt x="6803" y="3167"/>
                  </a:cubicBezTo>
                  <a:close/>
                  <a:moveTo>
                    <a:pt x="6803" y="2975"/>
                  </a:moveTo>
                  <a:lnTo>
                    <a:pt x="6803" y="2879"/>
                  </a:lnTo>
                  <a:cubicBezTo>
                    <a:pt x="6803" y="2870"/>
                    <a:pt x="6811" y="2863"/>
                    <a:pt x="6819" y="2863"/>
                  </a:cubicBezTo>
                  <a:cubicBezTo>
                    <a:pt x="6828" y="2863"/>
                    <a:pt x="6835" y="2870"/>
                    <a:pt x="6835" y="2879"/>
                  </a:cubicBezTo>
                  <a:lnTo>
                    <a:pt x="6835" y="2975"/>
                  </a:lnTo>
                  <a:cubicBezTo>
                    <a:pt x="6835" y="2984"/>
                    <a:pt x="6828" y="2991"/>
                    <a:pt x="6819" y="2991"/>
                  </a:cubicBezTo>
                  <a:cubicBezTo>
                    <a:pt x="6811" y="2991"/>
                    <a:pt x="6803" y="2984"/>
                    <a:pt x="6803" y="2975"/>
                  </a:cubicBezTo>
                  <a:close/>
                  <a:moveTo>
                    <a:pt x="6803" y="2783"/>
                  </a:moveTo>
                  <a:lnTo>
                    <a:pt x="6803" y="2687"/>
                  </a:lnTo>
                  <a:cubicBezTo>
                    <a:pt x="6803" y="2678"/>
                    <a:pt x="6811" y="2671"/>
                    <a:pt x="6819" y="2671"/>
                  </a:cubicBezTo>
                  <a:cubicBezTo>
                    <a:pt x="6828" y="2671"/>
                    <a:pt x="6835" y="2678"/>
                    <a:pt x="6835" y="2687"/>
                  </a:cubicBezTo>
                  <a:lnTo>
                    <a:pt x="6835" y="2783"/>
                  </a:lnTo>
                  <a:cubicBezTo>
                    <a:pt x="6835" y="2792"/>
                    <a:pt x="6828" y="2799"/>
                    <a:pt x="6819" y="2799"/>
                  </a:cubicBezTo>
                  <a:cubicBezTo>
                    <a:pt x="6811" y="2799"/>
                    <a:pt x="6803" y="2792"/>
                    <a:pt x="6803" y="2783"/>
                  </a:cubicBezTo>
                  <a:close/>
                  <a:moveTo>
                    <a:pt x="6803" y="2591"/>
                  </a:moveTo>
                  <a:lnTo>
                    <a:pt x="6803" y="2495"/>
                  </a:lnTo>
                  <a:cubicBezTo>
                    <a:pt x="6803" y="2486"/>
                    <a:pt x="6811" y="2479"/>
                    <a:pt x="6819" y="2479"/>
                  </a:cubicBezTo>
                  <a:cubicBezTo>
                    <a:pt x="6828" y="2479"/>
                    <a:pt x="6835" y="2486"/>
                    <a:pt x="6835" y="2495"/>
                  </a:cubicBezTo>
                  <a:lnTo>
                    <a:pt x="6835" y="2591"/>
                  </a:lnTo>
                  <a:cubicBezTo>
                    <a:pt x="6835" y="2600"/>
                    <a:pt x="6828" y="2607"/>
                    <a:pt x="6819" y="2607"/>
                  </a:cubicBezTo>
                  <a:cubicBezTo>
                    <a:pt x="6811" y="2607"/>
                    <a:pt x="6803" y="2600"/>
                    <a:pt x="6803" y="2591"/>
                  </a:cubicBezTo>
                  <a:close/>
                  <a:moveTo>
                    <a:pt x="6803" y="2399"/>
                  </a:moveTo>
                  <a:lnTo>
                    <a:pt x="6803" y="2303"/>
                  </a:lnTo>
                  <a:cubicBezTo>
                    <a:pt x="6803" y="2294"/>
                    <a:pt x="6811" y="2287"/>
                    <a:pt x="6819" y="2287"/>
                  </a:cubicBezTo>
                  <a:cubicBezTo>
                    <a:pt x="6828" y="2287"/>
                    <a:pt x="6835" y="2294"/>
                    <a:pt x="6835" y="2303"/>
                  </a:cubicBezTo>
                  <a:lnTo>
                    <a:pt x="6835" y="2399"/>
                  </a:lnTo>
                  <a:cubicBezTo>
                    <a:pt x="6835" y="2408"/>
                    <a:pt x="6828" y="2415"/>
                    <a:pt x="6819" y="2415"/>
                  </a:cubicBezTo>
                  <a:cubicBezTo>
                    <a:pt x="6811" y="2415"/>
                    <a:pt x="6803" y="2408"/>
                    <a:pt x="6803" y="2399"/>
                  </a:cubicBezTo>
                  <a:close/>
                  <a:moveTo>
                    <a:pt x="6803" y="2207"/>
                  </a:moveTo>
                  <a:lnTo>
                    <a:pt x="6803" y="2111"/>
                  </a:lnTo>
                  <a:cubicBezTo>
                    <a:pt x="6803" y="2102"/>
                    <a:pt x="6811" y="2095"/>
                    <a:pt x="6819" y="2095"/>
                  </a:cubicBezTo>
                  <a:cubicBezTo>
                    <a:pt x="6828" y="2095"/>
                    <a:pt x="6835" y="2102"/>
                    <a:pt x="6835" y="2111"/>
                  </a:cubicBezTo>
                  <a:lnTo>
                    <a:pt x="6835" y="2207"/>
                  </a:lnTo>
                  <a:cubicBezTo>
                    <a:pt x="6835" y="2216"/>
                    <a:pt x="6828" y="2223"/>
                    <a:pt x="6819" y="2223"/>
                  </a:cubicBezTo>
                  <a:cubicBezTo>
                    <a:pt x="6811" y="2223"/>
                    <a:pt x="6803" y="2216"/>
                    <a:pt x="6803" y="2207"/>
                  </a:cubicBezTo>
                  <a:close/>
                  <a:moveTo>
                    <a:pt x="6803" y="2015"/>
                  </a:moveTo>
                  <a:lnTo>
                    <a:pt x="6803" y="1919"/>
                  </a:lnTo>
                  <a:cubicBezTo>
                    <a:pt x="6803" y="1910"/>
                    <a:pt x="6811" y="1903"/>
                    <a:pt x="6819" y="1903"/>
                  </a:cubicBezTo>
                  <a:cubicBezTo>
                    <a:pt x="6828" y="1903"/>
                    <a:pt x="6835" y="1910"/>
                    <a:pt x="6835" y="1919"/>
                  </a:cubicBezTo>
                  <a:lnTo>
                    <a:pt x="6835" y="2015"/>
                  </a:lnTo>
                  <a:cubicBezTo>
                    <a:pt x="6835" y="2024"/>
                    <a:pt x="6828" y="2031"/>
                    <a:pt x="6819" y="2031"/>
                  </a:cubicBezTo>
                  <a:cubicBezTo>
                    <a:pt x="6811" y="2031"/>
                    <a:pt x="6803" y="2024"/>
                    <a:pt x="6803" y="2015"/>
                  </a:cubicBezTo>
                  <a:close/>
                  <a:moveTo>
                    <a:pt x="6803" y="1823"/>
                  </a:moveTo>
                  <a:lnTo>
                    <a:pt x="6803" y="1727"/>
                  </a:lnTo>
                  <a:cubicBezTo>
                    <a:pt x="6803" y="1718"/>
                    <a:pt x="6811" y="1711"/>
                    <a:pt x="6819" y="1711"/>
                  </a:cubicBezTo>
                  <a:cubicBezTo>
                    <a:pt x="6828" y="1711"/>
                    <a:pt x="6835" y="1718"/>
                    <a:pt x="6835" y="1727"/>
                  </a:cubicBezTo>
                  <a:lnTo>
                    <a:pt x="6835" y="1823"/>
                  </a:lnTo>
                  <a:cubicBezTo>
                    <a:pt x="6835" y="1832"/>
                    <a:pt x="6828" y="1839"/>
                    <a:pt x="6819" y="1839"/>
                  </a:cubicBezTo>
                  <a:cubicBezTo>
                    <a:pt x="6811" y="1839"/>
                    <a:pt x="6803" y="1832"/>
                    <a:pt x="6803" y="1823"/>
                  </a:cubicBezTo>
                  <a:close/>
                  <a:moveTo>
                    <a:pt x="6803" y="1631"/>
                  </a:moveTo>
                  <a:lnTo>
                    <a:pt x="6803" y="1535"/>
                  </a:lnTo>
                  <a:cubicBezTo>
                    <a:pt x="6803" y="1526"/>
                    <a:pt x="6811" y="1519"/>
                    <a:pt x="6819" y="1519"/>
                  </a:cubicBezTo>
                  <a:cubicBezTo>
                    <a:pt x="6828" y="1519"/>
                    <a:pt x="6835" y="1526"/>
                    <a:pt x="6835" y="1535"/>
                  </a:cubicBezTo>
                  <a:lnTo>
                    <a:pt x="6835" y="1631"/>
                  </a:lnTo>
                  <a:cubicBezTo>
                    <a:pt x="6835" y="1640"/>
                    <a:pt x="6828" y="1647"/>
                    <a:pt x="6819" y="1647"/>
                  </a:cubicBezTo>
                  <a:cubicBezTo>
                    <a:pt x="6811" y="1647"/>
                    <a:pt x="6803" y="1640"/>
                    <a:pt x="6803" y="1631"/>
                  </a:cubicBezTo>
                  <a:close/>
                  <a:moveTo>
                    <a:pt x="6803" y="1439"/>
                  </a:moveTo>
                  <a:lnTo>
                    <a:pt x="6803" y="1343"/>
                  </a:lnTo>
                  <a:cubicBezTo>
                    <a:pt x="6803" y="1334"/>
                    <a:pt x="6811" y="1327"/>
                    <a:pt x="6819" y="1327"/>
                  </a:cubicBezTo>
                  <a:cubicBezTo>
                    <a:pt x="6828" y="1327"/>
                    <a:pt x="6835" y="1334"/>
                    <a:pt x="6835" y="1343"/>
                  </a:cubicBezTo>
                  <a:lnTo>
                    <a:pt x="6835" y="1439"/>
                  </a:lnTo>
                  <a:cubicBezTo>
                    <a:pt x="6835" y="1448"/>
                    <a:pt x="6828" y="1455"/>
                    <a:pt x="6819" y="1455"/>
                  </a:cubicBezTo>
                  <a:cubicBezTo>
                    <a:pt x="6811" y="1455"/>
                    <a:pt x="6803" y="1448"/>
                    <a:pt x="6803" y="1439"/>
                  </a:cubicBezTo>
                  <a:close/>
                  <a:moveTo>
                    <a:pt x="6803" y="1247"/>
                  </a:moveTo>
                  <a:lnTo>
                    <a:pt x="6803" y="1151"/>
                  </a:lnTo>
                  <a:cubicBezTo>
                    <a:pt x="6803" y="1142"/>
                    <a:pt x="6811" y="1135"/>
                    <a:pt x="6819" y="1135"/>
                  </a:cubicBezTo>
                  <a:cubicBezTo>
                    <a:pt x="6828" y="1135"/>
                    <a:pt x="6835" y="1142"/>
                    <a:pt x="6835" y="1151"/>
                  </a:cubicBezTo>
                  <a:lnTo>
                    <a:pt x="6835" y="1247"/>
                  </a:lnTo>
                  <a:cubicBezTo>
                    <a:pt x="6835" y="1256"/>
                    <a:pt x="6828" y="1263"/>
                    <a:pt x="6819" y="1263"/>
                  </a:cubicBezTo>
                  <a:cubicBezTo>
                    <a:pt x="6811" y="1263"/>
                    <a:pt x="6803" y="1256"/>
                    <a:pt x="6803" y="1247"/>
                  </a:cubicBezTo>
                  <a:close/>
                  <a:moveTo>
                    <a:pt x="6803" y="1055"/>
                  </a:moveTo>
                  <a:lnTo>
                    <a:pt x="6803" y="959"/>
                  </a:lnTo>
                  <a:cubicBezTo>
                    <a:pt x="6803" y="950"/>
                    <a:pt x="6811" y="943"/>
                    <a:pt x="6819" y="943"/>
                  </a:cubicBezTo>
                  <a:cubicBezTo>
                    <a:pt x="6828" y="943"/>
                    <a:pt x="6835" y="950"/>
                    <a:pt x="6835" y="959"/>
                  </a:cubicBezTo>
                  <a:lnTo>
                    <a:pt x="6835" y="1055"/>
                  </a:lnTo>
                  <a:cubicBezTo>
                    <a:pt x="6835" y="1064"/>
                    <a:pt x="6828" y="1071"/>
                    <a:pt x="6819" y="1071"/>
                  </a:cubicBezTo>
                  <a:cubicBezTo>
                    <a:pt x="6811" y="1071"/>
                    <a:pt x="6803" y="1064"/>
                    <a:pt x="6803" y="1055"/>
                  </a:cubicBezTo>
                  <a:close/>
                  <a:moveTo>
                    <a:pt x="6803" y="863"/>
                  </a:moveTo>
                  <a:lnTo>
                    <a:pt x="6803" y="767"/>
                  </a:lnTo>
                  <a:cubicBezTo>
                    <a:pt x="6803" y="758"/>
                    <a:pt x="6811" y="751"/>
                    <a:pt x="6819" y="751"/>
                  </a:cubicBezTo>
                  <a:cubicBezTo>
                    <a:pt x="6828" y="751"/>
                    <a:pt x="6835" y="758"/>
                    <a:pt x="6835" y="767"/>
                  </a:cubicBezTo>
                  <a:lnTo>
                    <a:pt x="6835" y="863"/>
                  </a:lnTo>
                  <a:cubicBezTo>
                    <a:pt x="6835" y="872"/>
                    <a:pt x="6828" y="879"/>
                    <a:pt x="6819" y="879"/>
                  </a:cubicBezTo>
                  <a:cubicBezTo>
                    <a:pt x="6811" y="879"/>
                    <a:pt x="6803" y="872"/>
                    <a:pt x="6803" y="863"/>
                  </a:cubicBezTo>
                  <a:close/>
                  <a:moveTo>
                    <a:pt x="6803" y="671"/>
                  </a:moveTo>
                  <a:lnTo>
                    <a:pt x="6803" y="575"/>
                  </a:lnTo>
                  <a:cubicBezTo>
                    <a:pt x="6803" y="566"/>
                    <a:pt x="6811" y="559"/>
                    <a:pt x="6819" y="559"/>
                  </a:cubicBezTo>
                  <a:cubicBezTo>
                    <a:pt x="6828" y="559"/>
                    <a:pt x="6835" y="566"/>
                    <a:pt x="6835" y="575"/>
                  </a:cubicBezTo>
                  <a:lnTo>
                    <a:pt x="6835" y="671"/>
                  </a:lnTo>
                  <a:cubicBezTo>
                    <a:pt x="6835" y="680"/>
                    <a:pt x="6828" y="687"/>
                    <a:pt x="6819" y="687"/>
                  </a:cubicBezTo>
                  <a:cubicBezTo>
                    <a:pt x="6811" y="687"/>
                    <a:pt x="6803" y="680"/>
                    <a:pt x="6803" y="671"/>
                  </a:cubicBezTo>
                  <a:close/>
                  <a:moveTo>
                    <a:pt x="6803" y="479"/>
                  </a:moveTo>
                  <a:lnTo>
                    <a:pt x="6803" y="383"/>
                  </a:lnTo>
                  <a:cubicBezTo>
                    <a:pt x="6803" y="374"/>
                    <a:pt x="6811" y="367"/>
                    <a:pt x="6819" y="367"/>
                  </a:cubicBezTo>
                  <a:cubicBezTo>
                    <a:pt x="6828" y="367"/>
                    <a:pt x="6835" y="374"/>
                    <a:pt x="6835" y="383"/>
                  </a:cubicBezTo>
                  <a:lnTo>
                    <a:pt x="6835" y="479"/>
                  </a:lnTo>
                  <a:cubicBezTo>
                    <a:pt x="6835" y="488"/>
                    <a:pt x="6828" y="495"/>
                    <a:pt x="6819" y="495"/>
                  </a:cubicBezTo>
                  <a:cubicBezTo>
                    <a:pt x="6811" y="495"/>
                    <a:pt x="6803" y="488"/>
                    <a:pt x="6803" y="479"/>
                  </a:cubicBezTo>
                  <a:close/>
                  <a:moveTo>
                    <a:pt x="6803" y="287"/>
                  </a:moveTo>
                  <a:lnTo>
                    <a:pt x="6803" y="198"/>
                  </a:lnTo>
                  <a:lnTo>
                    <a:pt x="6803" y="193"/>
                  </a:lnTo>
                  <a:cubicBezTo>
                    <a:pt x="6802" y="184"/>
                    <a:pt x="6808" y="176"/>
                    <a:pt x="6817" y="175"/>
                  </a:cubicBezTo>
                  <a:cubicBezTo>
                    <a:pt x="6826" y="174"/>
                    <a:pt x="6834" y="181"/>
                    <a:pt x="6835" y="189"/>
                  </a:cubicBezTo>
                  <a:lnTo>
                    <a:pt x="6835" y="198"/>
                  </a:lnTo>
                  <a:lnTo>
                    <a:pt x="6835" y="287"/>
                  </a:lnTo>
                  <a:cubicBezTo>
                    <a:pt x="6835" y="296"/>
                    <a:pt x="6828" y="303"/>
                    <a:pt x="6819" y="303"/>
                  </a:cubicBezTo>
                  <a:cubicBezTo>
                    <a:pt x="6811" y="303"/>
                    <a:pt x="6803" y="296"/>
                    <a:pt x="6803" y="287"/>
                  </a:cubicBezTo>
                  <a:close/>
                  <a:moveTo>
                    <a:pt x="6777" y="108"/>
                  </a:moveTo>
                  <a:lnTo>
                    <a:pt x="6774" y="104"/>
                  </a:lnTo>
                  <a:lnTo>
                    <a:pt x="6776" y="107"/>
                  </a:lnTo>
                  <a:lnTo>
                    <a:pt x="6754" y="80"/>
                  </a:lnTo>
                  <a:lnTo>
                    <a:pt x="6756" y="82"/>
                  </a:lnTo>
                  <a:lnTo>
                    <a:pt x="6729" y="60"/>
                  </a:lnTo>
                  <a:lnTo>
                    <a:pt x="6732" y="61"/>
                  </a:lnTo>
                  <a:lnTo>
                    <a:pt x="6713" y="51"/>
                  </a:lnTo>
                  <a:cubicBezTo>
                    <a:pt x="6705" y="47"/>
                    <a:pt x="6702" y="37"/>
                    <a:pt x="6706" y="29"/>
                  </a:cubicBezTo>
                  <a:cubicBezTo>
                    <a:pt x="6711" y="22"/>
                    <a:pt x="6720" y="19"/>
                    <a:pt x="6728" y="23"/>
                  </a:cubicBezTo>
                  <a:lnTo>
                    <a:pt x="6747" y="33"/>
                  </a:lnTo>
                  <a:cubicBezTo>
                    <a:pt x="6748" y="34"/>
                    <a:pt x="6749" y="34"/>
                    <a:pt x="6750" y="35"/>
                  </a:cubicBezTo>
                  <a:lnTo>
                    <a:pt x="6777" y="57"/>
                  </a:lnTo>
                  <a:cubicBezTo>
                    <a:pt x="6777" y="58"/>
                    <a:pt x="6778" y="59"/>
                    <a:pt x="6779" y="59"/>
                  </a:cubicBezTo>
                  <a:lnTo>
                    <a:pt x="6801" y="86"/>
                  </a:lnTo>
                  <a:cubicBezTo>
                    <a:pt x="6801" y="87"/>
                    <a:pt x="6802" y="88"/>
                    <a:pt x="6802" y="89"/>
                  </a:cubicBezTo>
                  <a:lnTo>
                    <a:pt x="6805" y="93"/>
                  </a:lnTo>
                  <a:cubicBezTo>
                    <a:pt x="6809" y="101"/>
                    <a:pt x="6806" y="110"/>
                    <a:pt x="6798" y="115"/>
                  </a:cubicBezTo>
                  <a:cubicBezTo>
                    <a:pt x="6791" y="119"/>
                    <a:pt x="6781" y="116"/>
                    <a:pt x="6777" y="108"/>
                  </a:cubicBezTo>
                  <a:close/>
                  <a:moveTo>
                    <a:pt x="6628" y="32"/>
                  </a:moveTo>
                  <a:lnTo>
                    <a:pt x="6532" y="32"/>
                  </a:lnTo>
                  <a:cubicBezTo>
                    <a:pt x="6523" y="32"/>
                    <a:pt x="6516" y="25"/>
                    <a:pt x="6516" y="16"/>
                  </a:cubicBezTo>
                  <a:cubicBezTo>
                    <a:pt x="6516" y="8"/>
                    <a:pt x="6523" y="0"/>
                    <a:pt x="6532" y="0"/>
                  </a:cubicBezTo>
                  <a:lnTo>
                    <a:pt x="6628" y="0"/>
                  </a:lnTo>
                  <a:cubicBezTo>
                    <a:pt x="6637" y="0"/>
                    <a:pt x="6644" y="8"/>
                    <a:pt x="6644" y="16"/>
                  </a:cubicBezTo>
                  <a:cubicBezTo>
                    <a:pt x="6644" y="25"/>
                    <a:pt x="6637" y="32"/>
                    <a:pt x="6628" y="32"/>
                  </a:cubicBezTo>
                  <a:close/>
                  <a:moveTo>
                    <a:pt x="6436" y="32"/>
                  </a:moveTo>
                  <a:lnTo>
                    <a:pt x="6340" y="32"/>
                  </a:lnTo>
                  <a:cubicBezTo>
                    <a:pt x="6331" y="32"/>
                    <a:pt x="6324" y="25"/>
                    <a:pt x="6324" y="16"/>
                  </a:cubicBezTo>
                  <a:cubicBezTo>
                    <a:pt x="6324" y="8"/>
                    <a:pt x="6331" y="0"/>
                    <a:pt x="6340" y="0"/>
                  </a:cubicBezTo>
                  <a:lnTo>
                    <a:pt x="6436" y="0"/>
                  </a:lnTo>
                  <a:cubicBezTo>
                    <a:pt x="6445" y="0"/>
                    <a:pt x="6452" y="8"/>
                    <a:pt x="6452" y="16"/>
                  </a:cubicBezTo>
                  <a:cubicBezTo>
                    <a:pt x="6452" y="25"/>
                    <a:pt x="6445" y="32"/>
                    <a:pt x="6436" y="32"/>
                  </a:cubicBezTo>
                  <a:close/>
                  <a:moveTo>
                    <a:pt x="6244" y="32"/>
                  </a:moveTo>
                  <a:lnTo>
                    <a:pt x="6148" y="32"/>
                  </a:lnTo>
                  <a:cubicBezTo>
                    <a:pt x="6139" y="32"/>
                    <a:pt x="6132" y="25"/>
                    <a:pt x="6132" y="16"/>
                  </a:cubicBezTo>
                  <a:cubicBezTo>
                    <a:pt x="6132" y="8"/>
                    <a:pt x="6139" y="0"/>
                    <a:pt x="6148" y="0"/>
                  </a:cubicBezTo>
                  <a:lnTo>
                    <a:pt x="6244" y="0"/>
                  </a:lnTo>
                  <a:cubicBezTo>
                    <a:pt x="6253" y="0"/>
                    <a:pt x="6260" y="8"/>
                    <a:pt x="6260" y="16"/>
                  </a:cubicBezTo>
                  <a:cubicBezTo>
                    <a:pt x="6260" y="25"/>
                    <a:pt x="6253" y="32"/>
                    <a:pt x="6244" y="32"/>
                  </a:cubicBezTo>
                  <a:close/>
                  <a:moveTo>
                    <a:pt x="6052" y="32"/>
                  </a:moveTo>
                  <a:lnTo>
                    <a:pt x="5956" y="32"/>
                  </a:lnTo>
                  <a:cubicBezTo>
                    <a:pt x="5947" y="32"/>
                    <a:pt x="5940" y="25"/>
                    <a:pt x="5940" y="16"/>
                  </a:cubicBezTo>
                  <a:cubicBezTo>
                    <a:pt x="5940" y="8"/>
                    <a:pt x="5947" y="0"/>
                    <a:pt x="5956" y="0"/>
                  </a:cubicBezTo>
                  <a:lnTo>
                    <a:pt x="6052" y="0"/>
                  </a:lnTo>
                  <a:cubicBezTo>
                    <a:pt x="6061" y="0"/>
                    <a:pt x="6068" y="8"/>
                    <a:pt x="6068" y="16"/>
                  </a:cubicBezTo>
                  <a:cubicBezTo>
                    <a:pt x="6068" y="25"/>
                    <a:pt x="6061" y="32"/>
                    <a:pt x="6052" y="32"/>
                  </a:cubicBezTo>
                  <a:close/>
                  <a:moveTo>
                    <a:pt x="5860" y="32"/>
                  </a:moveTo>
                  <a:lnTo>
                    <a:pt x="5764" y="32"/>
                  </a:lnTo>
                  <a:cubicBezTo>
                    <a:pt x="5755" y="32"/>
                    <a:pt x="5748" y="25"/>
                    <a:pt x="5748" y="16"/>
                  </a:cubicBezTo>
                  <a:cubicBezTo>
                    <a:pt x="5748" y="8"/>
                    <a:pt x="5755" y="0"/>
                    <a:pt x="5764" y="0"/>
                  </a:cubicBezTo>
                  <a:lnTo>
                    <a:pt x="5860" y="0"/>
                  </a:lnTo>
                  <a:cubicBezTo>
                    <a:pt x="5869" y="0"/>
                    <a:pt x="5876" y="8"/>
                    <a:pt x="5876" y="16"/>
                  </a:cubicBezTo>
                  <a:cubicBezTo>
                    <a:pt x="5876" y="25"/>
                    <a:pt x="5869" y="32"/>
                    <a:pt x="5860" y="32"/>
                  </a:cubicBezTo>
                  <a:close/>
                  <a:moveTo>
                    <a:pt x="5668" y="32"/>
                  </a:moveTo>
                  <a:lnTo>
                    <a:pt x="5572" y="32"/>
                  </a:lnTo>
                  <a:cubicBezTo>
                    <a:pt x="5563" y="32"/>
                    <a:pt x="5556" y="25"/>
                    <a:pt x="5556" y="16"/>
                  </a:cubicBezTo>
                  <a:cubicBezTo>
                    <a:pt x="5556" y="8"/>
                    <a:pt x="5563" y="0"/>
                    <a:pt x="5572" y="0"/>
                  </a:cubicBezTo>
                  <a:lnTo>
                    <a:pt x="5668" y="0"/>
                  </a:lnTo>
                  <a:cubicBezTo>
                    <a:pt x="5677" y="0"/>
                    <a:pt x="5684" y="8"/>
                    <a:pt x="5684" y="16"/>
                  </a:cubicBezTo>
                  <a:cubicBezTo>
                    <a:pt x="5684" y="25"/>
                    <a:pt x="5677" y="32"/>
                    <a:pt x="5668" y="32"/>
                  </a:cubicBezTo>
                  <a:close/>
                  <a:moveTo>
                    <a:pt x="5476" y="32"/>
                  </a:moveTo>
                  <a:lnTo>
                    <a:pt x="5380" y="32"/>
                  </a:lnTo>
                  <a:cubicBezTo>
                    <a:pt x="5371" y="32"/>
                    <a:pt x="5364" y="25"/>
                    <a:pt x="5364" y="16"/>
                  </a:cubicBezTo>
                  <a:cubicBezTo>
                    <a:pt x="5364" y="8"/>
                    <a:pt x="5371" y="0"/>
                    <a:pt x="5380" y="0"/>
                  </a:cubicBezTo>
                  <a:lnTo>
                    <a:pt x="5476" y="0"/>
                  </a:lnTo>
                  <a:cubicBezTo>
                    <a:pt x="5485" y="0"/>
                    <a:pt x="5492" y="8"/>
                    <a:pt x="5492" y="16"/>
                  </a:cubicBezTo>
                  <a:cubicBezTo>
                    <a:pt x="5492" y="25"/>
                    <a:pt x="5485" y="32"/>
                    <a:pt x="5476" y="32"/>
                  </a:cubicBezTo>
                  <a:close/>
                  <a:moveTo>
                    <a:pt x="5284" y="32"/>
                  </a:moveTo>
                  <a:lnTo>
                    <a:pt x="5188" y="32"/>
                  </a:lnTo>
                  <a:cubicBezTo>
                    <a:pt x="5179" y="32"/>
                    <a:pt x="5172" y="25"/>
                    <a:pt x="5172" y="16"/>
                  </a:cubicBezTo>
                  <a:cubicBezTo>
                    <a:pt x="5172" y="8"/>
                    <a:pt x="5179" y="0"/>
                    <a:pt x="5188" y="0"/>
                  </a:cubicBezTo>
                  <a:lnTo>
                    <a:pt x="5284" y="0"/>
                  </a:lnTo>
                  <a:cubicBezTo>
                    <a:pt x="5293" y="0"/>
                    <a:pt x="5300" y="8"/>
                    <a:pt x="5300" y="16"/>
                  </a:cubicBezTo>
                  <a:cubicBezTo>
                    <a:pt x="5300" y="25"/>
                    <a:pt x="5293" y="32"/>
                    <a:pt x="5284" y="32"/>
                  </a:cubicBezTo>
                  <a:close/>
                  <a:moveTo>
                    <a:pt x="5092" y="32"/>
                  </a:moveTo>
                  <a:lnTo>
                    <a:pt x="4996" y="32"/>
                  </a:lnTo>
                  <a:cubicBezTo>
                    <a:pt x="4987" y="32"/>
                    <a:pt x="4980" y="25"/>
                    <a:pt x="4980" y="16"/>
                  </a:cubicBezTo>
                  <a:cubicBezTo>
                    <a:pt x="4980" y="8"/>
                    <a:pt x="4987" y="0"/>
                    <a:pt x="4996" y="0"/>
                  </a:cubicBezTo>
                  <a:lnTo>
                    <a:pt x="5092" y="0"/>
                  </a:lnTo>
                  <a:cubicBezTo>
                    <a:pt x="5101" y="0"/>
                    <a:pt x="5108" y="8"/>
                    <a:pt x="5108" y="16"/>
                  </a:cubicBezTo>
                  <a:cubicBezTo>
                    <a:pt x="5108" y="25"/>
                    <a:pt x="5101" y="32"/>
                    <a:pt x="5092" y="32"/>
                  </a:cubicBezTo>
                  <a:close/>
                  <a:moveTo>
                    <a:pt x="4900" y="32"/>
                  </a:moveTo>
                  <a:lnTo>
                    <a:pt x="4804" y="32"/>
                  </a:lnTo>
                  <a:cubicBezTo>
                    <a:pt x="4795" y="32"/>
                    <a:pt x="4788" y="25"/>
                    <a:pt x="4788" y="16"/>
                  </a:cubicBezTo>
                  <a:cubicBezTo>
                    <a:pt x="4788" y="8"/>
                    <a:pt x="4795" y="0"/>
                    <a:pt x="4804" y="0"/>
                  </a:cubicBezTo>
                  <a:lnTo>
                    <a:pt x="4900" y="0"/>
                  </a:lnTo>
                  <a:cubicBezTo>
                    <a:pt x="4909" y="0"/>
                    <a:pt x="4916" y="8"/>
                    <a:pt x="4916" y="16"/>
                  </a:cubicBezTo>
                  <a:cubicBezTo>
                    <a:pt x="4916" y="25"/>
                    <a:pt x="4909" y="32"/>
                    <a:pt x="4900" y="32"/>
                  </a:cubicBezTo>
                  <a:close/>
                  <a:moveTo>
                    <a:pt x="4708" y="32"/>
                  </a:moveTo>
                  <a:lnTo>
                    <a:pt x="4612" y="32"/>
                  </a:lnTo>
                  <a:cubicBezTo>
                    <a:pt x="4603" y="32"/>
                    <a:pt x="4596" y="25"/>
                    <a:pt x="4596" y="16"/>
                  </a:cubicBezTo>
                  <a:cubicBezTo>
                    <a:pt x="4596" y="8"/>
                    <a:pt x="4603" y="0"/>
                    <a:pt x="4612" y="0"/>
                  </a:cubicBezTo>
                  <a:lnTo>
                    <a:pt x="4708" y="0"/>
                  </a:lnTo>
                  <a:cubicBezTo>
                    <a:pt x="4717" y="0"/>
                    <a:pt x="4724" y="8"/>
                    <a:pt x="4724" y="16"/>
                  </a:cubicBezTo>
                  <a:cubicBezTo>
                    <a:pt x="4724" y="25"/>
                    <a:pt x="4717" y="32"/>
                    <a:pt x="4708" y="32"/>
                  </a:cubicBezTo>
                  <a:close/>
                  <a:moveTo>
                    <a:pt x="4516" y="32"/>
                  </a:moveTo>
                  <a:lnTo>
                    <a:pt x="4420" y="32"/>
                  </a:lnTo>
                  <a:cubicBezTo>
                    <a:pt x="4411" y="32"/>
                    <a:pt x="4404" y="25"/>
                    <a:pt x="4404" y="16"/>
                  </a:cubicBezTo>
                  <a:cubicBezTo>
                    <a:pt x="4404" y="8"/>
                    <a:pt x="4411" y="0"/>
                    <a:pt x="4420" y="0"/>
                  </a:cubicBezTo>
                  <a:lnTo>
                    <a:pt x="4516" y="0"/>
                  </a:lnTo>
                  <a:cubicBezTo>
                    <a:pt x="4525" y="0"/>
                    <a:pt x="4532" y="8"/>
                    <a:pt x="4532" y="16"/>
                  </a:cubicBezTo>
                  <a:cubicBezTo>
                    <a:pt x="4532" y="25"/>
                    <a:pt x="4525" y="32"/>
                    <a:pt x="4516" y="32"/>
                  </a:cubicBezTo>
                  <a:close/>
                  <a:moveTo>
                    <a:pt x="4324" y="32"/>
                  </a:moveTo>
                  <a:lnTo>
                    <a:pt x="4228" y="32"/>
                  </a:lnTo>
                  <a:cubicBezTo>
                    <a:pt x="4219" y="32"/>
                    <a:pt x="4212" y="25"/>
                    <a:pt x="4212" y="16"/>
                  </a:cubicBezTo>
                  <a:cubicBezTo>
                    <a:pt x="4212" y="8"/>
                    <a:pt x="4219" y="0"/>
                    <a:pt x="4228" y="0"/>
                  </a:cubicBezTo>
                  <a:lnTo>
                    <a:pt x="4324" y="0"/>
                  </a:lnTo>
                  <a:cubicBezTo>
                    <a:pt x="4333" y="0"/>
                    <a:pt x="4340" y="8"/>
                    <a:pt x="4340" y="16"/>
                  </a:cubicBezTo>
                  <a:cubicBezTo>
                    <a:pt x="4340" y="25"/>
                    <a:pt x="4333" y="32"/>
                    <a:pt x="4324" y="32"/>
                  </a:cubicBezTo>
                  <a:close/>
                  <a:moveTo>
                    <a:pt x="4132" y="32"/>
                  </a:moveTo>
                  <a:lnTo>
                    <a:pt x="4036" y="32"/>
                  </a:lnTo>
                  <a:cubicBezTo>
                    <a:pt x="4027" y="32"/>
                    <a:pt x="4020" y="25"/>
                    <a:pt x="4020" y="16"/>
                  </a:cubicBezTo>
                  <a:cubicBezTo>
                    <a:pt x="4020" y="8"/>
                    <a:pt x="4027" y="0"/>
                    <a:pt x="4036" y="0"/>
                  </a:cubicBezTo>
                  <a:lnTo>
                    <a:pt x="4132" y="0"/>
                  </a:lnTo>
                  <a:cubicBezTo>
                    <a:pt x="4141" y="0"/>
                    <a:pt x="4148" y="8"/>
                    <a:pt x="4148" y="16"/>
                  </a:cubicBezTo>
                  <a:cubicBezTo>
                    <a:pt x="4148" y="25"/>
                    <a:pt x="4141" y="32"/>
                    <a:pt x="4132" y="32"/>
                  </a:cubicBezTo>
                  <a:close/>
                  <a:moveTo>
                    <a:pt x="3940" y="32"/>
                  </a:moveTo>
                  <a:lnTo>
                    <a:pt x="3844" y="32"/>
                  </a:lnTo>
                  <a:cubicBezTo>
                    <a:pt x="3835" y="32"/>
                    <a:pt x="3828" y="25"/>
                    <a:pt x="3828" y="16"/>
                  </a:cubicBezTo>
                  <a:cubicBezTo>
                    <a:pt x="3828" y="8"/>
                    <a:pt x="3835" y="0"/>
                    <a:pt x="3844" y="0"/>
                  </a:cubicBezTo>
                  <a:lnTo>
                    <a:pt x="3940" y="0"/>
                  </a:lnTo>
                  <a:cubicBezTo>
                    <a:pt x="3949" y="0"/>
                    <a:pt x="3956" y="8"/>
                    <a:pt x="3956" y="16"/>
                  </a:cubicBezTo>
                  <a:cubicBezTo>
                    <a:pt x="3956" y="25"/>
                    <a:pt x="3949" y="32"/>
                    <a:pt x="3940" y="32"/>
                  </a:cubicBezTo>
                  <a:close/>
                  <a:moveTo>
                    <a:pt x="3748" y="32"/>
                  </a:moveTo>
                  <a:lnTo>
                    <a:pt x="3652" y="32"/>
                  </a:lnTo>
                  <a:cubicBezTo>
                    <a:pt x="3643" y="32"/>
                    <a:pt x="3636" y="25"/>
                    <a:pt x="3636" y="16"/>
                  </a:cubicBezTo>
                  <a:cubicBezTo>
                    <a:pt x="3636" y="8"/>
                    <a:pt x="3643" y="0"/>
                    <a:pt x="3652" y="0"/>
                  </a:cubicBezTo>
                  <a:lnTo>
                    <a:pt x="3748" y="0"/>
                  </a:lnTo>
                  <a:cubicBezTo>
                    <a:pt x="3757" y="0"/>
                    <a:pt x="3764" y="8"/>
                    <a:pt x="3764" y="16"/>
                  </a:cubicBezTo>
                  <a:cubicBezTo>
                    <a:pt x="3764" y="25"/>
                    <a:pt x="3757" y="32"/>
                    <a:pt x="3748" y="32"/>
                  </a:cubicBezTo>
                  <a:close/>
                  <a:moveTo>
                    <a:pt x="3556" y="32"/>
                  </a:moveTo>
                  <a:lnTo>
                    <a:pt x="3460" y="32"/>
                  </a:lnTo>
                  <a:cubicBezTo>
                    <a:pt x="3451" y="32"/>
                    <a:pt x="3444" y="25"/>
                    <a:pt x="3444" y="16"/>
                  </a:cubicBezTo>
                  <a:cubicBezTo>
                    <a:pt x="3444" y="8"/>
                    <a:pt x="3451" y="0"/>
                    <a:pt x="3460" y="0"/>
                  </a:cubicBezTo>
                  <a:lnTo>
                    <a:pt x="3556" y="0"/>
                  </a:lnTo>
                  <a:cubicBezTo>
                    <a:pt x="3565" y="0"/>
                    <a:pt x="3572" y="8"/>
                    <a:pt x="3572" y="16"/>
                  </a:cubicBezTo>
                  <a:cubicBezTo>
                    <a:pt x="3572" y="25"/>
                    <a:pt x="3565" y="32"/>
                    <a:pt x="3556" y="32"/>
                  </a:cubicBezTo>
                  <a:close/>
                  <a:moveTo>
                    <a:pt x="3364" y="32"/>
                  </a:moveTo>
                  <a:lnTo>
                    <a:pt x="3268" y="32"/>
                  </a:lnTo>
                  <a:cubicBezTo>
                    <a:pt x="3259" y="32"/>
                    <a:pt x="3252" y="25"/>
                    <a:pt x="3252" y="16"/>
                  </a:cubicBezTo>
                  <a:cubicBezTo>
                    <a:pt x="3252" y="8"/>
                    <a:pt x="3259" y="0"/>
                    <a:pt x="3268" y="0"/>
                  </a:cubicBezTo>
                  <a:lnTo>
                    <a:pt x="3364" y="0"/>
                  </a:lnTo>
                  <a:cubicBezTo>
                    <a:pt x="3373" y="0"/>
                    <a:pt x="3380" y="8"/>
                    <a:pt x="3380" y="16"/>
                  </a:cubicBezTo>
                  <a:cubicBezTo>
                    <a:pt x="3380" y="25"/>
                    <a:pt x="3373" y="32"/>
                    <a:pt x="3364" y="32"/>
                  </a:cubicBezTo>
                  <a:close/>
                  <a:moveTo>
                    <a:pt x="3172" y="32"/>
                  </a:moveTo>
                  <a:lnTo>
                    <a:pt x="3076" y="32"/>
                  </a:lnTo>
                  <a:cubicBezTo>
                    <a:pt x="3067" y="32"/>
                    <a:pt x="3060" y="25"/>
                    <a:pt x="3060" y="16"/>
                  </a:cubicBezTo>
                  <a:cubicBezTo>
                    <a:pt x="3060" y="8"/>
                    <a:pt x="3067" y="0"/>
                    <a:pt x="3076" y="0"/>
                  </a:cubicBezTo>
                  <a:lnTo>
                    <a:pt x="3172" y="0"/>
                  </a:lnTo>
                  <a:cubicBezTo>
                    <a:pt x="3181" y="0"/>
                    <a:pt x="3188" y="8"/>
                    <a:pt x="3188" y="16"/>
                  </a:cubicBezTo>
                  <a:cubicBezTo>
                    <a:pt x="3188" y="25"/>
                    <a:pt x="3181" y="32"/>
                    <a:pt x="3172" y="32"/>
                  </a:cubicBezTo>
                  <a:close/>
                  <a:moveTo>
                    <a:pt x="2980" y="32"/>
                  </a:moveTo>
                  <a:lnTo>
                    <a:pt x="2884" y="32"/>
                  </a:lnTo>
                  <a:cubicBezTo>
                    <a:pt x="2875" y="32"/>
                    <a:pt x="2868" y="25"/>
                    <a:pt x="2868" y="16"/>
                  </a:cubicBezTo>
                  <a:cubicBezTo>
                    <a:pt x="2868" y="8"/>
                    <a:pt x="2875" y="0"/>
                    <a:pt x="2884" y="0"/>
                  </a:cubicBezTo>
                  <a:lnTo>
                    <a:pt x="2980" y="0"/>
                  </a:lnTo>
                  <a:cubicBezTo>
                    <a:pt x="2989" y="0"/>
                    <a:pt x="2996" y="8"/>
                    <a:pt x="2996" y="16"/>
                  </a:cubicBezTo>
                  <a:cubicBezTo>
                    <a:pt x="2996" y="25"/>
                    <a:pt x="2989" y="32"/>
                    <a:pt x="2980" y="32"/>
                  </a:cubicBezTo>
                  <a:close/>
                  <a:moveTo>
                    <a:pt x="2788" y="32"/>
                  </a:moveTo>
                  <a:lnTo>
                    <a:pt x="2692" y="32"/>
                  </a:lnTo>
                  <a:cubicBezTo>
                    <a:pt x="2683" y="32"/>
                    <a:pt x="2676" y="25"/>
                    <a:pt x="2676" y="16"/>
                  </a:cubicBezTo>
                  <a:cubicBezTo>
                    <a:pt x="2676" y="8"/>
                    <a:pt x="2683" y="0"/>
                    <a:pt x="2692" y="0"/>
                  </a:cubicBezTo>
                  <a:lnTo>
                    <a:pt x="2788" y="0"/>
                  </a:lnTo>
                  <a:cubicBezTo>
                    <a:pt x="2797" y="0"/>
                    <a:pt x="2804" y="8"/>
                    <a:pt x="2804" y="16"/>
                  </a:cubicBezTo>
                  <a:cubicBezTo>
                    <a:pt x="2804" y="25"/>
                    <a:pt x="2797" y="32"/>
                    <a:pt x="2788" y="32"/>
                  </a:cubicBezTo>
                  <a:close/>
                  <a:moveTo>
                    <a:pt x="2596" y="32"/>
                  </a:moveTo>
                  <a:lnTo>
                    <a:pt x="2500" y="32"/>
                  </a:lnTo>
                  <a:cubicBezTo>
                    <a:pt x="2491" y="32"/>
                    <a:pt x="2484" y="25"/>
                    <a:pt x="2484" y="16"/>
                  </a:cubicBezTo>
                  <a:cubicBezTo>
                    <a:pt x="2484" y="8"/>
                    <a:pt x="2491" y="0"/>
                    <a:pt x="2500" y="0"/>
                  </a:cubicBezTo>
                  <a:lnTo>
                    <a:pt x="2596" y="0"/>
                  </a:lnTo>
                  <a:cubicBezTo>
                    <a:pt x="2605" y="0"/>
                    <a:pt x="2612" y="8"/>
                    <a:pt x="2612" y="16"/>
                  </a:cubicBezTo>
                  <a:cubicBezTo>
                    <a:pt x="2612" y="25"/>
                    <a:pt x="2605" y="32"/>
                    <a:pt x="2596" y="32"/>
                  </a:cubicBezTo>
                  <a:close/>
                  <a:moveTo>
                    <a:pt x="2404" y="32"/>
                  </a:moveTo>
                  <a:lnTo>
                    <a:pt x="2308" y="32"/>
                  </a:lnTo>
                  <a:cubicBezTo>
                    <a:pt x="2299" y="32"/>
                    <a:pt x="2292" y="25"/>
                    <a:pt x="2292" y="16"/>
                  </a:cubicBezTo>
                  <a:cubicBezTo>
                    <a:pt x="2292" y="8"/>
                    <a:pt x="2299" y="0"/>
                    <a:pt x="2308" y="0"/>
                  </a:cubicBezTo>
                  <a:lnTo>
                    <a:pt x="2404" y="0"/>
                  </a:lnTo>
                  <a:cubicBezTo>
                    <a:pt x="2413" y="0"/>
                    <a:pt x="2420" y="8"/>
                    <a:pt x="2420" y="16"/>
                  </a:cubicBezTo>
                  <a:cubicBezTo>
                    <a:pt x="2420" y="25"/>
                    <a:pt x="2413" y="32"/>
                    <a:pt x="2404" y="32"/>
                  </a:cubicBezTo>
                  <a:close/>
                  <a:moveTo>
                    <a:pt x="2212" y="32"/>
                  </a:moveTo>
                  <a:lnTo>
                    <a:pt x="2116" y="32"/>
                  </a:lnTo>
                  <a:cubicBezTo>
                    <a:pt x="2107" y="32"/>
                    <a:pt x="2100" y="25"/>
                    <a:pt x="2100" y="16"/>
                  </a:cubicBezTo>
                  <a:cubicBezTo>
                    <a:pt x="2100" y="8"/>
                    <a:pt x="2107" y="0"/>
                    <a:pt x="2116" y="0"/>
                  </a:cubicBezTo>
                  <a:lnTo>
                    <a:pt x="2212" y="0"/>
                  </a:lnTo>
                  <a:cubicBezTo>
                    <a:pt x="2221" y="0"/>
                    <a:pt x="2228" y="8"/>
                    <a:pt x="2228" y="16"/>
                  </a:cubicBezTo>
                  <a:cubicBezTo>
                    <a:pt x="2228" y="25"/>
                    <a:pt x="2221" y="32"/>
                    <a:pt x="2212" y="32"/>
                  </a:cubicBezTo>
                  <a:close/>
                  <a:moveTo>
                    <a:pt x="2020" y="32"/>
                  </a:moveTo>
                  <a:lnTo>
                    <a:pt x="1924" y="32"/>
                  </a:lnTo>
                  <a:cubicBezTo>
                    <a:pt x="1915" y="32"/>
                    <a:pt x="1908" y="25"/>
                    <a:pt x="1908" y="16"/>
                  </a:cubicBezTo>
                  <a:cubicBezTo>
                    <a:pt x="1908" y="8"/>
                    <a:pt x="1915" y="0"/>
                    <a:pt x="1924" y="0"/>
                  </a:cubicBezTo>
                  <a:lnTo>
                    <a:pt x="2020" y="0"/>
                  </a:lnTo>
                  <a:cubicBezTo>
                    <a:pt x="2029" y="0"/>
                    <a:pt x="2036" y="8"/>
                    <a:pt x="2036" y="16"/>
                  </a:cubicBezTo>
                  <a:cubicBezTo>
                    <a:pt x="2036" y="25"/>
                    <a:pt x="2029" y="32"/>
                    <a:pt x="2020" y="32"/>
                  </a:cubicBezTo>
                  <a:close/>
                  <a:moveTo>
                    <a:pt x="1828" y="32"/>
                  </a:moveTo>
                  <a:lnTo>
                    <a:pt x="1732" y="32"/>
                  </a:lnTo>
                  <a:cubicBezTo>
                    <a:pt x="1723" y="32"/>
                    <a:pt x="1716" y="25"/>
                    <a:pt x="1716" y="16"/>
                  </a:cubicBezTo>
                  <a:cubicBezTo>
                    <a:pt x="1716" y="8"/>
                    <a:pt x="1723" y="0"/>
                    <a:pt x="1732" y="0"/>
                  </a:cubicBezTo>
                  <a:lnTo>
                    <a:pt x="1828" y="0"/>
                  </a:lnTo>
                  <a:cubicBezTo>
                    <a:pt x="1837" y="0"/>
                    <a:pt x="1844" y="8"/>
                    <a:pt x="1844" y="16"/>
                  </a:cubicBezTo>
                  <a:cubicBezTo>
                    <a:pt x="1844" y="25"/>
                    <a:pt x="1837" y="32"/>
                    <a:pt x="1828" y="32"/>
                  </a:cubicBezTo>
                  <a:close/>
                  <a:moveTo>
                    <a:pt x="1636" y="32"/>
                  </a:moveTo>
                  <a:lnTo>
                    <a:pt x="1540" y="32"/>
                  </a:lnTo>
                  <a:cubicBezTo>
                    <a:pt x="1531" y="32"/>
                    <a:pt x="1524" y="25"/>
                    <a:pt x="1524" y="16"/>
                  </a:cubicBezTo>
                  <a:cubicBezTo>
                    <a:pt x="1524" y="8"/>
                    <a:pt x="1531" y="0"/>
                    <a:pt x="1540" y="0"/>
                  </a:cubicBezTo>
                  <a:lnTo>
                    <a:pt x="1636" y="0"/>
                  </a:lnTo>
                  <a:cubicBezTo>
                    <a:pt x="1645" y="0"/>
                    <a:pt x="1652" y="8"/>
                    <a:pt x="1652" y="16"/>
                  </a:cubicBezTo>
                  <a:cubicBezTo>
                    <a:pt x="1652" y="25"/>
                    <a:pt x="1645" y="32"/>
                    <a:pt x="1636" y="32"/>
                  </a:cubicBezTo>
                  <a:close/>
                  <a:moveTo>
                    <a:pt x="1444" y="32"/>
                  </a:moveTo>
                  <a:lnTo>
                    <a:pt x="1348" y="32"/>
                  </a:lnTo>
                  <a:cubicBezTo>
                    <a:pt x="1339" y="32"/>
                    <a:pt x="1332" y="25"/>
                    <a:pt x="1332" y="16"/>
                  </a:cubicBezTo>
                  <a:cubicBezTo>
                    <a:pt x="1332" y="8"/>
                    <a:pt x="1339" y="0"/>
                    <a:pt x="1348" y="0"/>
                  </a:cubicBezTo>
                  <a:lnTo>
                    <a:pt x="1444" y="0"/>
                  </a:lnTo>
                  <a:cubicBezTo>
                    <a:pt x="1453" y="0"/>
                    <a:pt x="1460" y="8"/>
                    <a:pt x="1460" y="16"/>
                  </a:cubicBezTo>
                  <a:cubicBezTo>
                    <a:pt x="1460" y="25"/>
                    <a:pt x="1453" y="32"/>
                    <a:pt x="1444" y="32"/>
                  </a:cubicBezTo>
                  <a:close/>
                  <a:moveTo>
                    <a:pt x="1252" y="32"/>
                  </a:moveTo>
                  <a:lnTo>
                    <a:pt x="1156" y="32"/>
                  </a:lnTo>
                  <a:cubicBezTo>
                    <a:pt x="1147" y="32"/>
                    <a:pt x="1140" y="25"/>
                    <a:pt x="1140" y="16"/>
                  </a:cubicBezTo>
                  <a:cubicBezTo>
                    <a:pt x="1140" y="8"/>
                    <a:pt x="1147" y="0"/>
                    <a:pt x="1156" y="0"/>
                  </a:cubicBezTo>
                  <a:lnTo>
                    <a:pt x="1252" y="0"/>
                  </a:lnTo>
                  <a:cubicBezTo>
                    <a:pt x="1261" y="0"/>
                    <a:pt x="1268" y="8"/>
                    <a:pt x="1268" y="16"/>
                  </a:cubicBezTo>
                  <a:cubicBezTo>
                    <a:pt x="1268" y="25"/>
                    <a:pt x="1261" y="32"/>
                    <a:pt x="1252" y="32"/>
                  </a:cubicBezTo>
                  <a:close/>
                  <a:moveTo>
                    <a:pt x="1060" y="32"/>
                  </a:moveTo>
                  <a:lnTo>
                    <a:pt x="964" y="32"/>
                  </a:lnTo>
                  <a:cubicBezTo>
                    <a:pt x="955" y="32"/>
                    <a:pt x="948" y="25"/>
                    <a:pt x="948" y="16"/>
                  </a:cubicBezTo>
                  <a:cubicBezTo>
                    <a:pt x="948" y="8"/>
                    <a:pt x="955" y="0"/>
                    <a:pt x="964" y="0"/>
                  </a:cubicBezTo>
                  <a:lnTo>
                    <a:pt x="1060" y="0"/>
                  </a:lnTo>
                  <a:cubicBezTo>
                    <a:pt x="1069" y="0"/>
                    <a:pt x="1076" y="8"/>
                    <a:pt x="1076" y="16"/>
                  </a:cubicBezTo>
                  <a:cubicBezTo>
                    <a:pt x="1076" y="25"/>
                    <a:pt x="1069" y="32"/>
                    <a:pt x="1060" y="32"/>
                  </a:cubicBezTo>
                  <a:close/>
                  <a:moveTo>
                    <a:pt x="868" y="32"/>
                  </a:moveTo>
                  <a:lnTo>
                    <a:pt x="772" y="32"/>
                  </a:lnTo>
                  <a:cubicBezTo>
                    <a:pt x="763" y="32"/>
                    <a:pt x="756" y="25"/>
                    <a:pt x="756" y="16"/>
                  </a:cubicBezTo>
                  <a:cubicBezTo>
                    <a:pt x="756" y="8"/>
                    <a:pt x="763" y="0"/>
                    <a:pt x="772" y="0"/>
                  </a:cubicBezTo>
                  <a:lnTo>
                    <a:pt x="868" y="0"/>
                  </a:lnTo>
                  <a:cubicBezTo>
                    <a:pt x="877" y="0"/>
                    <a:pt x="884" y="8"/>
                    <a:pt x="884" y="16"/>
                  </a:cubicBezTo>
                  <a:cubicBezTo>
                    <a:pt x="884" y="25"/>
                    <a:pt x="877" y="32"/>
                    <a:pt x="868" y="32"/>
                  </a:cubicBezTo>
                  <a:close/>
                  <a:moveTo>
                    <a:pt x="676" y="32"/>
                  </a:moveTo>
                  <a:lnTo>
                    <a:pt x="580" y="32"/>
                  </a:lnTo>
                  <a:cubicBezTo>
                    <a:pt x="571" y="32"/>
                    <a:pt x="564" y="25"/>
                    <a:pt x="564" y="16"/>
                  </a:cubicBezTo>
                  <a:cubicBezTo>
                    <a:pt x="564" y="8"/>
                    <a:pt x="571" y="0"/>
                    <a:pt x="580" y="0"/>
                  </a:cubicBezTo>
                  <a:lnTo>
                    <a:pt x="676" y="0"/>
                  </a:lnTo>
                  <a:cubicBezTo>
                    <a:pt x="685" y="0"/>
                    <a:pt x="692" y="8"/>
                    <a:pt x="692" y="16"/>
                  </a:cubicBezTo>
                  <a:cubicBezTo>
                    <a:pt x="692" y="25"/>
                    <a:pt x="685" y="32"/>
                    <a:pt x="676" y="32"/>
                  </a:cubicBezTo>
                  <a:close/>
                  <a:moveTo>
                    <a:pt x="484" y="32"/>
                  </a:moveTo>
                  <a:lnTo>
                    <a:pt x="388" y="32"/>
                  </a:lnTo>
                  <a:cubicBezTo>
                    <a:pt x="379" y="32"/>
                    <a:pt x="372" y="25"/>
                    <a:pt x="372" y="16"/>
                  </a:cubicBezTo>
                  <a:cubicBezTo>
                    <a:pt x="372" y="8"/>
                    <a:pt x="379" y="0"/>
                    <a:pt x="388" y="0"/>
                  </a:cubicBezTo>
                  <a:lnTo>
                    <a:pt x="484" y="0"/>
                  </a:lnTo>
                  <a:cubicBezTo>
                    <a:pt x="493" y="0"/>
                    <a:pt x="500" y="8"/>
                    <a:pt x="500" y="16"/>
                  </a:cubicBezTo>
                  <a:cubicBezTo>
                    <a:pt x="500" y="25"/>
                    <a:pt x="493" y="32"/>
                    <a:pt x="484" y="32"/>
                  </a:cubicBezTo>
                  <a:close/>
                  <a:moveTo>
                    <a:pt x="292" y="32"/>
                  </a:moveTo>
                  <a:lnTo>
                    <a:pt x="198" y="32"/>
                  </a:lnTo>
                  <a:lnTo>
                    <a:pt x="198" y="33"/>
                  </a:lnTo>
                  <a:cubicBezTo>
                    <a:pt x="189" y="34"/>
                    <a:pt x="181" y="27"/>
                    <a:pt x="180" y="18"/>
                  </a:cubicBezTo>
                  <a:cubicBezTo>
                    <a:pt x="179" y="10"/>
                    <a:pt x="185" y="2"/>
                    <a:pt x="194" y="1"/>
                  </a:cubicBezTo>
                  <a:lnTo>
                    <a:pt x="198" y="0"/>
                  </a:lnTo>
                  <a:lnTo>
                    <a:pt x="292" y="0"/>
                  </a:lnTo>
                  <a:cubicBezTo>
                    <a:pt x="301" y="0"/>
                    <a:pt x="308" y="8"/>
                    <a:pt x="308" y="16"/>
                  </a:cubicBezTo>
                  <a:cubicBezTo>
                    <a:pt x="308" y="25"/>
                    <a:pt x="301" y="32"/>
                    <a:pt x="292" y="32"/>
                  </a:cubicBezTo>
                  <a:close/>
                  <a:moveTo>
                    <a:pt x="112" y="57"/>
                  </a:moveTo>
                  <a:lnTo>
                    <a:pt x="104" y="61"/>
                  </a:lnTo>
                  <a:lnTo>
                    <a:pt x="107" y="60"/>
                  </a:lnTo>
                  <a:lnTo>
                    <a:pt x="80" y="82"/>
                  </a:lnTo>
                  <a:lnTo>
                    <a:pt x="82" y="80"/>
                  </a:lnTo>
                  <a:lnTo>
                    <a:pt x="60" y="107"/>
                  </a:lnTo>
                  <a:lnTo>
                    <a:pt x="61" y="104"/>
                  </a:lnTo>
                  <a:lnTo>
                    <a:pt x="53" y="119"/>
                  </a:lnTo>
                  <a:cubicBezTo>
                    <a:pt x="49" y="127"/>
                    <a:pt x="39" y="130"/>
                    <a:pt x="32" y="125"/>
                  </a:cubicBezTo>
                  <a:cubicBezTo>
                    <a:pt x="24" y="121"/>
                    <a:pt x="21" y="111"/>
                    <a:pt x="25" y="104"/>
                  </a:cubicBezTo>
                  <a:lnTo>
                    <a:pt x="33" y="89"/>
                  </a:lnTo>
                  <a:cubicBezTo>
                    <a:pt x="34" y="88"/>
                    <a:pt x="34" y="87"/>
                    <a:pt x="35" y="86"/>
                  </a:cubicBezTo>
                  <a:lnTo>
                    <a:pt x="57" y="59"/>
                  </a:lnTo>
                  <a:cubicBezTo>
                    <a:pt x="58" y="59"/>
                    <a:pt x="59" y="58"/>
                    <a:pt x="59" y="57"/>
                  </a:cubicBezTo>
                  <a:lnTo>
                    <a:pt x="86" y="35"/>
                  </a:lnTo>
                  <a:cubicBezTo>
                    <a:pt x="87" y="34"/>
                    <a:pt x="88" y="34"/>
                    <a:pt x="89" y="33"/>
                  </a:cubicBezTo>
                  <a:lnTo>
                    <a:pt x="97" y="29"/>
                  </a:lnTo>
                  <a:cubicBezTo>
                    <a:pt x="105" y="25"/>
                    <a:pt x="114" y="28"/>
                    <a:pt x="119" y="35"/>
                  </a:cubicBezTo>
                  <a:cubicBezTo>
                    <a:pt x="123" y="43"/>
                    <a:pt x="120" y="53"/>
                    <a:pt x="112" y="57"/>
                  </a:cubicBezTo>
                  <a:close/>
                  <a:moveTo>
                    <a:pt x="32" y="203"/>
                  </a:moveTo>
                  <a:lnTo>
                    <a:pt x="32" y="299"/>
                  </a:lnTo>
                  <a:cubicBezTo>
                    <a:pt x="32" y="308"/>
                    <a:pt x="25" y="315"/>
                    <a:pt x="16" y="315"/>
                  </a:cubicBezTo>
                  <a:cubicBezTo>
                    <a:pt x="8" y="315"/>
                    <a:pt x="0" y="308"/>
                    <a:pt x="0" y="299"/>
                  </a:cubicBezTo>
                  <a:lnTo>
                    <a:pt x="0" y="203"/>
                  </a:lnTo>
                  <a:cubicBezTo>
                    <a:pt x="0" y="195"/>
                    <a:pt x="8" y="187"/>
                    <a:pt x="16" y="187"/>
                  </a:cubicBezTo>
                  <a:cubicBezTo>
                    <a:pt x="25" y="187"/>
                    <a:pt x="32" y="195"/>
                    <a:pt x="32" y="203"/>
                  </a:cubicBezTo>
                  <a:close/>
                  <a:moveTo>
                    <a:pt x="32" y="395"/>
                  </a:moveTo>
                  <a:lnTo>
                    <a:pt x="32" y="491"/>
                  </a:lnTo>
                  <a:cubicBezTo>
                    <a:pt x="32" y="500"/>
                    <a:pt x="25" y="507"/>
                    <a:pt x="16" y="507"/>
                  </a:cubicBezTo>
                  <a:cubicBezTo>
                    <a:pt x="8" y="507"/>
                    <a:pt x="0" y="500"/>
                    <a:pt x="0" y="491"/>
                  </a:cubicBezTo>
                  <a:lnTo>
                    <a:pt x="0" y="395"/>
                  </a:lnTo>
                  <a:cubicBezTo>
                    <a:pt x="0" y="387"/>
                    <a:pt x="8" y="379"/>
                    <a:pt x="16" y="379"/>
                  </a:cubicBezTo>
                  <a:cubicBezTo>
                    <a:pt x="25" y="379"/>
                    <a:pt x="32" y="387"/>
                    <a:pt x="32" y="395"/>
                  </a:cubicBezTo>
                  <a:close/>
                  <a:moveTo>
                    <a:pt x="32" y="587"/>
                  </a:moveTo>
                  <a:lnTo>
                    <a:pt x="32" y="683"/>
                  </a:lnTo>
                  <a:cubicBezTo>
                    <a:pt x="32" y="692"/>
                    <a:pt x="25" y="699"/>
                    <a:pt x="16" y="699"/>
                  </a:cubicBezTo>
                  <a:cubicBezTo>
                    <a:pt x="8" y="699"/>
                    <a:pt x="0" y="692"/>
                    <a:pt x="0" y="683"/>
                  </a:cubicBezTo>
                  <a:lnTo>
                    <a:pt x="0" y="587"/>
                  </a:lnTo>
                  <a:cubicBezTo>
                    <a:pt x="0" y="579"/>
                    <a:pt x="8" y="571"/>
                    <a:pt x="16" y="571"/>
                  </a:cubicBezTo>
                  <a:cubicBezTo>
                    <a:pt x="25" y="571"/>
                    <a:pt x="32" y="579"/>
                    <a:pt x="32" y="587"/>
                  </a:cubicBezTo>
                  <a:close/>
                  <a:moveTo>
                    <a:pt x="32" y="779"/>
                  </a:moveTo>
                  <a:lnTo>
                    <a:pt x="32" y="875"/>
                  </a:lnTo>
                  <a:cubicBezTo>
                    <a:pt x="32" y="884"/>
                    <a:pt x="25" y="891"/>
                    <a:pt x="16" y="891"/>
                  </a:cubicBezTo>
                  <a:cubicBezTo>
                    <a:pt x="8" y="891"/>
                    <a:pt x="0" y="884"/>
                    <a:pt x="0" y="875"/>
                  </a:cubicBezTo>
                  <a:lnTo>
                    <a:pt x="0" y="779"/>
                  </a:lnTo>
                  <a:cubicBezTo>
                    <a:pt x="0" y="771"/>
                    <a:pt x="8" y="763"/>
                    <a:pt x="16" y="763"/>
                  </a:cubicBezTo>
                  <a:cubicBezTo>
                    <a:pt x="25" y="763"/>
                    <a:pt x="32" y="771"/>
                    <a:pt x="32" y="779"/>
                  </a:cubicBezTo>
                  <a:close/>
                  <a:moveTo>
                    <a:pt x="32" y="971"/>
                  </a:moveTo>
                  <a:lnTo>
                    <a:pt x="32" y="1067"/>
                  </a:lnTo>
                  <a:cubicBezTo>
                    <a:pt x="32" y="1076"/>
                    <a:pt x="25" y="1083"/>
                    <a:pt x="16" y="1083"/>
                  </a:cubicBezTo>
                  <a:cubicBezTo>
                    <a:pt x="8" y="1083"/>
                    <a:pt x="0" y="1076"/>
                    <a:pt x="0" y="1067"/>
                  </a:cubicBezTo>
                  <a:lnTo>
                    <a:pt x="0" y="971"/>
                  </a:lnTo>
                  <a:cubicBezTo>
                    <a:pt x="0" y="963"/>
                    <a:pt x="8" y="955"/>
                    <a:pt x="16" y="955"/>
                  </a:cubicBezTo>
                  <a:cubicBezTo>
                    <a:pt x="25" y="955"/>
                    <a:pt x="32" y="963"/>
                    <a:pt x="32" y="971"/>
                  </a:cubicBezTo>
                  <a:close/>
                  <a:moveTo>
                    <a:pt x="32" y="1163"/>
                  </a:moveTo>
                  <a:lnTo>
                    <a:pt x="32" y="1259"/>
                  </a:lnTo>
                  <a:cubicBezTo>
                    <a:pt x="32" y="1268"/>
                    <a:pt x="25" y="1275"/>
                    <a:pt x="16" y="1275"/>
                  </a:cubicBezTo>
                  <a:cubicBezTo>
                    <a:pt x="8" y="1275"/>
                    <a:pt x="0" y="1268"/>
                    <a:pt x="0" y="1259"/>
                  </a:cubicBezTo>
                  <a:lnTo>
                    <a:pt x="0" y="1163"/>
                  </a:lnTo>
                  <a:cubicBezTo>
                    <a:pt x="0" y="1155"/>
                    <a:pt x="8" y="1147"/>
                    <a:pt x="16" y="1147"/>
                  </a:cubicBezTo>
                  <a:cubicBezTo>
                    <a:pt x="25" y="1147"/>
                    <a:pt x="32" y="1155"/>
                    <a:pt x="32" y="1163"/>
                  </a:cubicBezTo>
                  <a:close/>
                  <a:moveTo>
                    <a:pt x="32" y="1355"/>
                  </a:moveTo>
                  <a:lnTo>
                    <a:pt x="32" y="1451"/>
                  </a:lnTo>
                  <a:cubicBezTo>
                    <a:pt x="32" y="1460"/>
                    <a:pt x="25" y="1467"/>
                    <a:pt x="16" y="1467"/>
                  </a:cubicBezTo>
                  <a:cubicBezTo>
                    <a:pt x="8" y="1467"/>
                    <a:pt x="0" y="1460"/>
                    <a:pt x="0" y="1451"/>
                  </a:cubicBezTo>
                  <a:lnTo>
                    <a:pt x="0" y="1355"/>
                  </a:lnTo>
                  <a:cubicBezTo>
                    <a:pt x="0" y="1347"/>
                    <a:pt x="8" y="1339"/>
                    <a:pt x="16" y="1339"/>
                  </a:cubicBezTo>
                  <a:cubicBezTo>
                    <a:pt x="25" y="1339"/>
                    <a:pt x="32" y="1347"/>
                    <a:pt x="32" y="1355"/>
                  </a:cubicBezTo>
                  <a:close/>
                  <a:moveTo>
                    <a:pt x="32" y="1547"/>
                  </a:moveTo>
                  <a:lnTo>
                    <a:pt x="32" y="1643"/>
                  </a:lnTo>
                  <a:cubicBezTo>
                    <a:pt x="32" y="1652"/>
                    <a:pt x="25" y="1659"/>
                    <a:pt x="16" y="1659"/>
                  </a:cubicBezTo>
                  <a:cubicBezTo>
                    <a:pt x="8" y="1659"/>
                    <a:pt x="0" y="1652"/>
                    <a:pt x="0" y="1643"/>
                  </a:cubicBezTo>
                  <a:lnTo>
                    <a:pt x="0" y="1547"/>
                  </a:lnTo>
                  <a:cubicBezTo>
                    <a:pt x="0" y="1539"/>
                    <a:pt x="8" y="1531"/>
                    <a:pt x="16" y="1531"/>
                  </a:cubicBezTo>
                  <a:cubicBezTo>
                    <a:pt x="25" y="1531"/>
                    <a:pt x="32" y="1539"/>
                    <a:pt x="32" y="1547"/>
                  </a:cubicBezTo>
                  <a:close/>
                  <a:moveTo>
                    <a:pt x="32" y="1739"/>
                  </a:moveTo>
                  <a:lnTo>
                    <a:pt x="32" y="1835"/>
                  </a:lnTo>
                  <a:cubicBezTo>
                    <a:pt x="32" y="1844"/>
                    <a:pt x="25" y="1851"/>
                    <a:pt x="16" y="1851"/>
                  </a:cubicBezTo>
                  <a:cubicBezTo>
                    <a:pt x="8" y="1851"/>
                    <a:pt x="0" y="1844"/>
                    <a:pt x="0" y="1835"/>
                  </a:cubicBezTo>
                  <a:lnTo>
                    <a:pt x="0" y="1739"/>
                  </a:lnTo>
                  <a:cubicBezTo>
                    <a:pt x="0" y="1731"/>
                    <a:pt x="8" y="1723"/>
                    <a:pt x="16" y="1723"/>
                  </a:cubicBezTo>
                  <a:cubicBezTo>
                    <a:pt x="25" y="1723"/>
                    <a:pt x="32" y="1731"/>
                    <a:pt x="32" y="1739"/>
                  </a:cubicBezTo>
                  <a:close/>
                  <a:moveTo>
                    <a:pt x="32" y="1931"/>
                  </a:moveTo>
                  <a:lnTo>
                    <a:pt x="32" y="2027"/>
                  </a:lnTo>
                  <a:cubicBezTo>
                    <a:pt x="32" y="2036"/>
                    <a:pt x="25" y="2043"/>
                    <a:pt x="16" y="2043"/>
                  </a:cubicBezTo>
                  <a:cubicBezTo>
                    <a:pt x="8" y="2043"/>
                    <a:pt x="0" y="2036"/>
                    <a:pt x="0" y="2027"/>
                  </a:cubicBezTo>
                  <a:lnTo>
                    <a:pt x="0" y="1931"/>
                  </a:lnTo>
                  <a:cubicBezTo>
                    <a:pt x="0" y="1923"/>
                    <a:pt x="8" y="1915"/>
                    <a:pt x="16" y="1915"/>
                  </a:cubicBezTo>
                  <a:cubicBezTo>
                    <a:pt x="25" y="1915"/>
                    <a:pt x="32" y="1923"/>
                    <a:pt x="32" y="1931"/>
                  </a:cubicBezTo>
                  <a:close/>
                  <a:moveTo>
                    <a:pt x="32" y="2123"/>
                  </a:moveTo>
                  <a:lnTo>
                    <a:pt x="32" y="2219"/>
                  </a:lnTo>
                  <a:cubicBezTo>
                    <a:pt x="32" y="2228"/>
                    <a:pt x="25" y="2235"/>
                    <a:pt x="16" y="2235"/>
                  </a:cubicBezTo>
                  <a:cubicBezTo>
                    <a:pt x="8" y="2235"/>
                    <a:pt x="0" y="2228"/>
                    <a:pt x="0" y="2219"/>
                  </a:cubicBezTo>
                  <a:lnTo>
                    <a:pt x="0" y="2123"/>
                  </a:lnTo>
                  <a:cubicBezTo>
                    <a:pt x="0" y="2115"/>
                    <a:pt x="8" y="2107"/>
                    <a:pt x="16" y="2107"/>
                  </a:cubicBezTo>
                  <a:cubicBezTo>
                    <a:pt x="25" y="2107"/>
                    <a:pt x="32" y="2115"/>
                    <a:pt x="32" y="2123"/>
                  </a:cubicBezTo>
                  <a:close/>
                  <a:moveTo>
                    <a:pt x="32" y="2315"/>
                  </a:moveTo>
                  <a:lnTo>
                    <a:pt x="32" y="2411"/>
                  </a:lnTo>
                  <a:cubicBezTo>
                    <a:pt x="32" y="2420"/>
                    <a:pt x="25" y="2427"/>
                    <a:pt x="16" y="2427"/>
                  </a:cubicBezTo>
                  <a:cubicBezTo>
                    <a:pt x="8" y="2427"/>
                    <a:pt x="0" y="2420"/>
                    <a:pt x="0" y="2411"/>
                  </a:cubicBezTo>
                  <a:lnTo>
                    <a:pt x="0" y="2315"/>
                  </a:lnTo>
                  <a:cubicBezTo>
                    <a:pt x="0" y="2307"/>
                    <a:pt x="8" y="2299"/>
                    <a:pt x="16" y="2299"/>
                  </a:cubicBezTo>
                  <a:cubicBezTo>
                    <a:pt x="25" y="2299"/>
                    <a:pt x="32" y="2307"/>
                    <a:pt x="32" y="2315"/>
                  </a:cubicBezTo>
                  <a:close/>
                  <a:moveTo>
                    <a:pt x="32" y="2507"/>
                  </a:moveTo>
                  <a:lnTo>
                    <a:pt x="32" y="2603"/>
                  </a:lnTo>
                  <a:cubicBezTo>
                    <a:pt x="32" y="2612"/>
                    <a:pt x="25" y="2619"/>
                    <a:pt x="16" y="2619"/>
                  </a:cubicBezTo>
                  <a:cubicBezTo>
                    <a:pt x="8" y="2619"/>
                    <a:pt x="0" y="2612"/>
                    <a:pt x="0" y="2603"/>
                  </a:cubicBezTo>
                  <a:lnTo>
                    <a:pt x="0" y="2507"/>
                  </a:lnTo>
                  <a:cubicBezTo>
                    <a:pt x="0" y="2499"/>
                    <a:pt x="8" y="2491"/>
                    <a:pt x="16" y="2491"/>
                  </a:cubicBezTo>
                  <a:cubicBezTo>
                    <a:pt x="25" y="2491"/>
                    <a:pt x="32" y="2499"/>
                    <a:pt x="32" y="2507"/>
                  </a:cubicBezTo>
                  <a:close/>
                  <a:moveTo>
                    <a:pt x="32" y="2699"/>
                  </a:moveTo>
                  <a:lnTo>
                    <a:pt x="32" y="2795"/>
                  </a:lnTo>
                  <a:cubicBezTo>
                    <a:pt x="32" y="2804"/>
                    <a:pt x="25" y="2811"/>
                    <a:pt x="16" y="2811"/>
                  </a:cubicBezTo>
                  <a:cubicBezTo>
                    <a:pt x="8" y="2811"/>
                    <a:pt x="0" y="2804"/>
                    <a:pt x="0" y="2795"/>
                  </a:cubicBezTo>
                  <a:lnTo>
                    <a:pt x="0" y="2699"/>
                  </a:lnTo>
                  <a:cubicBezTo>
                    <a:pt x="0" y="2691"/>
                    <a:pt x="8" y="2683"/>
                    <a:pt x="16" y="2683"/>
                  </a:cubicBezTo>
                  <a:cubicBezTo>
                    <a:pt x="25" y="2683"/>
                    <a:pt x="32" y="2691"/>
                    <a:pt x="32" y="2699"/>
                  </a:cubicBezTo>
                  <a:close/>
                  <a:moveTo>
                    <a:pt x="32" y="2891"/>
                  </a:moveTo>
                  <a:lnTo>
                    <a:pt x="32" y="2987"/>
                  </a:lnTo>
                  <a:cubicBezTo>
                    <a:pt x="32" y="2996"/>
                    <a:pt x="25" y="3003"/>
                    <a:pt x="16" y="3003"/>
                  </a:cubicBezTo>
                  <a:cubicBezTo>
                    <a:pt x="8" y="3003"/>
                    <a:pt x="0" y="2996"/>
                    <a:pt x="0" y="2987"/>
                  </a:cubicBezTo>
                  <a:lnTo>
                    <a:pt x="0" y="2891"/>
                  </a:lnTo>
                  <a:cubicBezTo>
                    <a:pt x="0" y="2883"/>
                    <a:pt x="8" y="2875"/>
                    <a:pt x="16" y="2875"/>
                  </a:cubicBezTo>
                  <a:cubicBezTo>
                    <a:pt x="25" y="2875"/>
                    <a:pt x="32" y="2883"/>
                    <a:pt x="32" y="2891"/>
                  </a:cubicBezTo>
                  <a:close/>
                  <a:moveTo>
                    <a:pt x="32" y="3083"/>
                  </a:moveTo>
                  <a:lnTo>
                    <a:pt x="32" y="3179"/>
                  </a:lnTo>
                  <a:cubicBezTo>
                    <a:pt x="32" y="3188"/>
                    <a:pt x="25" y="3195"/>
                    <a:pt x="16" y="3195"/>
                  </a:cubicBezTo>
                  <a:cubicBezTo>
                    <a:pt x="8" y="3195"/>
                    <a:pt x="0" y="3188"/>
                    <a:pt x="0" y="3179"/>
                  </a:cubicBezTo>
                  <a:lnTo>
                    <a:pt x="0" y="3083"/>
                  </a:lnTo>
                  <a:cubicBezTo>
                    <a:pt x="0" y="3075"/>
                    <a:pt x="8" y="3067"/>
                    <a:pt x="16" y="3067"/>
                  </a:cubicBezTo>
                  <a:cubicBezTo>
                    <a:pt x="25" y="3067"/>
                    <a:pt x="32" y="3075"/>
                    <a:pt x="32" y="3083"/>
                  </a:cubicBezTo>
                  <a:close/>
                  <a:moveTo>
                    <a:pt x="32" y="3275"/>
                  </a:moveTo>
                  <a:lnTo>
                    <a:pt x="32" y="3371"/>
                  </a:lnTo>
                  <a:cubicBezTo>
                    <a:pt x="32" y="3380"/>
                    <a:pt x="25" y="3387"/>
                    <a:pt x="16" y="3387"/>
                  </a:cubicBezTo>
                  <a:cubicBezTo>
                    <a:pt x="8" y="3387"/>
                    <a:pt x="0" y="3380"/>
                    <a:pt x="0" y="3371"/>
                  </a:cubicBezTo>
                  <a:lnTo>
                    <a:pt x="0" y="3275"/>
                  </a:lnTo>
                  <a:cubicBezTo>
                    <a:pt x="0" y="3267"/>
                    <a:pt x="8" y="3259"/>
                    <a:pt x="16" y="3259"/>
                  </a:cubicBezTo>
                  <a:cubicBezTo>
                    <a:pt x="25" y="3259"/>
                    <a:pt x="32" y="3267"/>
                    <a:pt x="32" y="3275"/>
                  </a:cubicBezTo>
                  <a:close/>
                  <a:moveTo>
                    <a:pt x="32" y="3467"/>
                  </a:moveTo>
                  <a:lnTo>
                    <a:pt x="32" y="3563"/>
                  </a:lnTo>
                  <a:cubicBezTo>
                    <a:pt x="32" y="3572"/>
                    <a:pt x="25" y="3579"/>
                    <a:pt x="16" y="3579"/>
                  </a:cubicBezTo>
                  <a:cubicBezTo>
                    <a:pt x="8" y="3579"/>
                    <a:pt x="0" y="3572"/>
                    <a:pt x="0" y="3563"/>
                  </a:cubicBezTo>
                  <a:lnTo>
                    <a:pt x="0" y="3467"/>
                  </a:lnTo>
                  <a:cubicBezTo>
                    <a:pt x="0" y="3459"/>
                    <a:pt x="8" y="3451"/>
                    <a:pt x="16" y="3451"/>
                  </a:cubicBezTo>
                  <a:cubicBezTo>
                    <a:pt x="25" y="3451"/>
                    <a:pt x="32" y="3459"/>
                    <a:pt x="32" y="3467"/>
                  </a:cubicBezTo>
                  <a:close/>
                  <a:moveTo>
                    <a:pt x="32" y="3659"/>
                  </a:moveTo>
                  <a:lnTo>
                    <a:pt x="32" y="3755"/>
                  </a:lnTo>
                  <a:cubicBezTo>
                    <a:pt x="32" y="3764"/>
                    <a:pt x="25" y="3771"/>
                    <a:pt x="16" y="3771"/>
                  </a:cubicBezTo>
                  <a:cubicBezTo>
                    <a:pt x="8" y="3771"/>
                    <a:pt x="0" y="3764"/>
                    <a:pt x="0" y="3755"/>
                  </a:cubicBezTo>
                  <a:lnTo>
                    <a:pt x="0" y="3659"/>
                  </a:lnTo>
                  <a:cubicBezTo>
                    <a:pt x="0" y="3651"/>
                    <a:pt x="8" y="3643"/>
                    <a:pt x="16" y="3643"/>
                  </a:cubicBezTo>
                  <a:cubicBezTo>
                    <a:pt x="25" y="3643"/>
                    <a:pt x="32" y="3651"/>
                    <a:pt x="32" y="3659"/>
                  </a:cubicBezTo>
                  <a:close/>
                  <a:moveTo>
                    <a:pt x="32" y="3851"/>
                  </a:moveTo>
                  <a:lnTo>
                    <a:pt x="32" y="3947"/>
                  </a:lnTo>
                  <a:cubicBezTo>
                    <a:pt x="32" y="3956"/>
                    <a:pt x="25" y="3963"/>
                    <a:pt x="16" y="3963"/>
                  </a:cubicBezTo>
                  <a:cubicBezTo>
                    <a:pt x="8" y="3963"/>
                    <a:pt x="0" y="3956"/>
                    <a:pt x="0" y="3947"/>
                  </a:cubicBezTo>
                  <a:lnTo>
                    <a:pt x="0" y="3851"/>
                  </a:lnTo>
                  <a:cubicBezTo>
                    <a:pt x="0" y="3843"/>
                    <a:pt x="8" y="3835"/>
                    <a:pt x="16" y="3835"/>
                  </a:cubicBezTo>
                  <a:cubicBezTo>
                    <a:pt x="25" y="3835"/>
                    <a:pt x="32" y="3843"/>
                    <a:pt x="32" y="3851"/>
                  </a:cubicBezTo>
                  <a:close/>
                  <a:moveTo>
                    <a:pt x="32" y="4043"/>
                  </a:moveTo>
                  <a:lnTo>
                    <a:pt x="32" y="4139"/>
                  </a:lnTo>
                  <a:cubicBezTo>
                    <a:pt x="32" y="4148"/>
                    <a:pt x="25" y="4155"/>
                    <a:pt x="16" y="4155"/>
                  </a:cubicBezTo>
                  <a:cubicBezTo>
                    <a:pt x="8" y="4155"/>
                    <a:pt x="0" y="4148"/>
                    <a:pt x="0" y="4139"/>
                  </a:cubicBezTo>
                  <a:lnTo>
                    <a:pt x="0" y="4043"/>
                  </a:lnTo>
                  <a:cubicBezTo>
                    <a:pt x="0" y="4035"/>
                    <a:pt x="8" y="4027"/>
                    <a:pt x="16" y="4027"/>
                  </a:cubicBezTo>
                  <a:cubicBezTo>
                    <a:pt x="25" y="4027"/>
                    <a:pt x="32" y="4035"/>
                    <a:pt x="32" y="4043"/>
                  </a:cubicBezTo>
                  <a:close/>
                  <a:moveTo>
                    <a:pt x="32" y="4235"/>
                  </a:moveTo>
                  <a:lnTo>
                    <a:pt x="32" y="4331"/>
                  </a:lnTo>
                  <a:cubicBezTo>
                    <a:pt x="32" y="4340"/>
                    <a:pt x="25" y="4347"/>
                    <a:pt x="16" y="4347"/>
                  </a:cubicBezTo>
                  <a:cubicBezTo>
                    <a:pt x="8" y="4347"/>
                    <a:pt x="0" y="4340"/>
                    <a:pt x="0" y="4331"/>
                  </a:cubicBezTo>
                  <a:lnTo>
                    <a:pt x="0" y="4235"/>
                  </a:lnTo>
                  <a:cubicBezTo>
                    <a:pt x="0" y="4227"/>
                    <a:pt x="8" y="4219"/>
                    <a:pt x="16" y="4219"/>
                  </a:cubicBezTo>
                  <a:cubicBezTo>
                    <a:pt x="25" y="4219"/>
                    <a:pt x="32" y="4227"/>
                    <a:pt x="32" y="4235"/>
                  </a:cubicBezTo>
                  <a:close/>
                  <a:moveTo>
                    <a:pt x="32" y="4427"/>
                  </a:moveTo>
                  <a:lnTo>
                    <a:pt x="32" y="4523"/>
                  </a:lnTo>
                  <a:cubicBezTo>
                    <a:pt x="32" y="4532"/>
                    <a:pt x="25" y="4539"/>
                    <a:pt x="16" y="4539"/>
                  </a:cubicBezTo>
                  <a:cubicBezTo>
                    <a:pt x="8" y="4539"/>
                    <a:pt x="0" y="4532"/>
                    <a:pt x="0" y="4523"/>
                  </a:cubicBezTo>
                  <a:lnTo>
                    <a:pt x="0" y="4427"/>
                  </a:lnTo>
                  <a:cubicBezTo>
                    <a:pt x="0" y="4419"/>
                    <a:pt x="8" y="4411"/>
                    <a:pt x="16" y="4411"/>
                  </a:cubicBezTo>
                  <a:cubicBezTo>
                    <a:pt x="25" y="4411"/>
                    <a:pt x="32" y="4419"/>
                    <a:pt x="32" y="4427"/>
                  </a:cubicBezTo>
                  <a:close/>
                  <a:moveTo>
                    <a:pt x="32" y="4619"/>
                  </a:moveTo>
                  <a:lnTo>
                    <a:pt x="32" y="4715"/>
                  </a:lnTo>
                  <a:cubicBezTo>
                    <a:pt x="32" y="4724"/>
                    <a:pt x="25" y="4731"/>
                    <a:pt x="16" y="4731"/>
                  </a:cubicBezTo>
                  <a:cubicBezTo>
                    <a:pt x="8" y="4731"/>
                    <a:pt x="0" y="4724"/>
                    <a:pt x="0" y="4715"/>
                  </a:cubicBezTo>
                  <a:lnTo>
                    <a:pt x="0" y="4619"/>
                  </a:lnTo>
                  <a:cubicBezTo>
                    <a:pt x="0" y="4611"/>
                    <a:pt x="8" y="4603"/>
                    <a:pt x="16" y="4603"/>
                  </a:cubicBezTo>
                  <a:cubicBezTo>
                    <a:pt x="25" y="4603"/>
                    <a:pt x="32" y="4611"/>
                    <a:pt x="32" y="4619"/>
                  </a:cubicBezTo>
                  <a:close/>
                  <a:moveTo>
                    <a:pt x="32" y="4811"/>
                  </a:moveTo>
                  <a:lnTo>
                    <a:pt x="32" y="4907"/>
                  </a:lnTo>
                  <a:cubicBezTo>
                    <a:pt x="32" y="4916"/>
                    <a:pt x="25" y="4923"/>
                    <a:pt x="16" y="4923"/>
                  </a:cubicBezTo>
                  <a:cubicBezTo>
                    <a:pt x="8" y="4923"/>
                    <a:pt x="0" y="4916"/>
                    <a:pt x="0" y="4907"/>
                  </a:cubicBezTo>
                  <a:lnTo>
                    <a:pt x="0" y="4811"/>
                  </a:lnTo>
                  <a:cubicBezTo>
                    <a:pt x="0" y="4803"/>
                    <a:pt x="8" y="4795"/>
                    <a:pt x="16" y="4795"/>
                  </a:cubicBezTo>
                  <a:cubicBezTo>
                    <a:pt x="25" y="4795"/>
                    <a:pt x="32" y="4803"/>
                    <a:pt x="32" y="4811"/>
                  </a:cubicBezTo>
                  <a:close/>
                  <a:moveTo>
                    <a:pt x="32" y="5003"/>
                  </a:moveTo>
                  <a:lnTo>
                    <a:pt x="32" y="5099"/>
                  </a:lnTo>
                  <a:cubicBezTo>
                    <a:pt x="32" y="5108"/>
                    <a:pt x="25" y="5115"/>
                    <a:pt x="16" y="5115"/>
                  </a:cubicBezTo>
                  <a:cubicBezTo>
                    <a:pt x="8" y="5115"/>
                    <a:pt x="0" y="5108"/>
                    <a:pt x="0" y="5099"/>
                  </a:cubicBezTo>
                  <a:lnTo>
                    <a:pt x="0" y="5003"/>
                  </a:lnTo>
                  <a:cubicBezTo>
                    <a:pt x="0" y="4995"/>
                    <a:pt x="8" y="4987"/>
                    <a:pt x="16" y="4987"/>
                  </a:cubicBezTo>
                  <a:cubicBezTo>
                    <a:pt x="25" y="4987"/>
                    <a:pt x="32" y="4995"/>
                    <a:pt x="32" y="5003"/>
                  </a:cubicBezTo>
                  <a:close/>
                  <a:moveTo>
                    <a:pt x="32" y="5195"/>
                  </a:moveTo>
                  <a:lnTo>
                    <a:pt x="32" y="5291"/>
                  </a:lnTo>
                  <a:cubicBezTo>
                    <a:pt x="32" y="5300"/>
                    <a:pt x="25" y="5307"/>
                    <a:pt x="16" y="5307"/>
                  </a:cubicBezTo>
                  <a:cubicBezTo>
                    <a:pt x="8" y="5307"/>
                    <a:pt x="0" y="5300"/>
                    <a:pt x="0" y="5291"/>
                  </a:cubicBezTo>
                  <a:lnTo>
                    <a:pt x="0" y="5195"/>
                  </a:lnTo>
                  <a:cubicBezTo>
                    <a:pt x="0" y="5187"/>
                    <a:pt x="8" y="5179"/>
                    <a:pt x="16" y="5179"/>
                  </a:cubicBezTo>
                  <a:cubicBezTo>
                    <a:pt x="25" y="5179"/>
                    <a:pt x="32" y="5187"/>
                    <a:pt x="32" y="5195"/>
                  </a:cubicBezTo>
                  <a:close/>
                  <a:moveTo>
                    <a:pt x="32" y="5387"/>
                  </a:moveTo>
                  <a:lnTo>
                    <a:pt x="32" y="5483"/>
                  </a:lnTo>
                  <a:cubicBezTo>
                    <a:pt x="32" y="5492"/>
                    <a:pt x="25" y="5499"/>
                    <a:pt x="16" y="5499"/>
                  </a:cubicBezTo>
                  <a:cubicBezTo>
                    <a:pt x="8" y="5499"/>
                    <a:pt x="0" y="5492"/>
                    <a:pt x="0" y="5483"/>
                  </a:cubicBezTo>
                  <a:lnTo>
                    <a:pt x="0" y="5387"/>
                  </a:lnTo>
                  <a:cubicBezTo>
                    <a:pt x="0" y="5379"/>
                    <a:pt x="8" y="5371"/>
                    <a:pt x="16" y="5371"/>
                  </a:cubicBezTo>
                  <a:cubicBezTo>
                    <a:pt x="25" y="5371"/>
                    <a:pt x="32" y="5379"/>
                    <a:pt x="32" y="5387"/>
                  </a:cubicBezTo>
                  <a:close/>
                  <a:moveTo>
                    <a:pt x="32" y="5579"/>
                  </a:moveTo>
                  <a:lnTo>
                    <a:pt x="32" y="5675"/>
                  </a:lnTo>
                  <a:cubicBezTo>
                    <a:pt x="32" y="5684"/>
                    <a:pt x="25" y="5691"/>
                    <a:pt x="16" y="5691"/>
                  </a:cubicBezTo>
                  <a:cubicBezTo>
                    <a:pt x="8" y="5691"/>
                    <a:pt x="0" y="5684"/>
                    <a:pt x="0" y="5675"/>
                  </a:cubicBezTo>
                  <a:lnTo>
                    <a:pt x="0" y="5579"/>
                  </a:lnTo>
                  <a:cubicBezTo>
                    <a:pt x="0" y="5571"/>
                    <a:pt x="8" y="5563"/>
                    <a:pt x="16" y="5563"/>
                  </a:cubicBezTo>
                  <a:cubicBezTo>
                    <a:pt x="25" y="5563"/>
                    <a:pt x="32" y="5571"/>
                    <a:pt x="32" y="5579"/>
                  </a:cubicBezTo>
                  <a:close/>
                  <a:moveTo>
                    <a:pt x="32" y="5771"/>
                  </a:moveTo>
                  <a:lnTo>
                    <a:pt x="32" y="5867"/>
                  </a:lnTo>
                  <a:cubicBezTo>
                    <a:pt x="32" y="5876"/>
                    <a:pt x="25" y="5883"/>
                    <a:pt x="16" y="5883"/>
                  </a:cubicBezTo>
                  <a:cubicBezTo>
                    <a:pt x="8" y="5883"/>
                    <a:pt x="0" y="5876"/>
                    <a:pt x="0" y="5867"/>
                  </a:cubicBezTo>
                  <a:lnTo>
                    <a:pt x="0" y="5771"/>
                  </a:lnTo>
                  <a:cubicBezTo>
                    <a:pt x="0" y="5763"/>
                    <a:pt x="8" y="5755"/>
                    <a:pt x="16" y="5755"/>
                  </a:cubicBezTo>
                  <a:cubicBezTo>
                    <a:pt x="25" y="5755"/>
                    <a:pt x="32" y="5763"/>
                    <a:pt x="32" y="5771"/>
                  </a:cubicBezTo>
                  <a:close/>
                  <a:moveTo>
                    <a:pt x="32" y="5963"/>
                  </a:moveTo>
                  <a:lnTo>
                    <a:pt x="32" y="6059"/>
                  </a:lnTo>
                  <a:cubicBezTo>
                    <a:pt x="32" y="6068"/>
                    <a:pt x="25" y="6075"/>
                    <a:pt x="16" y="6075"/>
                  </a:cubicBezTo>
                  <a:cubicBezTo>
                    <a:pt x="8" y="6075"/>
                    <a:pt x="0" y="6068"/>
                    <a:pt x="0" y="6059"/>
                  </a:cubicBezTo>
                  <a:lnTo>
                    <a:pt x="0" y="5963"/>
                  </a:lnTo>
                  <a:cubicBezTo>
                    <a:pt x="0" y="5955"/>
                    <a:pt x="8" y="5947"/>
                    <a:pt x="16" y="5947"/>
                  </a:cubicBezTo>
                  <a:cubicBezTo>
                    <a:pt x="25" y="5947"/>
                    <a:pt x="32" y="5955"/>
                    <a:pt x="32" y="5963"/>
                  </a:cubicBezTo>
                  <a:close/>
                  <a:moveTo>
                    <a:pt x="32" y="6155"/>
                  </a:moveTo>
                  <a:lnTo>
                    <a:pt x="32" y="6251"/>
                  </a:lnTo>
                  <a:cubicBezTo>
                    <a:pt x="32" y="6260"/>
                    <a:pt x="25" y="6267"/>
                    <a:pt x="16" y="6267"/>
                  </a:cubicBezTo>
                  <a:cubicBezTo>
                    <a:pt x="8" y="6267"/>
                    <a:pt x="0" y="6260"/>
                    <a:pt x="0" y="6251"/>
                  </a:cubicBezTo>
                  <a:lnTo>
                    <a:pt x="0" y="6155"/>
                  </a:lnTo>
                  <a:cubicBezTo>
                    <a:pt x="0" y="6147"/>
                    <a:pt x="8" y="6139"/>
                    <a:pt x="16" y="6139"/>
                  </a:cubicBezTo>
                  <a:cubicBezTo>
                    <a:pt x="25" y="6139"/>
                    <a:pt x="32" y="6147"/>
                    <a:pt x="32" y="6155"/>
                  </a:cubicBezTo>
                  <a:close/>
                  <a:moveTo>
                    <a:pt x="32" y="6347"/>
                  </a:moveTo>
                  <a:lnTo>
                    <a:pt x="32" y="6443"/>
                  </a:lnTo>
                  <a:cubicBezTo>
                    <a:pt x="32" y="6452"/>
                    <a:pt x="25" y="6459"/>
                    <a:pt x="16" y="6459"/>
                  </a:cubicBezTo>
                  <a:cubicBezTo>
                    <a:pt x="8" y="6459"/>
                    <a:pt x="0" y="6452"/>
                    <a:pt x="0" y="6443"/>
                  </a:cubicBezTo>
                  <a:lnTo>
                    <a:pt x="0" y="6347"/>
                  </a:lnTo>
                  <a:cubicBezTo>
                    <a:pt x="0" y="6339"/>
                    <a:pt x="8" y="6331"/>
                    <a:pt x="16" y="6331"/>
                  </a:cubicBezTo>
                  <a:cubicBezTo>
                    <a:pt x="25" y="6331"/>
                    <a:pt x="32" y="6339"/>
                    <a:pt x="32" y="6347"/>
                  </a:cubicBezTo>
                  <a:close/>
                  <a:moveTo>
                    <a:pt x="32" y="6539"/>
                  </a:moveTo>
                  <a:lnTo>
                    <a:pt x="32" y="6635"/>
                  </a:lnTo>
                  <a:cubicBezTo>
                    <a:pt x="32" y="6644"/>
                    <a:pt x="25" y="6651"/>
                    <a:pt x="16" y="6651"/>
                  </a:cubicBezTo>
                  <a:cubicBezTo>
                    <a:pt x="8" y="6651"/>
                    <a:pt x="0" y="6644"/>
                    <a:pt x="0" y="6635"/>
                  </a:cubicBezTo>
                  <a:lnTo>
                    <a:pt x="0" y="6539"/>
                  </a:lnTo>
                  <a:cubicBezTo>
                    <a:pt x="0" y="6531"/>
                    <a:pt x="8" y="6523"/>
                    <a:pt x="16" y="6523"/>
                  </a:cubicBezTo>
                  <a:cubicBezTo>
                    <a:pt x="25" y="6523"/>
                    <a:pt x="32" y="6531"/>
                    <a:pt x="32" y="6539"/>
                  </a:cubicBezTo>
                  <a:close/>
                  <a:moveTo>
                    <a:pt x="32" y="6731"/>
                  </a:moveTo>
                  <a:lnTo>
                    <a:pt x="32" y="6827"/>
                  </a:lnTo>
                  <a:cubicBezTo>
                    <a:pt x="32" y="6836"/>
                    <a:pt x="25" y="6843"/>
                    <a:pt x="16" y="6843"/>
                  </a:cubicBezTo>
                  <a:cubicBezTo>
                    <a:pt x="8" y="6843"/>
                    <a:pt x="0" y="6836"/>
                    <a:pt x="0" y="6827"/>
                  </a:cubicBezTo>
                  <a:lnTo>
                    <a:pt x="0" y="6731"/>
                  </a:lnTo>
                  <a:cubicBezTo>
                    <a:pt x="0" y="6723"/>
                    <a:pt x="8" y="6715"/>
                    <a:pt x="16" y="6715"/>
                  </a:cubicBezTo>
                  <a:cubicBezTo>
                    <a:pt x="25" y="6715"/>
                    <a:pt x="32" y="6723"/>
                    <a:pt x="32" y="6731"/>
                  </a:cubicBezTo>
                  <a:close/>
                  <a:moveTo>
                    <a:pt x="32" y="6923"/>
                  </a:moveTo>
                  <a:lnTo>
                    <a:pt x="32" y="7019"/>
                  </a:lnTo>
                  <a:cubicBezTo>
                    <a:pt x="32" y="7028"/>
                    <a:pt x="25" y="7035"/>
                    <a:pt x="16" y="7035"/>
                  </a:cubicBezTo>
                  <a:cubicBezTo>
                    <a:pt x="8" y="7035"/>
                    <a:pt x="0" y="7028"/>
                    <a:pt x="0" y="7019"/>
                  </a:cubicBezTo>
                  <a:lnTo>
                    <a:pt x="0" y="6923"/>
                  </a:lnTo>
                  <a:cubicBezTo>
                    <a:pt x="0" y="6915"/>
                    <a:pt x="8" y="6907"/>
                    <a:pt x="16" y="6907"/>
                  </a:cubicBezTo>
                  <a:cubicBezTo>
                    <a:pt x="25" y="6907"/>
                    <a:pt x="32" y="6915"/>
                    <a:pt x="32" y="6923"/>
                  </a:cubicBezTo>
                  <a:close/>
                  <a:moveTo>
                    <a:pt x="32" y="7115"/>
                  </a:moveTo>
                  <a:lnTo>
                    <a:pt x="32" y="7211"/>
                  </a:lnTo>
                  <a:cubicBezTo>
                    <a:pt x="32" y="7220"/>
                    <a:pt x="25" y="7227"/>
                    <a:pt x="16" y="7227"/>
                  </a:cubicBezTo>
                  <a:cubicBezTo>
                    <a:pt x="8" y="7227"/>
                    <a:pt x="0" y="7220"/>
                    <a:pt x="0" y="7211"/>
                  </a:cubicBezTo>
                  <a:lnTo>
                    <a:pt x="0" y="7115"/>
                  </a:lnTo>
                  <a:cubicBezTo>
                    <a:pt x="0" y="7107"/>
                    <a:pt x="8" y="7099"/>
                    <a:pt x="16" y="7099"/>
                  </a:cubicBezTo>
                  <a:cubicBezTo>
                    <a:pt x="25" y="7099"/>
                    <a:pt x="32" y="7107"/>
                    <a:pt x="32" y="7115"/>
                  </a:cubicBezTo>
                  <a:close/>
                  <a:moveTo>
                    <a:pt x="32" y="7307"/>
                  </a:moveTo>
                  <a:lnTo>
                    <a:pt x="32" y="7403"/>
                  </a:lnTo>
                  <a:cubicBezTo>
                    <a:pt x="32" y="7412"/>
                    <a:pt x="25" y="7419"/>
                    <a:pt x="16" y="7419"/>
                  </a:cubicBezTo>
                  <a:cubicBezTo>
                    <a:pt x="8" y="7419"/>
                    <a:pt x="0" y="7412"/>
                    <a:pt x="0" y="7403"/>
                  </a:cubicBezTo>
                  <a:lnTo>
                    <a:pt x="0" y="7307"/>
                  </a:lnTo>
                  <a:cubicBezTo>
                    <a:pt x="0" y="7299"/>
                    <a:pt x="8" y="7291"/>
                    <a:pt x="16" y="7291"/>
                  </a:cubicBezTo>
                  <a:cubicBezTo>
                    <a:pt x="25" y="7291"/>
                    <a:pt x="32" y="7299"/>
                    <a:pt x="32" y="7307"/>
                  </a:cubicBezTo>
                  <a:close/>
                  <a:moveTo>
                    <a:pt x="32" y="7499"/>
                  </a:moveTo>
                  <a:lnTo>
                    <a:pt x="32" y="7595"/>
                  </a:lnTo>
                  <a:cubicBezTo>
                    <a:pt x="32" y="7604"/>
                    <a:pt x="25" y="7611"/>
                    <a:pt x="16" y="7611"/>
                  </a:cubicBezTo>
                  <a:cubicBezTo>
                    <a:pt x="8" y="7611"/>
                    <a:pt x="0" y="7604"/>
                    <a:pt x="0" y="7595"/>
                  </a:cubicBezTo>
                  <a:lnTo>
                    <a:pt x="0" y="7499"/>
                  </a:lnTo>
                  <a:cubicBezTo>
                    <a:pt x="0" y="7491"/>
                    <a:pt x="8" y="7483"/>
                    <a:pt x="16" y="7483"/>
                  </a:cubicBezTo>
                  <a:cubicBezTo>
                    <a:pt x="25" y="7483"/>
                    <a:pt x="32" y="7491"/>
                    <a:pt x="32" y="7499"/>
                  </a:cubicBezTo>
                  <a:close/>
                  <a:moveTo>
                    <a:pt x="32" y="7691"/>
                  </a:moveTo>
                  <a:lnTo>
                    <a:pt x="32" y="7787"/>
                  </a:lnTo>
                  <a:cubicBezTo>
                    <a:pt x="32" y="7796"/>
                    <a:pt x="25" y="7803"/>
                    <a:pt x="16" y="7803"/>
                  </a:cubicBezTo>
                  <a:cubicBezTo>
                    <a:pt x="8" y="7803"/>
                    <a:pt x="0" y="7796"/>
                    <a:pt x="0" y="7787"/>
                  </a:cubicBezTo>
                  <a:lnTo>
                    <a:pt x="0" y="7691"/>
                  </a:lnTo>
                  <a:cubicBezTo>
                    <a:pt x="0" y="7683"/>
                    <a:pt x="8" y="7675"/>
                    <a:pt x="16" y="7675"/>
                  </a:cubicBezTo>
                  <a:cubicBezTo>
                    <a:pt x="25" y="7675"/>
                    <a:pt x="32" y="7683"/>
                    <a:pt x="32" y="7691"/>
                  </a:cubicBezTo>
                  <a:close/>
                  <a:moveTo>
                    <a:pt x="32" y="7883"/>
                  </a:moveTo>
                  <a:lnTo>
                    <a:pt x="32" y="7979"/>
                  </a:lnTo>
                  <a:cubicBezTo>
                    <a:pt x="32" y="7988"/>
                    <a:pt x="25" y="7995"/>
                    <a:pt x="16" y="7995"/>
                  </a:cubicBezTo>
                  <a:cubicBezTo>
                    <a:pt x="8" y="7995"/>
                    <a:pt x="0" y="7988"/>
                    <a:pt x="0" y="7979"/>
                  </a:cubicBezTo>
                  <a:lnTo>
                    <a:pt x="0" y="7883"/>
                  </a:lnTo>
                  <a:cubicBezTo>
                    <a:pt x="0" y="7875"/>
                    <a:pt x="8" y="7867"/>
                    <a:pt x="16" y="7867"/>
                  </a:cubicBezTo>
                  <a:cubicBezTo>
                    <a:pt x="25" y="7867"/>
                    <a:pt x="32" y="7875"/>
                    <a:pt x="32" y="7883"/>
                  </a:cubicBezTo>
                  <a:close/>
                  <a:moveTo>
                    <a:pt x="32" y="8075"/>
                  </a:moveTo>
                  <a:lnTo>
                    <a:pt x="32" y="8171"/>
                  </a:lnTo>
                  <a:cubicBezTo>
                    <a:pt x="32" y="8180"/>
                    <a:pt x="25" y="8187"/>
                    <a:pt x="16" y="8187"/>
                  </a:cubicBezTo>
                  <a:cubicBezTo>
                    <a:pt x="8" y="8187"/>
                    <a:pt x="0" y="8180"/>
                    <a:pt x="0" y="8171"/>
                  </a:cubicBezTo>
                  <a:lnTo>
                    <a:pt x="0" y="8075"/>
                  </a:lnTo>
                  <a:cubicBezTo>
                    <a:pt x="0" y="8067"/>
                    <a:pt x="8" y="8059"/>
                    <a:pt x="16" y="8059"/>
                  </a:cubicBezTo>
                  <a:cubicBezTo>
                    <a:pt x="25" y="8059"/>
                    <a:pt x="32" y="8067"/>
                    <a:pt x="32" y="8075"/>
                  </a:cubicBezTo>
                  <a:close/>
                  <a:moveTo>
                    <a:pt x="32" y="8267"/>
                  </a:moveTo>
                  <a:lnTo>
                    <a:pt x="32" y="8363"/>
                  </a:lnTo>
                  <a:cubicBezTo>
                    <a:pt x="32" y="8372"/>
                    <a:pt x="25" y="8379"/>
                    <a:pt x="16" y="8379"/>
                  </a:cubicBezTo>
                  <a:cubicBezTo>
                    <a:pt x="8" y="8379"/>
                    <a:pt x="0" y="8372"/>
                    <a:pt x="0" y="8363"/>
                  </a:cubicBezTo>
                  <a:lnTo>
                    <a:pt x="0" y="8267"/>
                  </a:lnTo>
                  <a:cubicBezTo>
                    <a:pt x="0" y="8259"/>
                    <a:pt x="8" y="8251"/>
                    <a:pt x="16" y="8251"/>
                  </a:cubicBezTo>
                  <a:cubicBezTo>
                    <a:pt x="25" y="8251"/>
                    <a:pt x="32" y="8259"/>
                    <a:pt x="32" y="8267"/>
                  </a:cubicBezTo>
                  <a:close/>
                  <a:moveTo>
                    <a:pt x="32" y="8459"/>
                  </a:moveTo>
                  <a:lnTo>
                    <a:pt x="32" y="8555"/>
                  </a:lnTo>
                  <a:cubicBezTo>
                    <a:pt x="32" y="8564"/>
                    <a:pt x="25" y="8571"/>
                    <a:pt x="16" y="8571"/>
                  </a:cubicBezTo>
                  <a:cubicBezTo>
                    <a:pt x="8" y="8571"/>
                    <a:pt x="0" y="8564"/>
                    <a:pt x="0" y="8555"/>
                  </a:cubicBezTo>
                  <a:lnTo>
                    <a:pt x="0" y="8459"/>
                  </a:lnTo>
                  <a:cubicBezTo>
                    <a:pt x="0" y="8451"/>
                    <a:pt x="8" y="8443"/>
                    <a:pt x="16" y="8443"/>
                  </a:cubicBezTo>
                  <a:cubicBezTo>
                    <a:pt x="25" y="8443"/>
                    <a:pt x="32" y="8451"/>
                    <a:pt x="32" y="8459"/>
                  </a:cubicBezTo>
                  <a:close/>
                  <a:moveTo>
                    <a:pt x="32" y="8651"/>
                  </a:moveTo>
                  <a:lnTo>
                    <a:pt x="32" y="8747"/>
                  </a:lnTo>
                  <a:cubicBezTo>
                    <a:pt x="32" y="8756"/>
                    <a:pt x="25" y="8763"/>
                    <a:pt x="16" y="8763"/>
                  </a:cubicBezTo>
                  <a:cubicBezTo>
                    <a:pt x="8" y="8763"/>
                    <a:pt x="0" y="8756"/>
                    <a:pt x="0" y="8747"/>
                  </a:cubicBezTo>
                  <a:lnTo>
                    <a:pt x="0" y="8651"/>
                  </a:lnTo>
                  <a:cubicBezTo>
                    <a:pt x="0" y="8643"/>
                    <a:pt x="8" y="8635"/>
                    <a:pt x="16" y="8635"/>
                  </a:cubicBezTo>
                  <a:cubicBezTo>
                    <a:pt x="25" y="8635"/>
                    <a:pt x="32" y="8643"/>
                    <a:pt x="32" y="8651"/>
                  </a:cubicBezTo>
                  <a:close/>
                  <a:moveTo>
                    <a:pt x="32" y="8843"/>
                  </a:moveTo>
                  <a:lnTo>
                    <a:pt x="32" y="8939"/>
                  </a:lnTo>
                  <a:cubicBezTo>
                    <a:pt x="32" y="8948"/>
                    <a:pt x="25" y="8955"/>
                    <a:pt x="16" y="8955"/>
                  </a:cubicBezTo>
                  <a:cubicBezTo>
                    <a:pt x="8" y="8955"/>
                    <a:pt x="0" y="8948"/>
                    <a:pt x="0" y="8939"/>
                  </a:cubicBezTo>
                  <a:lnTo>
                    <a:pt x="0" y="8843"/>
                  </a:lnTo>
                  <a:cubicBezTo>
                    <a:pt x="0" y="8835"/>
                    <a:pt x="8" y="8827"/>
                    <a:pt x="16" y="8827"/>
                  </a:cubicBezTo>
                  <a:cubicBezTo>
                    <a:pt x="25" y="8827"/>
                    <a:pt x="32" y="8835"/>
                    <a:pt x="32" y="8843"/>
                  </a:cubicBezTo>
                  <a:close/>
                  <a:moveTo>
                    <a:pt x="32" y="9035"/>
                  </a:moveTo>
                  <a:lnTo>
                    <a:pt x="32" y="9131"/>
                  </a:lnTo>
                  <a:cubicBezTo>
                    <a:pt x="32" y="9140"/>
                    <a:pt x="25" y="9147"/>
                    <a:pt x="16" y="9147"/>
                  </a:cubicBezTo>
                  <a:cubicBezTo>
                    <a:pt x="8" y="9147"/>
                    <a:pt x="0" y="9140"/>
                    <a:pt x="0" y="9131"/>
                  </a:cubicBezTo>
                  <a:lnTo>
                    <a:pt x="0" y="9035"/>
                  </a:lnTo>
                  <a:cubicBezTo>
                    <a:pt x="0" y="9027"/>
                    <a:pt x="8" y="9019"/>
                    <a:pt x="16" y="9019"/>
                  </a:cubicBezTo>
                  <a:cubicBezTo>
                    <a:pt x="25" y="9019"/>
                    <a:pt x="32" y="9027"/>
                    <a:pt x="32" y="9035"/>
                  </a:cubicBezTo>
                  <a:close/>
                  <a:moveTo>
                    <a:pt x="32" y="9227"/>
                  </a:moveTo>
                  <a:lnTo>
                    <a:pt x="32" y="9323"/>
                  </a:lnTo>
                  <a:cubicBezTo>
                    <a:pt x="32" y="9332"/>
                    <a:pt x="25" y="9339"/>
                    <a:pt x="16" y="9339"/>
                  </a:cubicBezTo>
                  <a:cubicBezTo>
                    <a:pt x="8" y="9339"/>
                    <a:pt x="0" y="9332"/>
                    <a:pt x="0" y="9323"/>
                  </a:cubicBezTo>
                  <a:lnTo>
                    <a:pt x="0" y="9227"/>
                  </a:lnTo>
                  <a:cubicBezTo>
                    <a:pt x="0" y="9219"/>
                    <a:pt x="8" y="9211"/>
                    <a:pt x="16" y="9211"/>
                  </a:cubicBezTo>
                  <a:cubicBezTo>
                    <a:pt x="25" y="9211"/>
                    <a:pt x="32" y="9219"/>
                    <a:pt x="32" y="9227"/>
                  </a:cubicBezTo>
                  <a:close/>
                  <a:moveTo>
                    <a:pt x="32" y="9419"/>
                  </a:moveTo>
                  <a:lnTo>
                    <a:pt x="32" y="9515"/>
                  </a:lnTo>
                  <a:cubicBezTo>
                    <a:pt x="32" y="9524"/>
                    <a:pt x="25" y="9531"/>
                    <a:pt x="16" y="9531"/>
                  </a:cubicBezTo>
                  <a:cubicBezTo>
                    <a:pt x="8" y="9531"/>
                    <a:pt x="0" y="9524"/>
                    <a:pt x="0" y="9515"/>
                  </a:cubicBezTo>
                  <a:lnTo>
                    <a:pt x="0" y="9419"/>
                  </a:lnTo>
                  <a:cubicBezTo>
                    <a:pt x="0" y="9411"/>
                    <a:pt x="8" y="9403"/>
                    <a:pt x="16" y="9403"/>
                  </a:cubicBezTo>
                  <a:cubicBezTo>
                    <a:pt x="25" y="9403"/>
                    <a:pt x="32" y="9411"/>
                    <a:pt x="32" y="9419"/>
                  </a:cubicBezTo>
                  <a:close/>
                  <a:moveTo>
                    <a:pt x="32" y="9611"/>
                  </a:moveTo>
                  <a:lnTo>
                    <a:pt x="32" y="9707"/>
                  </a:lnTo>
                  <a:cubicBezTo>
                    <a:pt x="32" y="9716"/>
                    <a:pt x="25" y="9723"/>
                    <a:pt x="16" y="9723"/>
                  </a:cubicBezTo>
                  <a:cubicBezTo>
                    <a:pt x="8" y="9723"/>
                    <a:pt x="0" y="9716"/>
                    <a:pt x="0" y="9707"/>
                  </a:cubicBezTo>
                  <a:lnTo>
                    <a:pt x="0" y="9611"/>
                  </a:lnTo>
                  <a:cubicBezTo>
                    <a:pt x="0" y="9603"/>
                    <a:pt x="8" y="9595"/>
                    <a:pt x="16" y="9595"/>
                  </a:cubicBezTo>
                  <a:cubicBezTo>
                    <a:pt x="25" y="9595"/>
                    <a:pt x="32" y="9603"/>
                    <a:pt x="32" y="9611"/>
                  </a:cubicBezTo>
                  <a:close/>
                  <a:moveTo>
                    <a:pt x="32" y="9803"/>
                  </a:moveTo>
                  <a:lnTo>
                    <a:pt x="32" y="9899"/>
                  </a:lnTo>
                  <a:cubicBezTo>
                    <a:pt x="32" y="9908"/>
                    <a:pt x="25" y="9915"/>
                    <a:pt x="16" y="9915"/>
                  </a:cubicBezTo>
                  <a:cubicBezTo>
                    <a:pt x="8" y="9915"/>
                    <a:pt x="0" y="9908"/>
                    <a:pt x="0" y="9899"/>
                  </a:cubicBezTo>
                  <a:lnTo>
                    <a:pt x="0" y="9803"/>
                  </a:lnTo>
                  <a:cubicBezTo>
                    <a:pt x="0" y="9795"/>
                    <a:pt x="8" y="9787"/>
                    <a:pt x="16" y="9787"/>
                  </a:cubicBezTo>
                  <a:cubicBezTo>
                    <a:pt x="25" y="9787"/>
                    <a:pt x="32" y="9795"/>
                    <a:pt x="32" y="9803"/>
                  </a:cubicBezTo>
                  <a:close/>
                  <a:moveTo>
                    <a:pt x="32" y="9995"/>
                  </a:moveTo>
                  <a:lnTo>
                    <a:pt x="32" y="10091"/>
                  </a:lnTo>
                  <a:cubicBezTo>
                    <a:pt x="32" y="10100"/>
                    <a:pt x="25" y="10107"/>
                    <a:pt x="16" y="10107"/>
                  </a:cubicBezTo>
                  <a:cubicBezTo>
                    <a:pt x="8" y="10107"/>
                    <a:pt x="0" y="10100"/>
                    <a:pt x="0" y="10091"/>
                  </a:cubicBezTo>
                  <a:lnTo>
                    <a:pt x="0" y="9995"/>
                  </a:lnTo>
                  <a:cubicBezTo>
                    <a:pt x="0" y="9987"/>
                    <a:pt x="8" y="9979"/>
                    <a:pt x="16" y="9979"/>
                  </a:cubicBezTo>
                  <a:cubicBezTo>
                    <a:pt x="25" y="9979"/>
                    <a:pt x="32" y="9987"/>
                    <a:pt x="32" y="9995"/>
                  </a:cubicBezTo>
                  <a:close/>
                  <a:moveTo>
                    <a:pt x="32" y="10187"/>
                  </a:moveTo>
                  <a:lnTo>
                    <a:pt x="32" y="10266"/>
                  </a:lnTo>
                  <a:lnTo>
                    <a:pt x="34" y="10282"/>
                  </a:lnTo>
                  <a:cubicBezTo>
                    <a:pt x="35" y="10290"/>
                    <a:pt x="29" y="10298"/>
                    <a:pt x="20" y="10299"/>
                  </a:cubicBezTo>
                  <a:cubicBezTo>
                    <a:pt x="11" y="10300"/>
                    <a:pt x="3" y="10294"/>
                    <a:pt x="2" y="10285"/>
                  </a:cubicBezTo>
                  <a:lnTo>
                    <a:pt x="0" y="10266"/>
                  </a:lnTo>
                  <a:lnTo>
                    <a:pt x="0" y="10187"/>
                  </a:lnTo>
                  <a:cubicBezTo>
                    <a:pt x="0" y="10179"/>
                    <a:pt x="8" y="10171"/>
                    <a:pt x="16" y="10171"/>
                  </a:cubicBezTo>
                  <a:cubicBezTo>
                    <a:pt x="25" y="10171"/>
                    <a:pt x="32" y="10179"/>
                    <a:pt x="32" y="10187"/>
                  </a:cubicBezTo>
                  <a:close/>
                  <a:moveTo>
                    <a:pt x="63" y="10362"/>
                  </a:moveTo>
                  <a:lnTo>
                    <a:pt x="82" y="10385"/>
                  </a:lnTo>
                  <a:lnTo>
                    <a:pt x="80" y="10383"/>
                  </a:lnTo>
                  <a:lnTo>
                    <a:pt x="107" y="10405"/>
                  </a:lnTo>
                  <a:lnTo>
                    <a:pt x="104" y="10403"/>
                  </a:lnTo>
                  <a:lnTo>
                    <a:pt x="132" y="10418"/>
                  </a:lnTo>
                  <a:cubicBezTo>
                    <a:pt x="139" y="10423"/>
                    <a:pt x="142" y="10432"/>
                    <a:pt x="138" y="10440"/>
                  </a:cubicBezTo>
                  <a:cubicBezTo>
                    <a:pt x="134" y="10448"/>
                    <a:pt x="124" y="10451"/>
                    <a:pt x="116" y="10447"/>
                  </a:cubicBezTo>
                  <a:lnTo>
                    <a:pt x="89" y="10431"/>
                  </a:lnTo>
                  <a:cubicBezTo>
                    <a:pt x="88" y="10431"/>
                    <a:pt x="87" y="10430"/>
                    <a:pt x="86" y="10430"/>
                  </a:cubicBezTo>
                  <a:lnTo>
                    <a:pt x="59" y="10408"/>
                  </a:lnTo>
                  <a:cubicBezTo>
                    <a:pt x="59" y="10407"/>
                    <a:pt x="58" y="10406"/>
                    <a:pt x="57" y="10406"/>
                  </a:cubicBezTo>
                  <a:lnTo>
                    <a:pt x="38" y="10382"/>
                  </a:lnTo>
                  <a:cubicBezTo>
                    <a:pt x="33" y="10376"/>
                    <a:pt x="34" y="10365"/>
                    <a:pt x="40" y="10360"/>
                  </a:cubicBezTo>
                  <a:cubicBezTo>
                    <a:pt x="47" y="10354"/>
                    <a:pt x="57" y="10355"/>
                    <a:pt x="63" y="10362"/>
                  </a:cubicBezTo>
                  <a:close/>
                </a:path>
              </a:pathLst>
            </a:custGeom>
            <a:solidFill>
              <a:srgbClr val="7030A0"/>
            </a:solidFill>
            <a:ln w="4763"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ZA"/>
            </a:p>
          </p:txBody>
        </p:sp>
        <p:sp>
          <p:nvSpPr>
            <p:cNvPr id="1897" name="Rectangle 904"/>
            <p:cNvSpPr>
              <a:spLocks noChangeArrowheads="1"/>
            </p:cNvSpPr>
            <p:nvPr/>
          </p:nvSpPr>
          <p:spPr bwMode="auto">
            <a:xfrm>
              <a:off x="683" y="748"/>
              <a:ext cx="146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7030A0"/>
                  </a:solidFill>
                  <a:latin typeface="Arial Narrow" panose="020B0606020202030204" pitchFamily="34" charset="0"/>
                </a:rPr>
                <a:t>Factors of perceived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7030A0"/>
                  </a:solidFill>
                  <a:latin typeface="Arial Narrow" panose="020B0606020202030204" pitchFamily="34" charset="0"/>
                </a:rPr>
                <a:t> t</a:t>
              </a:r>
              <a:r>
                <a:rPr kumimoji="0" lang="en-US" altLang="en-US" sz="2000" b="0" i="0" u="none" strike="noStrike" cap="none" normalizeH="0" baseline="0" dirty="0" smtClean="0">
                  <a:ln>
                    <a:noFill/>
                  </a:ln>
                  <a:solidFill>
                    <a:srgbClr val="7030A0"/>
                  </a:solidFill>
                  <a:effectLst/>
                  <a:latin typeface="Arial Narrow" panose="020B0606020202030204" pitchFamily="34" charset="0"/>
                </a:rPr>
                <a:t>rustworthiness:</a:t>
              </a:r>
              <a:endParaRPr kumimoji="0" lang="en-US" altLang="en-US" sz="2000" b="0" i="0" u="none" strike="noStrike" cap="none" normalizeH="0" baseline="0" dirty="0" smtClean="0">
                <a:ln>
                  <a:noFill/>
                </a:ln>
                <a:solidFill>
                  <a:schemeClr val="tx1"/>
                </a:solidFill>
                <a:effectLst/>
                <a:latin typeface="Arial Narrow" panose="020B0606020202030204" pitchFamily="34" charset="0"/>
              </a:endParaRPr>
            </a:p>
          </p:txBody>
        </p:sp>
        <p:sp>
          <p:nvSpPr>
            <p:cNvPr id="1898" name="Freeform 905"/>
            <p:cNvSpPr>
              <a:spLocks/>
            </p:cNvSpPr>
            <p:nvPr/>
          </p:nvSpPr>
          <p:spPr bwMode="auto">
            <a:xfrm>
              <a:off x="1855" y="2347"/>
              <a:ext cx="854" cy="878"/>
            </a:xfrm>
            <a:custGeom>
              <a:avLst/>
              <a:gdLst>
                <a:gd name="T0" fmla="*/ 0 w 854"/>
                <a:gd name="T1" fmla="*/ 878 h 878"/>
                <a:gd name="T2" fmla="*/ 854 w 854"/>
                <a:gd name="T3" fmla="*/ 878 h 878"/>
                <a:gd name="T4" fmla="*/ 854 w 854"/>
                <a:gd name="T5" fmla="*/ 0 h 878"/>
              </a:gdLst>
              <a:ahLst/>
              <a:cxnLst>
                <a:cxn ang="0">
                  <a:pos x="T0" y="T1"/>
                </a:cxn>
                <a:cxn ang="0">
                  <a:pos x="T2" y="T3"/>
                </a:cxn>
                <a:cxn ang="0">
                  <a:pos x="T4" y="T5"/>
                </a:cxn>
              </a:cxnLst>
              <a:rect l="0" t="0" r="r" b="b"/>
              <a:pathLst>
                <a:path w="854" h="878">
                  <a:moveTo>
                    <a:pt x="0" y="878"/>
                  </a:moveTo>
                  <a:lnTo>
                    <a:pt x="854" y="878"/>
                  </a:lnTo>
                  <a:lnTo>
                    <a:pt x="854" y="0"/>
                  </a:lnTo>
                </a:path>
              </a:pathLst>
            </a:custGeom>
            <a:noFill/>
            <a:ln w="15875"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99" name="Freeform 906"/>
            <p:cNvSpPr>
              <a:spLocks/>
            </p:cNvSpPr>
            <p:nvPr/>
          </p:nvSpPr>
          <p:spPr bwMode="auto">
            <a:xfrm>
              <a:off x="2674" y="2302"/>
              <a:ext cx="69" cy="60"/>
            </a:xfrm>
            <a:custGeom>
              <a:avLst/>
              <a:gdLst>
                <a:gd name="T0" fmla="*/ 175 w 350"/>
                <a:gd name="T1" fmla="*/ 0 h 349"/>
                <a:gd name="T2" fmla="*/ 350 w 350"/>
                <a:gd name="T3" fmla="*/ 349 h 349"/>
                <a:gd name="T4" fmla="*/ 0 w 350"/>
                <a:gd name="T5" fmla="*/ 349 h 349"/>
                <a:gd name="T6" fmla="*/ 0 w 350"/>
                <a:gd name="T7" fmla="*/ 349 h 349"/>
                <a:gd name="T8" fmla="*/ 175 w 350"/>
                <a:gd name="T9" fmla="*/ 0 h 349"/>
              </a:gdLst>
              <a:ahLst/>
              <a:cxnLst>
                <a:cxn ang="0">
                  <a:pos x="T0" y="T1"/>
                </a:cxn>
                <a:cxn ang="0">
                  <a:pos x="T2" y="T3"/>
                </a:cxn>
                <a:cxn ang="0">
                  <a:pos x="T4" y="T5"/>
                </a:cxn>
                <a:cxn ang="0">
                  <a:pos x="T6" y="T7"/>
                </a:cxn>
                <a:cxn ang="0">
                  <a:pos x="T8" y="T9"/>
                </a:cxn>
              </a:cxnLst>
              <a:rect l="0" t="0" r="r" b="b"/>
              <a:pathLst>
                <a:path w="350" h="349">
                  <a:moveTo>
                    <a:pt x="175" y="0"/>
                  </a:moveTo>
                  <a:lnTo>
                    <a:pt x="350" y="349"/>
                  </a:lnTo>
                  <a:cubicBezTo>
                    <a:pt x="240" y="294"/>
                    <a:pt x="110" y="294"/>
                    <a:pt x="0" y="349"/>
                  </a:cubicBezTo>
                  <a:lnTo>
                    <a:pt x="0" y="349"/>
                  </a:lnTo>
                  <a:lnTo>
                    <a:pt x="175" y="0"/>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900" name="Freeform 907"/>
            <p:cNvSpPr>
              <a:spLocks/>
            </p:cNvSpPr>
            <p:nvPr/>
          </p:nvSpPr>
          <p:spPr bwMode="auto">
            <a:xfrm>
              <a:off x="776" y="2654"/>
              <a:ext cx="128" cy="571"/>
            </a:xfrm>
            <a:custGeom>
              <a:avLst/>
              <a:gdLst>
                <a:gd name="T0" fmla="*/ 108 w 128"/>
                <a:gd name="T1" fmla="*/ 571 h 571"/>
                <a:gd name="T2" fmla="*/ 0 w 128"/>
                <a:gd name="T3" fmla="*/ 571 h 571"/>
                <a:gd name="T4" fmla="*/ 0 w 128"/>
                <a:gd name="T5" fmla="*/ 0 h 571"/>
                <a:gd name="T6" fmla="*/ 128 w 128"/>
                <a:gd name="T7" fmla="*/ 0 h 571"/>
              </a:gdLst>
              <a:ahLst/>
              <a:cxnLst>
                <a:cxn ang="0">
                  <a:pos x="T0" y="T1"/>
                </a:cxn>
                <a:cxn ang="0">
                  <a:pos x="T2" y="T3"/>
                </a:cxn>
                <a:cxn ang="0">
                  <a:pos x="T4" y="T5"/>
                </a:cxn>
                <a:cxn ang="0">
                  <a:pos x="T6" y="T7"/>
                </a:cxn>
              </a:cxnLst>
              <a:rect l="0" t="0" r="r" b="b"/>
              <a:pathLst>
                <a:path w="128" h="571">
                  <a:moveTo>
                    <a:pt x="108" y="571"/>
                  </a:moveTo>
                  <a:lnTo>
                    <a:pt x="0" y="571"/>
                  </a:lnTo>
                  <a:lnTo>
                    <a:pt x="0" y="0"/>
                  </a:lnTo>
                  <a:lnTo>
                    <a:pt x="128" y="0"/>
                  </a:lnTo>
                </a:path>
              </a:pathLst>
            </a:custGeom>
            <a:noFill/>
            <a:ln w="15875"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01" name="Freeform 908"/>
            <p:cNvSpPr>
              <a:spLocks/>
            </p:cNvSpPr>
            <p:nvPr/>
          </p:nvSpPr>
          <p:spPr bwMode="auto">
            <a:xfrm>
              <a:off x="887" y="2624"/>
              <a:ext cx="69" cy="60"/>
            </a:xfrm>
            <a:custGeom>
              <a:avLst/>
              <a:gdLst>
                <a:gd name="T0" fmla="*/ 350 w 350"/>
                <a:gd name="T1" fmla="*/ 175 h 349"/>
                <a:gd name="T2" fmla="*/ 0 w 350"/>
                <a:gd name="T3" fmla="*/ 349 h 349"/>
                <a:gd name="T4" fmla="*/ 0 w 350"/>
                <a:gd name="T5" fmla="*/ 0 h 349"/>
                <a:gd name="T6" fmla="*/ 350 w 350"/>
                <a:gd name="T7" fmla="*/ 175 h 349"/>
              </a:gdLst>
              <a:ahLst/>
              <a:cxnLst>
                <a:cxn ang="0">
                  <a:pos x="T0" y="T1"/>
                </a:cxn>
                <a:cxn ang="0">
                  <a:pos x="T2" y="T3"/>
                </a:cxn>
                <a:cxn ang="0">
                  <a:pos x="T4" y="T5"/>
                </a:cxn>
                <a:cxn ang="0">
                  <a:pos x="T6" y="T7"/>
                </a:cxn>
              </a:cxnLst>
              <a:rect l="0" t="0" r="r" b="b"/>
              <a:pathLst>
                <a:path w="350" h="349">
                  <a:moveTo>
                    <a:pt x="350" y="175"/>
                  </a:moveTo>
                  <a:lnTo>
                    <a:pt x="0" y="349"/>
                  </a:lnTo>
                  <a:cubicBezTo>
                    <a:pt x="55" y="239"/>
                    <a:pt x="55" y="110"/>
                    <a:pt x="0" y="0"/>
                  </a:cubicBezTo>
                  <a:lnTo>
                    <a:pt x="350" y="175"/>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902" name="Freeform 909"/>
            <p:cNvSpPr>
              <a:spLocks/>
            </p:cNvSpPr>
            <p:nvPr/>
          </p:nvSpPr>
          <p:spPr bwMode="auto">
            <a:xfrm>
              <a:off x="776" y="1457"/>
              <a:ext cx="128" cy="1768"/>
            </a:xfrm>
            <a:custGeom>
              <a:avLst/>
              <a:gdLst>
                <a:gd name="T0" fmla="*/ 108 w 128"/>
                <a:gd name="T1" fmla="*/ 1768 h 1768"/>
                <a:gd name="T2" fmla="*/ 0 w 128"/>
                <a:gd name="T3" fmla="*/ 1768 h 1768"/>
                <a:gd name="T4" fmla="*/ 0 w 128"/>
                <a:gd name="T5" fmla="*/ 0 h 1768"/>
                <a:gd name="T6" fmla="*/ 128 w 128"/>
                <a:gd name="T7" fmla="*/ 0 h 1768"/>
              </a:gdLst>
              <a:ahLst/>
              <a:cxnLst>
                <a:cxn ang="0">
                  <a:pos x="T0" y="T1"/>
                </a:cxn>
                <a:cxn ang="0">
                  <a:pos x="T2" y="T3"/>
                </a:cxn>
                <a:cxn ang="0">
                  <a:pos x="T4" y="T5"/>
                </a:cxn>
                <a:cxn ang="0">
                  <a:pos x="T6" y="T7"/>
                </a:cxn>
              </a:cxnLst>
              <a:rect l="0" t="0" r="r" b="b"/>
              <a:pathLst>
                <a:path w="128" h="1768">
                  <a:moveTo>
                    <a:pt x="108" y="1768"/>
                  </a:moveTo>
                  <a:lnTo>
                    <a:pt x="0" y="1768"/>
                  </a:lnTo>
                  <a:lnTo>
                    <a:pt x="0" y="0"/>
                  </a:lnTo>
                  <a:lnTo>
                    <a:pt x="128" y="0"/>
                  </a:lnTo>
                </a:path>
              </a:pathLst>
            </a:custGeom>
            <a:noFill/>
            <a:ln w="15875"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03" name="Freeform 910"/>
            <p:cNvSpPr>
              <a:spLocks/>
            </p:cNvSpPr>
            <p:nvPr/>
          </p:nvSpPr>
          <p:spPr bwMode="auto">
            <a:xfrm>
              <a:off x="887" y="1427"/>
              <a:ext cx="69" cy="60"/>
            </a:xfrm>
            <a:custGeom>
              <a:avLst/>
              <a:gdLst>
                <a:gd name="T0" fmla="*/ 350 w 350"/>
                <a:gd name="T1" fmla="*/ 174 h 349"/>
                <a:gd name="T2" fmla="*/ 0 w 350"/>
                <a:gd name="T3" fmla="*/ 349 h 349"/>
                <a:gd name="T4" fmla="*/ 0 w 350"/>
                <a:gd name="T5" fmla="*/ 0 h 349"/>
                <a:gd name="T6" fmla="*/ 350 w 350"/>
                <a:gd name="T7" fmla="*/ 174 h 349"/>
              </a:gdLst>
              <a:ahLst/>
              <a:cxnLst>
                <a:cxn ang="0">
                  <a:pos x="T0" y="T1"/>
                </a:cxn>
                <a:cxn ang="0">
                  <a:pos x="T2" y="T3"/>
                </a:cxn>
                <a:cxn ang="0">
                  <a:pos x="T4" y="T5"/>
                </a:cxn>
                <a:cxn ang="0">
                  <a:pos x="T6" y="T7"/>
                </a:cxn>
              </a:cxnLst>
              <a:rect l="0" t="0" r="r" b="b"/>
              <a:pathLst>
                <a:path w="350" h="349">
                  <a:moveTo>
                    <a:pt x="350" y="174"/>
                  </a:moveTo>
                  <a:lnTo>
                    <a:pt x="0" y="349"/>
                  </a:lnTo>
                  <a:cubicBezTo>
                    <a:pt x="55" y="239"/>
                    <a:pt x="55" y="110"/>
                    <a:pt x="0" y="0"/>
                  </a:cubicBezTo>
                  <a:lnTo>
                    <a:pt x="350" y="174"/>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904" name="Line 911"/>
            <p:cNvSpPr>
              <a:spLocks noChangeShapeType="1"/>
            </p:cNvSpPr>
            <p:nvPr/>
          </p:nvSpPr>
          <p:spPr bwMode="auto">
            <a:xfrm flipH="1">
              <a:off x="5172" y="2302"/>
              <a:ext cx="8" cy="1236"/>
            </a:xfrm>
            <a:prstGeom prst="line">
              <a:avLst/>
            </a:prstGeom>
            <a:noFill/>
            <a:ln w="15875"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05" name="Line 912"/>
            <p:cNvSpPr>
              <a:spLocks noChangeShapeType="1"/>
            </p:cNvSpPr>
            <p:nvPr/>
          </p:nvSpPr>
          <p:spPr bwMode="auto">
            <a:xfrm flipH="1" flipV="1">
              <a:off x="561" y="3537"/>
              <a:ext cx="4611" cy="1"/>
            </a:xfrm>
            <a:prstGeom prst="line">
              <a:avLst/>
            </a:prstGeom>
            <a:noFill/>
            <a:ln w="15875"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08" name="Freeform 913"/>
            <p:cNvSpPr>
              <a:spLocks/>
            </p:cNvSpPr>
            <p:nvPr/>
          </p:nvSpPr>
          <p:spPr bwMode="auto">
            <a:xfrm>
              <a:off x="776" y="2067"/>
              <a:ext cx="128" cy="1158"/>
            </a:xfrm>
            <a:custGeom>
              <a:avLst/>
              <a:gdLst>
                <a:gd name="T0" fmla="*/ 108 w 128"/>
                <a:gd name="T1" fmla="*/ 1158 h 1158"/>
                <a:gd name="T2" fmla="*/ 0 w 128"/>
                <a:gd name="T3" fmla="*/ 1158 h 1158"/>
                <a:gd name="T4" fmla="*/ 0 w 128"/>
                <a:gd name="T5" fmla="*/ 0 h 1158"/>
                <a:gd name="T6" fmla="*/ 128 w 128"/>
                <a:gd name="T7" fmla="*/ 0 h 1158"/>
              </a:gdLst>
              <a:ahLst/>
              <a:cxnLst>
                <a:cxn ang="0">
                  <a:pos x="T0" y="T1"/>
                </a:cxn>
                <a:cxn ang="0">
                  <a:pos x="T2" y="T3"/>
                </a:cxn>
                <a:cxn ang="0">
                  <a:pos x="T4" y="T5"/>
                </a:cxn>
                <a:cxn ang="0">
                  <a:pos x="T6" y="T7"/>
                </a:cxn>
              </a:cxnLst>
              <a:rect l="0" t="0" r="r" b="b"/>
              <a:pathLst>
                <a:path w="128" h="1158">
                  <a:moveTo>
                    <a:pt x="108" y="1158"/>
                  </a:moveTo>
                  <a:lnTo>
                    <a:pt x="0" y="1158"/>
                  </a:lnTo>
                  <a:lnTo>
                    <a:pt x="0" y="0"/>
                  </a:lnTo>
                  <a:lnTo>
                    <a:pt x="128" y="0"/>
                  </a:lnTo>
                </a:path>
              </a:pathLst>
            </a:custGeom>
            <a:noFill/>
            <a:ln w="15875"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09" name="Freeform 914"/>
            <p:cNvSpPr>
              <a:spLocks/>
            </p:cNvSpPr>
            <p:nvPr/>
          </p:nvSpPr>
          <p:spPr bwMode="auto">
            <a:xfrm>
              <a:off x="887" y="2037"/>
              <a:ext cx="69" cy="60"/>
            </a:xfrm>
            <a:custGeom>
              <a:avLst/>
              <a:gdLst>
                <a:gd name="T0" fmla="*/ 350 w 350"/>
                <a:gd name="T1" fmla="*/ 175 h 350"/>
                <a:gd name="T2" fmla="*/ 0 w 350"/>
                <a:gd name="T3" fmla="*/ 350 h 350"/>
                <a:gd name="T4" fmla="*/ 0 w 350"/>
                <a:gd name="T5" fmla="*/ 0 h 350"/>
                <a:gd name="T6" fmla="*/ 0 w 350"/>
                <a:gd name="T7" fmla="*/ 0 h 350"/>
                <a:gd name="T8" fmla="*/ 350 w 350"/>
                <a:gd name="T9" fmla="*/ 175 h 350"/>
              </a:gdLst>
              <a:ahLst/>
              <a:cxnLst>
                <a:cxn ang="0">
                  <a:pos x="T0" y="T1"/>
                </a:cxn>
                <a:cxn ang="0">
                  <a:pos x="T2" y="T3"/>
                </a:cxn>
                <a:cxn ang="0">
                  <a:pos x="T4" y="T5"/>
                </a:cxn>
                <a:cxn ang="0">
                  <a:pos x="T6" y="T7"/>
                </a:cxn>
                <a:cxn ang="0">
                  <a:pos x="T8" y="T9"/>
                </a:cxn>
              </a:cxnLst>
              <a:rect l="0" t="0" r="r" b="b"/>
              <a:pathLst>
                <a:path w="350" h="350">
                  <a:moveTo>
                    <a:pt x="350" y="175"/>
                  </a:moveTo>
                  <a:lnTo>
                    <a:pt x="0" y="350"/>
                  </a:lnTo>
                  <a:cubicBezTo>
                    <a:pt x="55" y="240"/>
                    <a:pt x="55" y="110"/>
                    <a:pt x="0" y="0"/>
                  </a:cubicBezTo>
                  <a:lnTo>
                    <a:pt x="0" y="0"/>
                  </a:lnTo>
                  <a:lnTo>
                    <a:pt x="350" y="175"/>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1910" name="Freeform 915"/>
            <p:cNvSpPr>
              <a:spLocks/>
            </p:cNvSpPr>
            <p:nvPr/>
          </p:nvSpPr>
          <p:spPr bwMode="auto">
            <a:xfrm>
              <a:off x="561" y="2067"/>
              <a:ext cx="76" cy="1470"/>
            </a:xfrm>
            <a:custGeom>
              <a:avLst/>
              <a:gdLst>
                <a:gd name="T0" fmla="*/ 0 w 76"/>
                <a:gd name="T1" fmla="*/ 1470 h 1470"/>
                <a:gd name="T2" fmla="*/ 0 w 76"/>
                <a:gd name="T3" fmla="*/ 0 h 1470"/>
                <a:gd name="T4" fmla="*/ 76 w 76"/>
                <a:gd name="T5" fmla="*/ 0 h 1470"/>
              </a:gdLst>
              <a:ahLst/>
              <a:cxnLst>
                <a:cxn ang="0">
                  <a:pos x="T0" y="T1"/>
                </a:cxn>
                <a:cxn ang="0">
                  <a:pos x="T2" y="T3"/>
                </a:cxn>
                <a:cxn ang="0">
                  <a:pos x="T4" y="T5"/>
                </a:cxn>
              </a:cxnLst>
              <a:rect l="0" t="0" r="r" b="b"/>
              <a:pathLst>
                <a:path w="76" h="1470">
                  <a:moveTo>
                    <a:pt x="0" y="1470"/>
                  </a:moveTo>
                  <a:lnTo>
                    <a:pt x="0" y="0"/>
                  </a:lnTo>
                  <a:lnTo>
                    <a:pt x="76" y="0"/>
                  </a:lnTo>
                </a:path>
              </a:pathLst>
            </a:custGeom>
            <a:noFill/>
            <a:ln w="1587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11" name="Freeform 916"/>
            <p:cNvSpPr>
              <a:spLocks/>
            </p:cNvSpPr>
            <p:nvPr/>
          </p:nvSpPr>
          <p:spPr bwMode="auto">
            <a:xfrm>
              <a:off x="620" y="2037"/>
              <a:ext cx="69" cy="60"/>
            </a:xfrm>
            <a:custGeom>
              <a:avLst/>
              <a:gdLst>
                <a:gd name="T0" fmla="*/ 350 w 350"/>
                <a:gd name="T1" fmla="*/ 175 h 350"/>
                <a:gd name="T2" fmla="*/ 0 w 350"/>
                <a:gd name="T3" fmla="*/ 350 h 350"/>
                <a:gd name="T4" fmla="*/ 0 w 350"/>
                <a:gd name="T5" fmla="*/ 0 h 350"/>
                <a:gd name="T6" fmla="*/ 0 w 350"/>
                <a:gd name="T7" fmla="*/ 0 h 350"/>
                <a:gd name="T8" fmla="*/ 350 w 350"/>
                <a:gd name="T9" fmla="*/ 175 h 350"/>
              </a:gdLst>
              <a:ahLst/>
              <a:cxnLst>
                <a:cxn ang="0">
                  <a:pos x="T0" y="T1"/>
                </a:cxn>
                <a:cxn ang="0">
                  <a:pos x="T2" y="T3"/>
                </a:cxn>
                <a:cxn ang="0">
                  <a:pos x="T4" y="T5"/>
                </a:cxn>
                <a:cxn ang="0">
                  <a:pos x="T6" y="T7"/>
                </a:cxn>
                <a:cxn ang="0">
                  <a:pos x="T8" y="T9"/>
                </a:cxn>
              </a:cxnLst>
              <a:rect l="0" t="0" r="r" b="b"/>
              <a:pathLst>
                <a:path w="350" h="350">
                  <a:moveTo>
                    <a:pt x="350" y="175"/>
                  </a:moveTo>
                  <a:lnTo>
                    <a:pt x="0" y="350"/>
                  </a:lnTo>
                  <a:cubicBezTo>
                    <a:pt x="55" y="240"/>
                    <a:pt x="55" y="110"/>
                    <a:pt x="0" y="0"/>
                  </a:cubicBezTo>
                  <a:lnTo>
                    <a:pt x="0" y="0"/>
                  </a:lnTo>
                  <a:lnTo>
                    <a:pt x="350" y="175"/>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923" name="Freeform 884"/>
            <p:cNvSpPr>
              <a:spLocks/>
            </p:cNvSpPr>
            <p:nvPr/>
          </p:nvSpPr>
          <p:spPr bwMode="auto">
            <a:xfrm>
              <a:off x="887" y="2990"/>
              <a:ext cx="971" cy="469"/>
            </a:xfrm>
            <a:custGeom>
              <a:avLst/>
              <a:gdLst>
                <a:gd name="T0" fmla="*/ 453 w 4898"/>
                <a:gd name="T1" fmla="*/ 2721 h 2721"/>
                <a:gd name="T2" fmla="*/ 4445 w 4898"/>
                <a:gd name="T3" fmla="*/ 2721 h 2721"/>
                <a:gd name="T4" fmla="*/ 4898 w 4898"/>
                <a:gd name="T5" fmla="*/ 2268 h 2721"/>
                <a:gd name="T6" fmla="*/ 4898 w 4898"/>
                <a:gd name="T7" fmla="*/ 2268 h 2721"/>
                <a:gd name="T8" fmla="*/ 4898 w 4898"/>
                <a:gd name="T9" fmla="*/ 453 h 2721"/>
                <a:gd name="T10" fmla="*/ 4445 w 4898"/>
                <a:gd name="T11" fmla="*/ 0 h 2721"/>
                <a:gd name="T12" fmla="*/ 453 w 4898"/>
                <a:gd name="T13" fmla="*/ 0 h 2721"/>
                <a:gd name="T14" fmla="*/ 0 w 4898"/>
                <a:gd name="T15" fmla="*/ 453 h 2721"/>
                <a:gd name="T16" fmla="*/ 0 w 4898"/>
                <a:gd name="T17" fmla="*/ 453 h 2721"/>
                <a:gd name="T18" fmla="*/ 0 w 4898"/>
                <a:gd name="T19" fmla="*/ 2268 h 2721"/>
                <a:gd name="T20" fmla="*/ 453 w 4898"/>
                <a:gd name="T21"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98" h="2721">
                  <a:moveTo>
                    <a:pt x="453" y="2721"/>
                  </a:moveTo>
                  <a:lnTo>
                    <a:pt x="4445" y="2721"/>
                  </a:lnTo>
                  <a:cubicBezTo>
                    <a:pt x="4695" y="2721"/>
                    <a:pt x="4898" y="2518"/>
                    <a:pt x="4898" y="2268"/>
                  </a:cubicBezTo>
                  <a:cubicBezTo>
                    <a:pt x="4898" y="2268"/>
                    <a:pt x="4898" y="2268"/>
                    <a:pt x="4898" y="2268"/>
                  </a:cubicBezTo>
                  <a:lnTo>
                    <a:pt x="4898" y="453"/>
                  </a:lnTo>
                  <a:cubicBezTo>
                    <a:pt x="4898" y="203"/>
                    <a:pt x="4695" y="0"/>
                    <a:pt x="4445" y="0"/>
                  </a:cubicBezTo>
                  <a:lnTo>
                    <a:pt x="453" y="0"/>
                  </a:lnTo>
                  <a:cubicBezTo>
                    <a:pt x="203" y="0"/>
                    <a:pt x="0" y="203"/>
                    <a:pt x="0" y="453"/>
                  </a:cubicBezTo>
                  <a:lnTo>
                    <a:pt x="0" y="453"/>
                  </a:lnTo>
                  <a:lnTo>
                    <a:pt x="0" y="2268"/>
                  </a:lnTo>
                  <a:cubicBezTo>
                    <a:pt x="0" y="2518"/>
                    <a:pt x="203" y="2721"/>
                    <a:pt x="453" y="2721"/>
                  </a:cubicBez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sp>
        <p:nvSpPr>
          <p:cNvPr id="921" name="Rectangle 903"/>
          <p:cNvSpPr>
            <a:spLocks noChangeArrowheads="1"/>
          </p:cNvSpPr>
          <p:nvPr/>
        </p:nvSpPr>
        <p:spPr bwMode="auto">
          <a:xfrm>
            <a:off x="1768925" y="1002184"/>
            <a:ext cx="13872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t>Propensity</a:t>
            </a:r>
            <a:endParaRPr kumimoji="0" lang="en-US" altLang="en-US" sz="2000" b="0" i="0" u="none" strike="noStrike" cap="none" normalizeH="0" baseline="0" dirty="0" smtClean="0">
              <a:ln>
                <a:noFill/>
              </a:ln>
              <a:solidFill>
                <a:schemeClr val="tx1"/>
              </a:solidFill>
              <a:effectLst/>
            </a:endParaRPr>
          </a:p>
        </p:txBody>
      </p:sp>
      <p:sp>
        <p:nvSpPr>
          <p:cNvPr id="1210" name="TextBox 1209"/>
          <p:cNvSpPr txBox="1"/>
          <p:nvPr/>
        </p:nvSpPr>
        <p:spPr>
          <a:xfrm>
            <a:off x="1971106" y="2729398"/>
            <a:ext cx="1068387" cy="400110"/>
          </a:xfrm>
          <a:prstGeom prst="rect">
            <a:avLst/>
          </a:prstGeom>
          <a:solidFill>
            <a:srgbClr val="BEFED2"/>
          </a:solidFill>
        </p:spPr>
        <p:txBody>
          <a:bodyPr wrap="square" rtlCol="0">
            <a:spAutoFit/>
          </a:bodyPr>
          <a:lstStyle/>
          <a:p>
            <a:r>
              <a:rPr lang="en-US" sz="2000" dirty="0" smtClean="0">
                <a:latin typeface="Arial Narrow" panose="020B0606020202030204" pitchFamily="34" charset="0"/>
              </a:rPr>
              <a:t>Ability</a:t>
            </a:r>
            <a:endParaRPr lang="en-ZA" sz="2000" dirty="0">
              <a:latin typeface="Arial Narrow" panose="020B0606020202030204" pitchFamily="34" charset="0"/>
            </a:endParaRPr>
          </a:p>
        </p:txBody>
      </p:sp>
      <p:sp>
        <p:nvSpPr>
          <p:cNvPr id="1211" name="TextBox 1210"/>
          <p:cNvSpPr txBox="1"/>
          <p:nvPr/>
        </p:nvSpPr>
        <p:spPr>
          <a:xfrm>
            <a:off x="1768925" y="3501008"/>
            <a:ext cx="1621407" cy="369332"/>
          </a:xfrm>
          <a:prstGeom prst="rect">
            <a:avLst/>
          </a:prstGeom>
          <a:solidFill>
            <a:srgbClr val="BEFED2"/>
          </a:solidFill>
        </p:spPr>
        <p:txBody>
          <a:bodyPr wrap="square" rtlCol="0">
            <a:spAutoFit/>
          </a:bodyPr>
          <a:lstStyle/>
          <a:p>
            <a:r>
              <a:rPr lang="en-US" dirty="0" smtClean="0"/>
              <a:t>Benevolence</a:t>
            </a:r>
            <a:endParaRPr lang="en-ZA" dirty="0"/>
          </a:p>
        </p:txBody>
      </p:sp>
      <p:sp>
        <p:nvSpPr>
          <p:cNvPr id="1212" name="TextBox 1211"/>
          <p:cNvSpPr txBox="1"/>
          <p:nvPr/>
        </p:nvSpPr>
        <p:spPr>
          <a:xfrm>
            <a:off x="1971106" y="4437112"/>
            <a:ext cx="1068387" cy="400110"/>
          </a:xfrm>
          <a:prstGeom prst="rect">
            <a:avLst/>
          </a:prstGeom>
          <a:solidFill>
            <a:srgbClr val="BEFED2"/>
          </a:solidFill>
        </p:spPr>
        <p:txBody>
          <a:bodyPr wrap="square" rtlCol="0">
            <a:spAutoFit/>
          </a:bodyPr>
          <a:lstStyle/>
          <a:p>
            <a:r>
              <a:rPr lang="en-US" sz="2000" dirty="0" smtClean="0">
                <a:latin typeface="Arial Narrow" panose="020B0606020202030204" pitchFamily="34" charset="0"/>
              </a:rPr>
              <a:t>Integrity</a:t>
            </a:r>
            <a:endParaRPr lang="en-ZA" sz="2000" dirty="0">
              <a:latin typeface="Arial Narrow" panose="020B0606020202030204" pitchFamily="34" charset="0"/>
            </a:endParaRPr>
          </a:p>
        </p:txBody>
      </p:sp>
      <p:sp>
        <p:nvSpPr>
          <p:cNvPr id="1213" name="Oval Callout 1212"/>
          <p:cNvSpPr/>
          <p:nvPr/>
        </p:nvSpPr>
        <p:spPr>
          <a:xfrm>
            <a:off x="51249" y="807726"/>
            <a:ext cx="1542252" cy="968041"/>
          </a:xfrm>
          <a:prstGeom prst="wedgeEllipseCallout">
            <a:avLst>
              <a:gd name="adj1" fmla="val 61135"/>
              <a:gd name="adj2" fmla="val -8473"/>
            </a:avLst>
          </a:prstGeom>
          <a:solidFill>
            <a:srgbClr val="F8FA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4" name="TextBox 1213"/>
          <p:cNvSpPr txBox="1"/>
          <p:nvPr/>
        </p:nvSpPr>
        <p:spPr>
          <a:xfrm>
            <a:off x="142532" y="978052"/>
            <a:ext cx="1626394" cy="707886"/>
          </a:xfrm>
          <a:prstGeom prst="rect">
            <a:avLst/>
          </a:prstGeom>
          <a:noFill/>
        </p:spPr>
        <p:txBody>
          <a:bodyPr wrap="square" rtlCol="0">
            <a:spAutoFit/>
          </a:bodyPr>
          <a:lstStyle/>
          <a:p>
            <a:r>
              <a:rPr lang="en-US" sz="2000" dirty="0" smtClean="0"/>
              <a:t>Disposition-based</a:t>
            </a:r>
            <a:endParaRPr lang="en-ZA" sz="2000" dirty="0"/>
          </a:p>
        </p:txBody>
      </p:sp>
      <p:sp>
        <p:nvSpPr>
          <p:cNvPr id="896" name="TextBox 895"/>
          <p:cNvSpPr txBox="1"/>
          <p:nvPr/>
        </p:nvSpPr>
        <p:spPr>
          <a:xfrm>
            <a:off x="27682" y="3081805"/>
            <a:ext cx="1420567" cy="707886"/>
          </a:xfrm>
          <a:prstGeom prst="rect">
            <a:avLst/>
          </a:prstGeom>
          <a:noFill/>
        </p:spPr>
        <p:txBody>
          <a:bodyPr wrap="square" rtlCol="0">
            <a:spAutoFit/>
          </a:bodyPr>
          <a:lstStyle/>
          <a:p>
            <a:r>
              <a:rPr lang="en-US" sz="2000" dirty="0" smtClean="0"/>
              <a:t>Cognitive-based</a:t>
            </a:r>
            <a:endParaRPr lang="en-ZA" sz="2000" dirty="0"/>
          </a:p>
        </p:txBody>
      </p:sp>
      <p:sp>
        <p:nvSpPr>
          <p:cNvPr id="899" name="Oval Callout 898"/>
          <p:cNvSpPr/>
          <p:nvPr/>
        </p:nvSpPr>
        <p:spPr>
          <a:xfrm>
            <a:off x="121668" y="4837223"/>
            <a:ext cx="1240768" cy="1044934"/>
          </a:xfrm>
          <a:prstGeom prst="wedgeEllipseCallout">
            <a:avLst>
              <a:gd name="adj1" fmla="val 82336"/>
              <a:gd name="adj2" fmla="val 3929"/>
            </a:avLst>
          </a:prstGeom>
          <a:solidFill>
            <a:srgbClr val="DDDB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00" name="TextBox 899"/>
          <p:cNvSpPr txBox="1"/>
          <p:nvPr/>
        </p:nvSpPr>
        <p:spPr>
          <a:xfrm>
            <a:off x="142531" y="5102282"/>
            <a:ext cx="941163" cy="707886"/>
          </a:xfrm>
          <a:prstGeom prst="rect">
            <a:avLst/>
          </a:prstGeom>
          <a:noFill/>
        </p:spPr>
        <p:txBody>
          <a:bodyPr wrap="square" rtlCol="0">
            <a:spAutoFit/>
          </a:bodyPr>
          <a:lstStyle/>
          <a:p>
            <a:r>
              <a:rPr lang="en-US" sz="2000" dirty="0" smtClean="0"/>
              <a:t>Affect-based</a:t>
            </a:r>
            <a:endParaRPr lang="en-ZA" sz="2000" dirty="0"/>
          </a:p>
        </p:txBody>
      </p:sp>
    </p:spTree>
    <p:extLst>
      <p:ext uri="{BB962C8B-B14F-4D97-AF65-F5344CB8AC3E}">
        <p14:creationId xmlns:p14="http://schemas.microsoft.com/office/powerpoint/2010/main" val="5276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animBg="1"/>
      <p:bldP spid="1213" grpId="0" animBg="1"/>
      <p:bldP spid="1214" grpId="0"/>
      <p:bldP spid="896" grpId="0"/>
      <p:bldP spid="899" grpId="0" animBg="1"/>
      <p:bldP spid="90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648"/>
            <a:ext cx="8229600" cy="504526"/>
          </a:xfrm>
        </p:spPr>
        <p:txBody>
          <a:bodyPr/>
          <a:lstStyle/>
          <a:p>
            <a:pPr algn="ctr"/>
            <a:r>
              <a:rPr lang="en-US" sz="2000" dirty="0" smtClean="0"/>
              <a:t>Generational Categories </a:t>
            </a:r>
            <a:r>
              <a:rPr lang="en-ZA" sz="2000" dirty="0" smtClean="0"/>
              <a:t>and Expectations </a:t>
            </a:r>
            <a:br>
              <a:rPr lang="en-ZA" sz="2000" dirty="0" smtClean="0"/>
            </a:br>
            <a:r>
              <a:rPr lang="en-ZA" sz="2000" dirty="0" smtClean="0"/>
              <a:t>as Described in the Popular </a:t>
            </a:r>
            <a:r>
              <a:rPr lang="en-ZA" sz="2000" dirty="0"/>
              <a:t>L</a:t>
            </a:r>
            <a:r>
              <a:rPr lang="en-ZA" sz="2000" dirty="0" smtClean="0"/>
              <a:t>iterature</a:t>
            </a:r>
            <a:r>
              <a:rPr lang="en-ZA" sz="2000" dirty="0"/>
              <a:t/>
            </a:r>
            <a:br>
              <a:rPr lang="en-ZA" sz="2000" dirty="0"/>
            </a:br>
            <a:endParaRPr lang="en-ZA" sz="2000" dirty="0"/>
          </a:p>
        </p:txBody>
      </p:sp>
      <p:graphicFrame>
        <p:nvGraphicFramePr>
          <p:cNvPr id="5" name="Table 4"/>
          <p:cNvGraphicFramePr>
            <a:graphicFrameLocks noGrp="1"/>
          </p:cNvGraphicFramePr>
          <p:nvPr>
            <p:extLst>
              <p:ext uri="{D42A27DB-BD31-4B8C-83A1-F6EECF244321}">
                <p14:modId xmlns:p14="http://schemas.microsoft.com/office/powerpoint/2010/main" val="2404704266"/>
              </p:ext>
            </p:extLst>
          </p:nvPr>
        </p:nvGraphicFramePr>
        <p:xfrm>
          <a:off x="179512" y="765175"/>
          <a:ext cx="8856983" cy="5894450"/>
        </p:xfrm>
        <a:graphic>
          <a:graphicData uri="http://schemas.openxmlformats.org/drawingml/2006/table">
            <a:tbl>
              <a:tblPr firstRow="1" firstCol="1" bandRow="1">
                <a:tableStyleId>{5C22544A-7EE6-4342-B048-85BDC9FD1C3A}</a:tableStyleId>
              </a:tblPr>
              <a:tblGrid>
                <a:gridCol w="2245288">
                  <a:extLst>
                    <a:ext uri="{9D8B030D-6E8A-4147-A177-3AD203B41FA5}">
                      <a16:colId xmlns:a16="http://schemas.microsoft.com/office/drawing/2014/main" val="20000"/>
                    </a:ext>
                  </a:extLst>
                </a:gridCol>
                <a:gridCol w="2114584">
                  <a:extLst>
                    <a:ext uri="{9D8B030D-6E8A-4147-A177-3AD203B41FA5}">
                      <a16:colId xmlns:a16="http://schemas.microsoft.com/office/drawing/2014/main" val="20001"/>
                    </a:ext>
                  </a:extLst>
                </a:gridCol>
                <a:gridCol w="2114584">
                  <a:extLst>
                    <a:ext uri="{9D8B030D-6E8A-4147-A177-3AD203B41FA5}">
                      <a16:colId xmlns:a16="http://schemas.microsoft.com/office/drawing/2014/main" val="20002"/>
                    </a:ext>
                  </a:extLst>
                </a:gridCol>
                <a:gridCol w="2382527">
                  <a:extLst>
                    <a:ext uri="{9D8B030D-6E8A-4147-A177-3AD203B41FA5}">
                      <a16:colId xmlns:a16="http://schemas.microsoft.com/office/drawing/2014/main" val="20003"/>
                    </a:ext>
                  </a:extLst>
                </a:gridCol>
              </a:tblGrid>
              <a:tr h="399922">
                <a:tc>
                  <a:txBody>
                    <a:bodyPr/>
                    <a:lstStyle/>
                    <a:p>
                      <a:pPr>
                        <a:lnSpc>
                          <a:spcPct val="107000"/>
                        </a:lnSpc>
                        <a:spcAft>
                          <a:spcPts val="0"/>
                        </a:spcAft>
                      </a:pPr>
                      <a:r>
                        <a:rPr lang="en-ZA" sz="2000" dirty="0">
                          <a:solidFill>
                            <a:schemeClr val="tx1"/>
                          </a:solidFill>
                          <a:effectLst/>
                          <a:latin typeface="+mn-lt"/>
                        </a:rPr>
                        <a:t>Veterans</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44746" marR="44746" marT="0" marB="0"/>
                </a:tc>
                <a:tc>
                  <a:txBody>
                    <a:bodyPr/>
                    <a:lstStyle/>
                    <a:p>
                      <a:pPr>
                        <a:lnSpc>
                          <a:spcPct val="107000"/>
                        </a:lnSpc>
                        <a:spcAft>
                          <a:spcPts val="0"/>
                        </a:spcAft>
                      </a:pPr>
                      <a:r>
                        <a:rPr lang="en-ZA" sz="2000">
                          <a:solidFill>
                            <a:schemeClr val="tx1"/>
                          </a:solidFill>
                          <a:effectLst/>
                          <a:latin typeface="Arial Narrow" panose="020B0606020202030204" pitchFamily="34" charset="0"/>
                        </a:rPr>
                        <a:t>Baby Boomers</a:t>
                      </a:r>
                      <a:endParaRPr lang="en-ZA" sz="2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tc>
                  <a:txBody>
                    <a:bodyPr/>
                    <a:lstStyle/>
                    <a:p>
                      <a:pPr>
                        <a:lnSpc>
                          <a:spcPct val="107000"/>
                        </a:lnSpc>
                        <a:spcAft>
                          <a:spcPts val="0"/>
                        </a:spcAft>
                      </a:pPr>
                      <a:r>
                        <a:rPr lang="en-ZA" sz="2000">
                          <a:solidFill>
                            <a:schemeClr val="tx1"/>
                          </a:solidFill>
                          <a:effectLst/>
                          <a:latin typeface="Arial Narrow" panose="020B0606020202030204" pitchFamily="34" charset="0"/>
                        </a:rPr>
                        <a:t>Gen X-ers</a:t>
                      </a:r>
                      <a:endParaRPr lang="en-ZA" sz="2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tc>
                  <a:txBody>
                    <a:bodyPr/>
                    <a:lstStyle/>
                    <a:p>
                      <a:pPr>
                        <a:lnSpc>
                          <a:spcPct val="107000"/>
                        </a:lnSpc>
                        <a:spcAft>
                          <a:spcPts val="0"/>
                        </a:spcAft>
                      </a:pPr>
                      <a:r>
                        <a:rPr lang="en-ZA" sz="2000">
                          <a:solidFill>
                            <a:schemeClr val="tx1"/>
                          </a:solidFill>
                          <a:effectLst/>
                          <a:latin typeface="Arial Narrow" panose="020B0606020202030204" pitchFamily="34" charset="0"/>
                        </a:rPr>
                        <a:t>Gen Y-Millennials</a:t>
                      </a:r>
                      <a:endParaRPr lang="en-ZA" sz="2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extLst>
                  <a:ext uri="{0D108BD9-81ED-4DB2-BD59-A6C34878D82A}">
                    <a16:rowId xmlns:a16="http://schemas.microsoft.com/office/drawing/2014/main" val="10000"/>
                  </a:ext>
                </a:extLst>
              </a:tr>
              <a:tr h="3159366">
                <a:tc>
                  <a:txBody>
                    <a:bodyPr/>
                    <a:lstStyle/>
                    <a:p>
                      <a:pPr>
                        <a:lnSpc>
                          <a:spcPct val="107000"/>
                        </a:lnSpc>
                        <a:spcAft>
                          <a:spcPts val="0"/>
                        </a:spcAft>
                      </a:pPr>
                      <a:r>
                        <a:rPr lang="en-ZA" sz="2000" b="1" dirty="0" smtClean="0">
                          <a:solidFill>
                            <a:schemeClr val="tx1"/>
                          </a:solidFill>
                          <a:effectLst/>
                          <a:latin typeface="Arial Narrow" panose="020B0606020202030204" pitchFamily="34" charset="0"/>
                        </a:rPr>
                        <a:t>traditional values</a:t>
                      </a:r>
                      <a:endParaRPr lang="en-ZA" sz="2000" b="1" dirty="0">
                        <a:solidFill>
                          <a:schemeClr val="tx1"/>
                        </a:solidFill>
                        <a:effectLst/>
                        <a:latin typeface="Arial Narrow" panose="020B0606020202030204" pitchFamily="34" charset="0"/>
                      </a:endParaRPr>
                    </a:p>
                    <a:p>
                      <a:pPr>
                        <a:lnSpc>
                          <a:spcPct val="107000"/>
                        </a:lnSpc>
                        <a:spcAft>
                          <a:spcPts val="0"/>
                        </a:spcAft>
                      </a:pPr>
                      <a:r>
                        <a:rPr lang="en-ZA" sz="2000" b="0" dirty="0">
                          <a:solidFill>
                            <a:schemeClr val="tx1"/>
                          </a:solidFill>
                          <a:effectLst/>
                          <a:latin typeface="Arial Narrow" panose="020B0606020202030204" pitchFamily="34" charset="0"/>
                        </a:rPr>
                        <a:t>conforming</a:t>
                      </a:r>
                    </a:p>
                    <a:p>
                      <a:pPr>
                        <a:lnSpc>
                          <a:spcPct val="107000"/>
                        </a:lnSpc>
                        <a:spcAft>
                          <a:spcPts val="0"/>
                        </a:spcAft>
                      </a:pPr>
                      <a:r>
                        <a:rPr lang="en-ZA" sz="2000" b="0" dirty="0">
                          <a:solidFill>
                            <a:schemeClr val="tx1"/>
                          </a:solidFill>
                          <a:effectLst/>
                          <a:latin typeface="Arial Narrow" panose="020B0606020202030204" pitchFamily="34" charset="0"/>
                        </a:rPr>
                        <a:t>duty before </a:t>
                      </a:r>
                      <a:r>
                        <a:rPr lang="en-ZA" sz="2000" b="0" dirty="0" smtClean="0">
                          <a:solidFill>
                            <a:schemeClr val="tx1"/>
                          </a:solidFill>
                          <a:effectLst/>
                          <a:latin typeface="Arial Narrow" panose="020B0606020202030204" pitchFamily="34" charset="0"/>
                        </a:rPr>
                        <a:t>pleasure</a:t>
                      </a:r>
                    </a:p>
                    <a:p>
                      <a:pPr>
                        <a:lnSpc>
                          <a:spcPct val="107000"/>
                        </a:lnSpc>
                        <a:spcAft>
                          <a:spcPts val="0"/>
                        </a:spcAft>
                      </a:pPr>
                      <a:r>
                        <a:rPr lang="en-US" sz="20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dedicated</a:t>
                      </a:r>
                    </a:p>
                    <a:p>
                      <a:pPr>
                        <a:lnSpc>
                          <a:spcPct val="107000"/>
                        </a:lnSpc>
                        <a:spcAft>
                          <a:spcPts val="0"/>
                        </a:spcAft>
                      </a:pPr>
                      <a:r>
                        <a:rPr lang="en-US" sz="20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exemplary work ethic</a:t>
                      </a:r>
                    </a:p>
                    <a:p>
                      <a:pPr>
                        <a:lnSpc>
                          <a:spcPct val="107000"/>
                        </a:lnSpc>
                        <a:spcAft>
                          <a:spcPts val="0"/>
                        </a:spcAft>
                      </a:pPr>
                      <a:r>
                        <a:rPr lang="en-US" sz="20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family-orientated</a:t>
                      </a:r>
                      <a:endParaRPr lang="en-ZA" sz="2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tc>
                  <a:txBody>
                    <a:bodyPr/>
                    <a:lstStyle/>
                    <a:p>
                      <a:pPr>
                        <a:lnSpc>
                          <a:spcPct val="107000"/>
                        </a:lnSpc>
                        <a:spcAft>
                          <a:spcPts val="0"/>
                        </a:spcAft>
                      </a:pPr>
                      <a:r>
                        <a:rPr lang="en-ZA" sz="2000" b="1" dirty="0" smtClean="0">
                          <a:solidFill>
                            <a:schemeClr val="tx1"/>
                          </a:solidFill>
                          <a:effectLst/>
                          <a:latin typeface="Arial Narrow" panose="020B0606020202030204" pitchFamily="34" charset="0"/>
                        </a:rPr>
                        <a:t>workaholics</a:t>
                      </a:r>
                    </a:p>
                    <a:p>
                      <a:pPr>
                        <a:lnSpc>
                          <a:spcPct val="107000"/>
                        </a:lnSpc>
                        <a:spcAft>
                          <a:spcPts val="0"/>
                        </a:spcAft>
                      </a:pPr>
                      <a:r>
                        <a:rPr lang="en-ZA" sz="2000" dirty="0" smtClean="0">
                          <a:solidFill>
                            <a:schemeClr val="tx1"/>
                          </a:solidFill>
                          <a:effectLst/>
                          <a:latin typeface="Arial Narrow" panose="020B0606020202030204" pitchFamily="34" charset="0"/>
                        </a:rPr>
                        <a:t>prepared for</a:t>
                      </a:r>
                      <a:r>
                        <a:rPr lang="en-ZA" sz="2000" baseline="0" dirty="0" smtClean="0">
                          <a:solidFill>
                            <a:schemeClr val="tx1"/>
                          </a:solidFill>
                          <a:effectLst/>
                          <a:latin typeface="Arial Narrow" panose="020B0606020202030204" pitchFamily="34" charset="0"/>
                        </a:rPr>
                        <a:t> self-sacrifices</a:t>
                      </a:r>
                      <a:r>
                        <a:rPr lang="en-ZA" sz="2000" dirty="0" smtClean="0">
                          <a:solidFill>
                            <a:schemeClr val="tx1"/>
                          </a:solidFill>
                          <a:effectLst/>
                          <a:latin typeface="Arial Narrow" panose="020B0606020202030204" pitchFamily="34" charset="0"/>
                        </a:rPr>
                        <a:t>, often compromise family commitments</a:t>
                      </a:r>
                    </a:p>
                    <a:p>
                      <a:pPr>
                        <a:lnSpc>
                          <a:spcPct val="107000"/>
                        </a:lnSpc>
                        <a:spcAft>
                          <a:spcPts val="0"/>
                        </a:spcAft>
                      </a:pPr>
                      <a:r>
                        <a:rPr lang="en-ZA" sz="2000" dirty="0" smtClean="0">
                          <a:solidFill>
                            <a:schemeClr val="tx1"/>
                          </a:solidFill>
                          <a:effectLst/>
                          <a:latin typeface="Arial Narrow" panose="020B0606020202030204" pitchFamily="34" charset="0"/>
                        </a:rPr>
                        <a:t>value a personal touch; more </a:t>
                      </a:r>
                      <a:r>
                        <a:rPr lang="en-ZA" sz="2000" dirty="0">
                          <a:solidFill>
                            <a:schemeClr val="tx1"/>
                          </a:solidFill>
                          <a:effectLst/>
                          <a:latin typeface="Arial Narrow" panose="020B0606020202030204" pitchFamily="34" charset="0"/>
                        </a:rPr>
                        <a:t>likely to act as effective mentors</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tc>
                  <a:txBody>
                    <a:bodyPr/>
                    <a:lstStyle/>
                    <a:p>
                      <a:pPr>
                        <a:lnSpc>
                          <a:spcPct val="107000"/>
                        </a:lnSpc>
                        <a:spcAft>
                          <a:spcPts val="0"/>
                        </a:spcAft>
                      </a:pPr>
                      <a:r>
                        <a:rPr lang="en-ZA" sz="2000" dirty="0" smtClean="0">
                          <a:solidFill>
                            <a:schemeClr val="tx1"/>
                          </a:solidFill>
                          <a:effectLst/>
                          <a:latin typeface="Arial Narrow" panose="020B0606020202030204" pitchFamily="34" charset="0"/>
                        </a:rPr>
                        <a:t>sophisticated </a:t>
                      </a:r>
                      <a:r>
                        <a:rPr lang="en-ZA" sz="2000" dirty="0">
                          <a:solidFill>
                            <a:schemeClr val="tx1"/>
                          </a:solidFill>
                          <a:effectLst/>
                          <a:latin typeface="Arial Narrow" panose="020B0606020202030204" pitchFamily="34" charset="0"/>
                        </a:rPr>
                        <a:t>computer </a:t>
                      </a:r>
                      <a:r>
                        <a:rPr lang="en-ZA" sz="2000" dirty="0" smtClean="0">
                          <a:solidFill>
                            <a:schemeClr val="tx1"/>
                          </a:solidFill>
                          <a:effectLst/>
                          <a:latin typeface="Arial Narrow" panose="020B0606020202030204" pitchFamily="34" charset="0"/>
                        </a:rPr>
                        <a:t>users;</a:t>
                      </a:r>
                      <a:endParaRPr lang="en-ZA" sz="2000" dirty="0">
                        <a:solidFill>
                          <a:schemeClr val="tx1"/>
                        </a:solidFill>
                        <a:effectLst/>
                        <a:latin typeface="Arial Narrow" panose="020B0606020202030204" pitchFamily="34" charset="0"/>
                      </a:endParaRPr>
                    </a:p>
                    <a:p>
                      <a:pPr>
                        <a:lnSpc>
                          <a:spcPct val="107000"/>
                        </a:lnSpc>
                        <a:spcAft>
                          <a:spcPts val="0"/>
                        </a:spcAft>
                      </a:pPr>
                      <a:r>
                        <a:rPr lang="en-ZA" sz="2000" b="1" dirty="0" smtClean="0">
                          <a:solidFill>
                            <a:schemeClr val="tx1"/>
                          </a:solidFill>
                          <a:effectLst/>
                          <a:latin typeface="Arial Narrow" panose="020B0606020202030204" pitchFamily="34" charset="0"/>
                        </a:rPr>
                        <a:t>work must be fun</a:t>
                      </a:r>
                      <a:r>
                        <a:rPr lang="en-ZA" sz="2000" b="1" baseline="0" dirty="0" smtClean="0">
                          <a:solidFill>
                            <a:schemeClr val="tx1"/>
                          </a:solidFill>
                          <a:effectLst/>
                          <a:latin typeface="Arial Narrow" panose="020B0606020202030204" pitchFamily="34" charset="0"/>
                        </a:rPr>
                        <a:t> &amp;</a:t>
                      </a:r>
                      <a:r>
                        <a:rPr lang="en-ZA" sz="2000" b="1" dirty="0" smtClean="0">
                          <a:solidFill>
                            <a:schemeClr val="tx1"/>
                          </a:solidFill>
                          <a:effectLst/>
                          <a:latin typeface="Arial Narrow" panose="020B0606020202030204" pitchFamily="34" charset="0"/>
                        </a:rPr>
                        <a:t> meaningful; virtual offices</a:t>
                      </a:r>
                    </a:p>
                    <a:p>
                      <a:pPr>
                        <a:lnSpc>
                          <a:spcPct val="107000"/>
                        </a:lnSpc>
                        <a:spcAft>
                          <a:spcPts val="0"/>
                        </a:spcAft>
                      </a:pPr>
                      <a:r>
                        <a:rPr lang="en-ZA" sz="2000" b="1" dirty="0" smtClean="0">
                          <a:solidFill>
                            <a:schemeClr val="tx1"/>
                          </a:solidFill>
                          <a:effectLst/>
                          <a:latin typeface="Arial Narrow" panose="020B0606020202030204" pitchFamily="34" charset="0"/>
                        </a:rPr>
                        <a:t>value work-life balance; </a:t>
                      </a:r>
                      <a:r>
                        <a:rPr lang="en-ZA" sz="2000" dirty="0" smtClean="0">
                          <a:solidFill>
                            <a:schemeClr val="tx1"/>
                          </a:solidFill>
                          <a:effectLst/>
                          <a:latin typeface="Arial Narrow" panose="020B0606020202030204" pitchFamily="34" charset="0"/>
                        </a:rPr>
                        <a:t>predecessors view them as less hard-working</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tc>
                  <a:txBody>
                    <a:bodyPr/>
                    <a:lstStyle/>
                    <a:p>
                      <a:pPr>
                        <a:lnSpc>
                          <a:spcPct val="107000"/>
                        </a:lnSpc>
                        <a:spcAft>
                          <a:spcPts val="0"/>
                        </a:spcAft>
                      </a:pPr>
                      <a:r>
                        <a:rPr lang="en-ZA" sz="2000" dirty="0">
                          <a:solidFill>
                            <a:schemeClr val="tx1"/>
                          </a:solidFill>
                          <a:effectLst/>
                          <a:latin typeface="Arial Narrow" panose="020B0606020202030204" pitchFamily="34" charset="0"/>
                        </a:rPr>
                        <a:t>technological savvy - internet era; </a:t>
                      </a:r>
                    </a:p>
                    <a:p>
                      <a:pPr>
                        <a:lnSpc>
                          <a:spcPct val="107000"/>
                        </a:lnSpc>
                        <a:spcAft>
                          <a:spcPts val="0"/>
                        </a:spcAft>
                      </a:pPr>
                      <a:r>
                        <a:rPr lang="en-ZA" sz="2000" dirty="0">
                          <a:solidFill>
                            <a:schemeClr val="tx1"/>
                          </a:solidFill>
                          <a:effectLst/>
                          <a:latin typeface="Arial Narrow" panose="020B0606020202030204" pitchFamily="34" charset="0"/>
                        </a:rPr>
                        <a:t>prefer virtual communication through technology being “plugged in” </a:t>
                      </a:r>
                      <a:r>
                        <a:rPr lang="en-ZA" sz="2000" b="1" dirty="0">
                          <a:solidFill>
                            <a:schemeClr val="tx1"/>
                          </a:solidFill>
                          <a:effectLst/>
                          <a:latin typeface="Arial Narrow" panose="020B0606020202030204" pitchFamily="34" charset="0"/>
                        </a:rPr>
                        <a:t>24/7 connectivity</a:t>
                      </a:r>
                      <a:r>
                        <a:rPr lang="en-ZA" sz="2000" dirty="0">
                          <a:solidFill>
                            <a:schemeClr val="tx1"/>
                          </a:solidFill>
                          <a:effectLst/>
                          <a:latin typeface="Arial Narrow" panose="020B0606020202030204" pitchFamily="34" charset="0"/>
                        </a:rPr>
                        <a:t> </a:t>
                      </a:r>
                      <a:endParaRPr lang="en-ZA" sz="2000" dirty="0" smtClean="0">
                        <a:solidFill>
                          <a:schemeClr val="tx1"/>
                        </a:solidFill>
                        <a:effectLst/>
                        <a:latin typeface="Arial Narrow" panose="020B0606020202030204" pitchFamily="34"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ZA" sz="2000" dirty="0" smtClean="0">
                          <a:solidFill>
                            <a:schemeClr val="tx1"/>
                          </a:solidFill>
                          <a:effectLst/>
                          <a:latin typeface="Arial Narrow" panose="020B0606020202030204" pitchFamily="34" charset="0"/>
                        </a:rPr>
                        <a:t>demand work–life balance</a:t>
                      </a:r>
                    </a:p>
                    <a:p>
                      <a:pPr>
                        <a:lnSpc>
                          <a:spcPct val="107000"/>
                        </a:lnSpc>
                        <a:spcAft>
                          <a:spcPts val="0"/>
                        </a:spcAft>
                      </a:pP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extLst>
                  <a:ext uri="{0D108BD9-81ED-4DB2-BD59-A6C34878D82A}">
                    <a16:rowId xmlns:a16="http://schemas.microsoft.com/office/drawing/2014/main" val="10001"/>
                  </a:ext>
                </a:extLst>
              </a:tr>
              <a:tr h="2200882">
                <a:tc>
                  <a:txBody>
                    <a:bodyPr/>
                    <a:lstStyle/>
                    <a:p>
                      <a:pPr>
                        <a:lnSpc>
                          <a:spcPct val="107000"/>
                        </a:lnSpc>
                        <a:spcAft>
                          <a:spcPts val="0"/>
                        </a:spcAft>
                      </a:pPr>
                      <a:r>
                        <a:rPr lang="en-ZA" sz="2000" b="0" dirty="0">
                          <a:solidFill>
                            <a:schemeClr val="tx1"/>
                          </a:solidFill>
                          <a:effectLst/>
                          <a:latin typeface="Arial Narrow" panose="020B0606020202030204" pitchFamily="34" charset="0"/>
                        </a:rPr>
                        <a:t>value </a:t>
                      </a:r>
                      <a:r>
                        <a:rPr lang="en-ZA" sz="2000" b="1" dirty="0">
                          <a:solidFill>
                            <a:schemeClr val="tx1"/>
                          </a:solidFill>
                          <a:effectLst/>
                          <a:latin typeface="Arial Narrow" panose="020B0606020202030204" pitchFamily="34" charset="0"/>
                        </a:rPr>
                        <a:t>job </a:t>
                      </a:r>
                      <a:r>
                        <a:rPr lang="en-ZA" sz="2000" b="1" dirty="0" smtClean="0">
                          <a:solidFill>
                            <a:schemeClr val="tx1"/>
                          </a:solidFill>
                          <a:effectLst/>
                          <a:latin typeface="Arial Narrow" panose="020B0606020202030204" pitchFamily="34" charset="0"/>
                        </a:rPr>
                        <a:t>security</a:t>
                      </a:r>
                      <a:endParaRPr lang="en-ZA" sz="2000" b="0" dirty="0" smtClean="0">
                        <a:solidFill>
                          <a:schemeClr val="tx1"/>
                        </a:solidFill>
                        <a:effectLst/>
                        <a:latin typeface="Arial Narrow" panose="020B0606020202030204" pitchFamily="34" charset="0"/>
                      </a:endParaRPr>
                    </a:p>
                    <a:p>
                      <a:pPr>
                        <a:lnSpc>
                          <a:spcPct val="107000"/>
                        </a:lnSpc>
                        <a:spcAft>
                          <a:spcPts val="0"/>
                        </a:spcAft>
                      </a:pPr>
                      <a:r>
                        <a:rPr lang="en-ZA" sz="2000" b="0" dirty="0" smtClean="0">
                          <a:solidFill>
                            <a:schemeClr val="tx1"/>
                          </a:solidFill>
                          <a:effectLst/>
                          <a:latin typeface="Arial Narrow" panose="020B0606020202030204" pitchFamily="34" charset="0"/>
                        </a:rPr>
                        <a:t>stability &amp; structured </a:t>
                      </a:r>
                      <a:r>
                        <a:rPr lang="en-ZA" sz="2000" b="0" dirty="0">
                          <a:solidFill>
                            <a:schemeClr val="tx1"/>
                          </a:solidFill>
                          <a:effectLst/>
                          <a:latin typeface="Arial Narrow" panose="020B0606020202030204" pitchFamily="34" charset="0"/>
                        </a:rPr>
                        <a:t>career </a:t>
                      </a:r>
                      <a:r>
                        <a:rPr lang="en-ZA" sz="2000" b="0" dirty="0" smtClean="0">
                          <a:solidFill>
                            <a:schemeClr val="tx1"/>
                          </a:solidFill>
                          <a:effectLst/>
                          <a:latin typeface="Arial Narrow" panose="020B0606020202030204" pitchFamily="34" charset="0"/>
                        </a:rPr>
                        <a:t>paths; loyal</a:t>
                      </a:r>
                      <a:endParaRPr lang="en-ZA" sz="2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tc>
                  <a:txBody>
                    <a:bodyPr/>
                    <a:lstStyle/>
                    <a:p>
                      <a:pPr>
                        <a:lnSpc>
                          <a:spcPct val="107000"/>
                        </a:lnSpc>
                        <a:spcAft>
                          <a:spcPts val="0"/>
                        </a:spcAft>
                      </a:pPr>
                      <a:r>
                        <a:rPr lang="en-ZA" sz="2000" dirty="0">
                          <a:solidFill>
                            <a:schemeClr val="tx1"/>
                          </a:solidFill>
                          <a:effectLst/>
                          <a:latin typeface="Arial Narrow" panose="020B0606020202030204" pitchFamily="34" charset="0"/>
                        </a:rPr>
                        <a:t>prefer </a:t>
                      </a:r>
                      <a:r>
                        <a:rPr lang="en-ZA" sz="2000" b="1" dirty="0" smtClean="0">
                          <a:solidFill>
                            <a:schemeClr val="tx1"/>
                          </a:solidFill>
                          <a:effectLst/>
                          <a:latin typeface="Arial Narrow" panose="020B0606020202030204" pitchFamily="34" charset="0"/>
                        </a:rPr>
                        <a:t>job-security &amp; stability</a:t>
                      </a:r>
                      <a:r>
                        <a:rPr lang="en-ZA" sz="2000" dirty="0" smtClean="0">
                          <a:solidFill>
                            <a:schemeClr val="tx1"/>
                          </a:solidFill>
                          <a:effectLst/>
                          <a:latin typeface="Arial Narrow" panose="020B0606020202030204" pitchFamily="34" charset="0"/>
                        </a:rPr>
                        <a:t>; loyal</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2000" b="1" dirty="0" smtClean="0">
                          <a:solidFill>
                            <a:schemeClr val="tx1"/>
                          </a:solidFill>
                          <a:effectLst/>
                          <a:latin typeface="Arial Narrow" panose="020B0606020202030204" pitchFamily="34" charset="0"/>
                        </a:rPr>
                        <a:t>entrepreneurial</a:t>
                      </a:r>
                    </a:p>
                    <a:p>
                      <a:pPr>
                        <a:lnSpc>
                          <a:spcPct val="107000"/>
                        </a:lnSpc>
                        <a:spcAft>
                          <a:spcPts val="0"/>
                        </a:spcAft>
                      </a:pPr>
                      <a:r>
                        <a:rPr lang="en-ZA" sz="2000" dirty="0" smtClean="0">
                          <a:solidFill>
                            <a:schemeClr val="tx1"/>
                          </a:solidFill>
                          <a:effectLst/>
                          <a:latin typeface="Arial Narrow" panose="020B0606020202030204" pitchFamily="34" charset="0"/>
                        </a:rPr>
                        <a:t>value </a:t>
                      </a:r>
                      <a:r>
                        <a:rPr lang="en-ZA" sz="2000" dirty="0">
                          <a:solidFill>
                            <a:schemeClr val="tx1"/>
                          </a:solidFill>
                          <a:effectLst/>
                          <a:latin typeface="Arial Narrow" panose="020B0606020202030204" pitchFamily="34" charset="0"/>
                        </a:rPr>
                        <a:t>autonomy </a:t>
                      </a:r>
                      <a:r>
                        <a:rPr lang="en-ZA" sz="2000" dirty="0" smtClean="0">
                          <a:solidFill>
                            <a:schemeClr val="tx1"/>
                          </a:solidFill>
                          <a:effectLst/>
                          <a:latin typeface="Arial Narrow" panose="020B0606020202030204" pitchFamily="34" charset="0"/>
                        </a:rPr>
                        <a:t>&amp; </a:t>
                      </a:r>
                      <a:r>
                        <a:rPr lang="en-ZA" sz="2000" dirty="0">
                          <a:solidFill>
                            <a:schemeClr val="tx1"/>
                          </a:solidFill>
                          <a:effectLst/>
                          <a:latin typeface="Arial Narrow" panose="020B0606020202030204" pitchFamily="34" charset="0"/>
                        </a:rPr>
                        <a:t>independence; prefer flexibility, </a:t>
                      </a:r>
                      <a:r>
                        <a:rPr lang="en-ZA" sz="2000" b="1" dirty="0">
                          <a:solidFill>
                            <a:schemeClr val="tx1"/>
                          </a:solidFill>
                          <a:effectLst/>
                          <a:latin typeface="Arial Narrow" panose="020B0606020202030204" pitchFamily="34" charset="0"/>
                        </a:rPr>
                        <a:t>crave change </a:t>
                      </a:r>
                      <a:r>
                        <a:rPr lang="en-ZA" sz="2000" b="1" dirty="0" smtClean="0">
                          <a:solidFill>
                            <a:schemeClr val="tx1"/>
                          </a:solidFill>
                          <a:effectLst/>
                          <a:latin typeface="Arial Narrow" panose="020B0606020202030204" pitchFamily="34" charset="0"/>
                        </a:rPr>
                        <a:t>&amp; </a:t>
                      </a:r>
                      <a:r>
                        <a:rPr lang="en-ZA" sz="2000" b="1" dirty="0">
                          <a:solidFill>
                            <a:schemeClr val="tx1"/>
                          </a:solidFill>
                          <a:effectLst/>
                          <a:latin typeface="Arial Narrow" panose="020B0606020202030204" pitchFamily="34" charset="0"/>
                        </a:rPr>
                        <a:t>challenges</a:t>
                      </a:r>
                      <a:r>
                        <a:rPr lang="en-ZA" sz="2000" dirty="0">
                          <a:solidFill>
                            <a:schemeClr val="tx1"/>
                          </a:solidFill>
                          <a:effectLst/>
                          <a:latin typeface="Arial Narrow" panose="020B0606020202030204" pitchFamily="34" charset="0"/>
                        </a:rPr>
                        <a:t> </a:t>
                      </a:r>
                      <a:r>
                        <a:rPr lang="en-ZA" sz="2000" dirty="0" smtClean="0">
                          <a:solidFill>
                            <a:schemeClr val="tx1"/>
                          </a:solidFill>
                          <a:effectLst/>
                          <a:latin typeface="Arial Narrow" panose="020B0606020202030204" pitchFamily="34" charset="0"/>
                        </a:rPr>
                        <a:t>just-in-time </a:t>
                      </a:r>
                      <a:r>
                        <a:rPr lang="en-ZA" sz="2000" dirty="0">
                          <a:solidFill>
                            <a:schemeClr val="tx1"/>
                          </a:solidFill>
                          <a:effectLst/>
                          <a:latin typeface="Arial Narrow" panose="020B0606020202030204" pitchFamily="34" charset="0"/>
                        </a:rPr>
                        <a:t>loyalty </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tc>
                  <a:txBody>
                    <a:bodyPr/>
                    <a:lstStyle/>
                    <a:p>
                      <a:pPr>
                        <a:lnSpc>
                          <a:spcPct val="107000"/>
                        </a:lnSpc>
                        <a:spcAft>
                          <a:spcPts val="0"/>
                        </a:spcAft>
                      </a:pPr>
                      <a:r>
                        <a:rPr lang="en-ZA" sz="2000" b="1" dirty="0">
                          <a:solidFill>
                            <a:schemeClr val="tx1"/>
                          </a:solidFill>
                          <a:effectLst/>
                          <a:latin typeface="Arial Narrow" panose="020B0606020202030204" pitchFamily="34" charset="0"/>
                        </a:rPr>
                        <a:t>entrepreneurial</a:t>
                      </a:r>
                    </a:p>
                    <a:p>
                      <a:pPr>
                        <a:lnSpc>
                          <a:spcPct val="107000"/>
                        </a:lnSpc>
                        <a:spcAft>
                          <a:spcPts val="0"/>
                        </a:spcAft>
                      </a:pPr>
                      <a:r>
                        <a:rPr lang="en-ZA" sz="2000" b="1" dirty="0">
                          <a:solidFill>
                            <a:schemeClr val="tx1"/>
                          </a:solidFill>
                          <a:effectLst/>
                          <a:latin typeface="Arial Narrow" panose="020B0606020202030204" pitchFamily="34" charset="0"/>
                        </a:rPr>
                        <a:t>require constant stimulation</a:t>
                      </a:r>
                    </a:p>
                    <a:p>
                      <a:pPr>
                        <a:lnSpc>
                          <a:spcPct val="107000"/>
                        </a:lnSpc>
                        <a:spcAft>
                          <a:spcPts val="0"/>
                        </a:spcAft>
                      </a:pPr>
                      <a:r>
                        <a:rPr lang="en-ZA" sz="2000" dirty="0">
                          <a:solidFill>
                            <a:schemeClr val="tx1"/>
                          </a:solidFill>
                          <a:effectLst/>
                          <a:latin typeface="Arial Narrow" panose="020B0606020202030204" pitchFamily="34" charset="0"/>
                        </a:rPr>
                        <a:t>open to diversity</a:t>
                      </a:r>
                    </a:p>
                    <a:p>
                      <a:pPr>
                        <a:lnSpc>
                          <a:spcPct val="107000"/>
                        </a:lnSpc>
                        <a:spcAft>
                          <a:spcPts val="0"/>
                        </a:spcAft>
                      </a:pPr>
                      <a:r>
                        <a:rPr lang="en-ZA" sz="2000" dirty="0">
                          <a:solidFill>
                            <a:schemeClr val="tx1"/>
                          </a:solidFill>
                          <a:effectLst/>
                          <a:latin typeface="Arial Narrow" panose="020B0606020202030204" pitchFamily="34" charset="0"/>
                        </a:rPr>
                        <a:t>like teamwork </a:t>
                      </a:r>
                    </a:p>
                    <a:p>
                      <a:pPr>
                        <a:lnSpc>
                          <a:spcPct val="107000"/>
                        </a:lnSpc>
                        <a:spcAft>
                          <a:spcPts val="0"/>
                        </a:spcAft>
                      </a:pPr>
                      <a:r>
                        <a:rPr lang="en-ZA" sz="2000" dirty="0">
                          <a:solidFill>
                            <a:schemeClr val="tx1"/>
                          </a:solidFill>
                          <a:effectLst/>
                          <a:latin typeface="Arial Narrow" panose="020B0606020202030204" pitchFamily="34" charset="0"/>
                        </a:rPr>
                        <a:t>thrive on change</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746" marR="44746"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12908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
            <a:ext cx="8229600" cy="476672"/>
          </a:xfrm>
        </p:spPr>
        <p:txBody>
          <a:bodyPr/>
          <a:lstStyle/>
          <a:p>
            <a:pPr algn="ctr"/>
            <a:r>
              <a:rPr lang="en-US" sz="2000" dirty="0" smtClean="0"/>
              <a:t>Generational Categories</a:t>
            </a:r>
            <a:r>
              <a:rPr lang="en-ZA" sz="2000" dirty="0"/>
              <a:t>and </a:t>
            </a:r>
            <a:r>
              <a:rPr lang="en-ZA" sz="2000" dirty="0" smtClean="0"/>
              <a:t>Expectations </a:t>
            </a:r>
            <a:br>
              <a:rPr lang="en-ZA" sz="2000" dirty="0" smtClean="0"/>
            </a:br>
            <a:r>
              <a:rPr lang="en-ZA" sz="2000" dirty="0" smtClean="0"/>
              <a:t>as Described </a:t>
            </a:r>
            <a:r>
              <a:rPr lang="en-ZA" sz="2000" dirty="0"/>
              <a:t>in the </a:t>
            </a:r>
            <a:r>
              <a:rPr lang="en-ZA" sz="2000" dirty="0" smtClean="0"/>
              <a:t>Popular Literature (cont’d)</a:t>
            </a:r>
            <a:r>
              <a:rPr lang="en-ZA" sz="2000" dirty="0"/>
              <a:t/>
            </a:r>
            <a:br>
              <a:rPr lang="en-ZA" sz="2000" dirty="0"/>
            </a:br>
            <a:endParaRPr lang="en-ZA" sz="2000" dirty="0"/>
          </a:p>
        </p:txBody>
      </p:sp>
      <p:graphicFrame>
        <p:nvGraphicFramePr>
          <p:cNvPr id="8" name="Table 7"/>
          <p:cNvGraphicFramePr>
            <a:graphicFrameLocks noGrp="1"/>
          </p:cNvGraphicFramePr>
          <p:nvPr>
            <p:extLst>
              <p:ext uri="{D42A27DB-BD31-4B8C-83A1-F6EECF244321}">
                <p14:modId xmlns:p14="http://schemas.microsoft.com/office/powerpoint/2010/main" val="1527584099"/>
              </p:ext>
            </p:extLst>
          </p:nvPr>
        </p:nvGraphicFramePr>
        <p:xfrm>
          <a:off x="190625" y="620688"/>
          <a:ext cx="8784975" cy="5816008"/>
        </p:xfrm>
        <a:graphic>
          <a:graphicData uri="http://schemas.openxmlformats.org/drawingml/2006/table">
            <a:tbl>
              <a:tblPr firstRow="1" firstCol="1" bandRow="1">
                <a:tableStyleId>{5C22544A-7EE6-4342-B048-85BDC9FD1C3A}</a:tableStyleId>
              </a:tblPr>
              <a:tblGrid>
                <a:gridCol w="2227032">
                  <a:extLst>
                    <a:ext uri="{9D8B030D-6E8A-4147-A177-3AD203B41FA5}">
                      <a16:colId xmlns:a16="http://schemas.microsoft.com/office/drawing/2014/main" val="20000"/>
                    </a:ext>
                  </a:extLst>
                </a:gridCol>
                <a:gridCol w="2097394">
                  <a:extLst>
                    <a:ext uri="{9D8B030D-6E8A-4147-A177-3AD203B41FA5}">
                      <a16:colId xmlns:a16="http://schemas.microsoft.com/office/drawing/2014/main" val="20001"/>
                    </a:ext>
                  </a:extLst>
                </a:gridCol>
                <a:gridCol w="2097394">
                  <a:extLst>
                    <a:ext uri="{9D8B030D-6E8A-4147-A177-3AD203B41FA5}">
                      <a16:colId xmlns:a16="http://schemas.microsoft.com/office/drawing/2014/main" val="20002"/>
                    </a:ext>
                  </a:extLst>
                </a:gridCol>
                <a:gridCol w="2363155">
                  <a:extLst>
                    <a:ext uri="{9D8B030D-6E8A-4147-A177-3AD203B41FA5}">
                      <a16:colId xmlns:a16="http://schemas.microsoft.com/office/drawing/2014/main" val="20003"/>
                    </a:ext>
                  </a:extLst>
                </a:gridCol>
              </a:tblGrid>
              <a:tr h="360040">
                <a:tc>
                  <a:txBody>
                    <a:bodyPr/>
                    <a:lstStyle/>
                    <a:p>
                      <a:pPr>
                        <a:spcAft>
                          <a:spcPts val="0"/>
                        </a:spcAft>
                      </a:pPr>
                      <a:r>
                        <a:rPr lang="en-ZA" sz="2000" dirty="0">
                          <a:solidFill>
                            <a:schemeClr val="tx1"/>
                          </a:solidFill>
                          <a:effectLst/>
                          <a:latin typeface="Arial Narrow" panose="020B0606020202030204" pitchFamily="34" charset="0"/>
                        </a:rPr>
                        <a:t>Veterans</a:t>
                      </a:r>
                      <a:endParaRPr lang="en-ZA"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a:solidFill>
                            <a:schemeClr val="tx1"/>
                          </a:solidFill>
                          <a:effectLst/>
                          <a:latin typeface="Arial Narrow" panose="020B0606020202030204" pitchFamily="34" charset="0"/>
                        </a:rPr>
                        <a:t>Baby Boomers</a:t>
                      </a:r>
                      <a:endParaRPr lang="en-ZA" sz="20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a:solidFill>
                            <a:schemeClr val="tx1"/>
                          </a:solidFill>
                          <a:effectLst/>
                          <a:latin typeface="Arial Narrow" panose="020B0606020202030204" pitchFamily="34" charset="0"/>
                        </a:rPr>
                        <a:t>Gen X-ers</a:t>
                      </a:r>
                      <a:endParaRPr lang="en-ZA" sz="20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a:solidFill>
                            <a:schemeClr val="tx1"/>
                          </a:solidFill>
                          <a:effectLst/>
                          <a:latin typeface="Arial Narrow" panose="020B0606020202030204" pitchFamily="34" charset="0"/>
                        </a:rPr>
                        <a:t>Gen Y-Millennials</a:t>
                      </a:r>
                      <a:endParaRPr lang="en-ZA" sz="20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384376">
                <a:tc>
                  <a:txBody>
                    <a:bodyPr/>
                    <a:lstStyle/>
                    <a:p>
                      <a:pPr>
                        <a:spcAft>
                          <a:spcPts val="0"/>
                        </a:spcAft>
                      </a:pPr>
                      <a:r>
                        <a:rPr lang="en-ZA" sz="2000" b="0" dirty="0">
                          <a:solidFill>
                            <a:schemeClr val="tx1"/>
                          </a:solidFill>
                          <a:effectLst/>
                          <a:latin typeface="Arial Narrow" panose="020B0606020202030204" pitchFamily="34" charset="0"/>
                        </a:rPr>
                        <a:t>respectful of authority</a:t>
                      </a:r>
                    </a:p>
                    <a:p>
                      <a:pPr>
                        <a:spcAft>
                          <a:spcPts val="0"/>
                        </a:spcAft>
                      </a:pPr>
                      <a:r>
                        <a:rPr lang="en-ZA" sz="2000" b="0" dirty="0">
                          <a:solidFill>
                            <a:schemeClr val="tx1"/>
                          </a:solidFill>
                          <a:effectLst/>
                          <a:latin typeface="Arial Narrow" panose="020B0606020202030204" pitchFamily="34" charset="0"/>
                        </a:rPr>
                        <a:t>paternalistic employment</a:t>
                      </a:r>
                    </a:p>
                    <a:p>
                      <a:pPr>
                        <a:spcAft>
                          <a:spcPts val="0"/>
                        </a:spcAft>
                      </a:pPr>
                      <a:r>
                        <a:rPr lang="en-ZA" sz="2000" b="0" dirty="0">
                          <a:solidFill>
                            <a:schemeClr val="tx1"/>
                          </a:solidFill>
                          <a:effectLst/>
                          <a:latin typeface="Arial Narrow" panose="020B0606020202030204" pitchFamily="34" charset="0"/>
                        </a:rPr>
                        <a:t>relationship;</a:t>
                      </a:r>
                    </a:p>
                    <a:p>
                      <a:pPr>
                        <a:spcAft>
                          <a:spcPts val="0"/>
                        </a:spcAft>
                      </a:pPr>
                      <a:r>
                        <a:rPr lang="en-ZA" sz="2000" b="0" dirty="0">
                          <a:solidFill>
                            <a:schemeClr val="tx1"/>
                          </a:solidFill>
                          <a:effectLst/>
                          <a:latin typeface="Arial Narrow" panose="020B0606020202030204" pitchFamily="34" charset="0"/>
                        </a:rPr>
                        <a:t>top-down military style of </a:t>
                      </a:r>
                      <a:r>
                        <a:rPr lang="en-ZA" sz="2000" b="0" dirty="0" smtClean="0">
                          <a:solidFill>
                            <a:schemeClr val="tx1"/>
                          </a:solidFill>
                          <a:effectLst/>
                          <a:latin typeface="Arial Narrow" panose="020B0606020202030204" pitchFamily="34" charset="0"/>
                        </a:rPr>
                        <a:t>management</a:t>
                      </a:r>
                    </a:p>
                    <a:p>
                      <a:pPr>
                        <a:spcAft>
                          <a:spcPts val="0"/>
                        </a:spcAft>
                      </a:pPr>
                      <a:r>
                        <a:rPr lang="en-ZA" sz="2000" b="0" dirty="0" smtClean="0">
                          <a:solidFill>
                            <a:schemeClr val="tx1"/>
                          </a:solidFill>
                          <a:effectLst/>
                          <a:latin typeface="Arial Narrow" panose="020B0606020202030204" pitchFamily="34" charset="0"/>
                        </a:rPr>
                        <a:t>Feedback – no news is good news</a:t>
                      </a:r>
                      <a:r>
                        <a:rPr lang="en-ZA" sz="2000" dirty="0">
                          <a:solidFill>
                            <a:schemeClr val="tx1"/>
                          </a:solidFill>
                          <a:effectLst/>
                          <a:latin typeface="Arial Narrow" panose="020B0606020202030204" pitchFamily="34" charset="0"/>
                        </a:rPr>
                        <a:t> </a:t>
                      </a:r>
                      <a:endParaRPr lang="en-ZA"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dirty="0">
                          <a:solidFill>
                            <a:schemeClr val="tx1"/>
                          </a:solidFill>
                          <a:effectLst/>
                          <a:latin typeface="Arial Narrow" panose="020B0606020202030204" pitchFamily="34" charset="0"/>
                        </a:rPr>
                        <a:t>respect hierarchical structures and authority</a:t>
                      </a:r>
                    </a:p>
                    <a:p>
                      <a:pPr>
                        <a:spcAft>
                          <a:spcPts val="0"/>
                        </a:spcAft>
                      </a:pPr>
                      <a:r>
                        <a:rPr lang="en-ZA" sz="2000" dirty="0">
                          <a:solidFill>
                            <a:schemeClr val="tx1"/>
                          </a:solidFill>
                          <a:effectLst/>
                          <a:latin typeface="Arial Narrow" panose="020B0606020202030204" pitchFamily="34" charset="0"/>
                        </a:rPr>
                        <a:t>expect managers to give them </a:t>
                      </a:r>
                      <a:r>
                        <a:rPr lang="en-ZA" sz="2000" dirty="0" smtClean="0">
                          <a:solidFill>
                            <a:schemeClr val="tx1"/>
                          </a:solidFill>
                          <a:effectLst/>
                          <a:latin typeface="Arial Narrow" panose="020B0606020202030204" pitchFamily="34" charset="0"/>
                        </a:rPr>
                        <a:t>leadership</a:t>
                      </a:r>
                    </a:p>
                    <a:p>
                      <a:pPr>
                        <a:spcAft>
                          <a:spcPts val="0"/>
                        </a:spcAft>
                      </a:pPr>
                      <a:r>
                        <a:rPr lang="en-US" sz="20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feedback 1x p/y</a:t>
                      </a:r>
                      <a:endParaRPr lang="en-ZA"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dirty="0" smtClean="0">
                          <a:solidFill>
                            <a:schemeClr val="tx1"/>
                          </a:solidFill>
                          <a:effectLst/>
                          <a:latin typeface="Arial Narrow" panose="020B0606020202030204" pitchFamily="34" charset="0"/>
                        </a:rPr>
                        <a:t>confident, tend </a:t>
                      </a:r>
                      <a:r>
                        <a:rPr lang="en-ZA" sz="2000" dirty="0">
                          <a:solidFill>
                            <a:schemeClr val="tx1"/>
                          </a:solidFill>
                          <a:effectLst/>
                          <a:latin typeface="Arial Narrow" panose="020B0606020202030204" pitchFamily="34" charset="0"/>
                        </a:rPr>
                        <a:t>to question authority</a:t>
                      </a:r>
                    </a:p>
                    <a:p>
                      <a:pPr>
                        <a:spcAft>
                          <a:spcPts val="0"/>
                        </a:spcAft>
                      </a:pPr>
                      <a:r>
                        <a:rPr lang="en-ZA" sz="2000" dirty="0">
                          <a:solidFill>
                            <a:schemeClr val="tx1"/>
                          </a:solidFill>
                          <a:effectLst/>
                          <a:latin typeface="Arial Narrow" panose="020B0606020202030204" pitchFamily="34" charset="0"/>
                        </a:rPr>
                        <a:t>expect participative decision-making &amp; empowerment</a:t>
                      </a:r>
                    </a:p>
                    <a:p>
                      <a:pPr>
                        <a:spcAft>
                          <a:spcPts val="0"/>
                        </a:spcAft>
                      </a:pPr>
                      <a:r>
                        <a:rPr lang="en-ZA" sz="2000" dirty="0">
                          <a:solidFill>
                            <a:schemeClr val="tx1"/>
                          </a:solidFill>
                          <a:effectLst/>
                          <a:latin typeface="Arial Narrow" panose="020B0606020202030204" pitchFamily="34" charset="0"/>
                        </a:rPr>
                        <a:t>do not flourish in hierarchical</a:t>
                      </a:r>
                    </a:p>
                    <a:p>
                      <a:pPr>
                        <a:spcAft>
                          <a:spcPts val="0"/>
                        </a:spcAft>
                      </a:pPr>
                      <a:r>
                        <a:rPr lang="en-ZA" sz="2000" dirty="0" smtClean="0">
                          <a:solidFill>
                            <a:schemeClr val="tx1"/>
                          </a:solidFill>
                          <a:effectLst/>
                          <a:latin typeface="Arial Narrow" panose="020B0606020202030204" pitchFamily="34" charset="0"/>
                        </a:rPr>
                        <a:t>environments</a:t>
                      </a:r>
                    </a:p>
                    <a:p>
                      <a:pPr>
                        <a:spcAft>
                          <a:spcPts val="0"/>
                        </a:spcAft>
                      </a:pPr>
                      <a:r>
                        <a:rPr lang="en-US" sz="20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want fast feedback &amp; recognition in short time frame</a:t>
                      </a:r>
                      <a:endParaRPr lang="en-ZA"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dirty="0">
                          <a:solidFill>
                            <a:schemeClr val="tx1"/>
                          </a:solidFill>
                          <a:effectLst/>
                          <a:latin typeface="Arial Narrow" panose="020B0606020202030204" pitchFamily="34" charset="0"/>
                        </a:rPr>
                        <a:t>question authority</a:t>
                      </a:r>
                    </a:p>
                    <a:p>
                      <a:pPr>
                        <a:spcAft>
                          <a:spcPts val="0"/>
                        </a:spcAft>
                      </a:pPr>
                      <a:r>
                        <a:rPr lang="en-ZA" sz="2000" dirty="0">
                          <a:solidFill>
                            <a:schemeClr val="tx1"/>
                          </a:solidFill>
                          <a:effectLst/>
                          <a:latin typeface="Arial Narrow" panose="020B0606020202030204" pitchFamily="34" charset="0"/>
                        </a:rPr>
                        <a:t>respect has to be earned</a:t>
                      </a:r>
                    </a:p>
                    <a:p>
                      <a:pPr>
                        <a:spcAft>
                          <a:spcPts val="0"/>
                        </a:spcAft>
                      </a:pPr>
                      <a:r>
                        <a:rPr lang="en-ZA" sz="2000" dirty="0">
                          <a:solidFill>
                            <a:schemeClr val="tx1"/>
                          </a:solidFill>
                          <a:effectLst/>
                          <a:latin typeface="Arial Narrow" panose="020B0606020202030204" pitchFamily="34" charset="0"/>
                        </a:rPr>
                        <a:t>expect competent managers &amp; </a:t>
                      </a:r>
                      <a:r>
                        <a:rPr lang="en-ZA" sz="2000" dirty="0" smtClean="0">
                          <a:solidFill>
                            <a:schemeClr val="tx1"/>
                          </a:solidFill>
                          <a:effectLst/>
                          <a:latin typeface="Arial Narrow" panose="020B0606020202030204" pitchFamily="34" charset="0"/>
                        </a:rPr>
                        <a:t>fairness</a:t>
                      </a:r>
                    </a:p>
                    <a:p>
                      <a:pPr>
                        <a:spcAft>
                          <a:spcPts val="0"/>
                        </a:spcAft>
                      </a:pPr>
                      <a:r>
                        <a:rPr lang="en-US" sz="2000" b="1" dirty="0" smtClean="0">
                          <a:solidFill>
                            <a:schemeClr val="tx1"/>
                          </a:solidFill>
                          <a:effectLst/>
                          <a:latin typeface="Arial Narrow" panose="020B0606020202030204" pitchFamily="34" charset="0"/>
                        </a:rPr>
                        <a:t>require constant feedback &amp; recognition</a:t>
                      </a:r>
                      <a:endParaRPr lang="en-ZA" sz="2000" b="1" dirty="0">
                        <a:solidFill>
                          <a:schemeClr val="tx1"/>
                        </a:solidFill>
                        <a:effectLst/>
                        <a:latin typeface="Arial Narrow" panose="020B0606020202030204" pitchFamily="34" charset="0"/>
                      </a:endParaRPr>
                    </a:p>
                    <a:p>
                      <a:pPr>
                        <a:spcAft>
                          <a:spcPts val="0"/>
                        </a:spcAft>
                      </a:pPr>
                      <a:r>
                        <a:rPr lang="en-ZA" sz="2000" dirty="0">
                          <a:solidFill>
                            <a:schemeClr val="tx1"/>
                          </a:solidFill>
                          <a:effectLst/>
                          <a:latin typeface="Arial Narrow" panose="020B0606020202030204" pitchFamily="34" charset="0"/>
                        </a:rPr>
                        <a:t> </a:t>
                      </a:r>
                      <a:r>
                        <a:rPr lang="en-ZA" sz="2000" dirty="0" smtClean="0">
                          <a:solidFill>
                            <a:schemeClr val="tx1"/>
                          </a:solidFill>
                          <a:effectLst/>
                          <a:latin typeface="Arial Narrow" panose="020B0606020202030204" pitchFamily="34" charset="0"/>
                        </a:rPr>
                        <a:t>prefer reward for effort rather than performance</a:t>
                      </a:r>
                      <a:endParaRPr lang="en-ZA"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071592">
                <a:tc>
                  <a:txBody>
                    <a:bodyPr/>
                    <a:lstStyle/>
                    <a:p>
                      <a:pPr>
                        <a:spcAft>
                          <a:spcPts val="0"/>
                        </a:spcAft>
                      </a:pPr>
                      <a:r>
                        <a:rPr lang="en-US" sz="2000" b="0" dirty="0" err="1" smtClean="0">
                          <a:solidFill>
                            <a:schemeClr val="tx1"/>
                          </a:solidFill>
                          <a:effectLst/>
                          <a:latin typeface="Arial Narrow" panose="020B0606020202030204" pitchFamily="34" charset="0"/>
                          <a:ea typeface="+mn-ea"/>
                          <a:cs typeface="+mn-cs"/>
                        </a:rPr>
                        <a:t>postive</a:t>
                      </a:r>
                      <a:r>
                        <a:rPr lang="en-US" sz="2000" b="0" dirty="0" smtClean="0">
                          <a:solidFill>
                            <a:schemeClr val="tx1"/>
                          </a:solidFill>
                          <a:effectLst/>
                          <a:latin typeface="Arial Narrow" panose="020B0606020202030204" pitchFamily="34" charset="0"/>
                          <a:ea typeface="+mn-ea"/>
                          <a:cs typeface="+mn-cs"/>
                        </a:rPr>
                        <a:t>; reserved</a:t>
                      </a:r>
                      <a:endParaRPr lang="en-ZA" sz="2000" b="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b="1" dirty="0">
                          <a:solidFill>
                            <a:schemeClr val="tx1"/>
                          </a:solidFill>
                          <a:effectLst/>
                          <a:latin typeface="Arial Narrow" panose="020B0606020202030204" pitchFamily="34" charset="0"/>
                        </a:rPr>
                        <a:t>optimistic</a:t>
                      </a:r>
                      <a:endParaRPr lang="en-ZA" sz="20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dirty="0" smtClean="0">
                          <a:solidFill>
                            <a:schemeClr val="tx1"/>
                          </a:solidFill>
                          <a:effectLst/>
                          <a:latin typeface="Arial Narrow" panose="020B0606020202030204" pitchFamily="34" charset="0"/>
                        </a:rPr>
                        <a:t>degree </a:t>
                      </a:r>
                      <a:r>
                        <a:rPr lang="en-ZA" sz="2000" dirty="0">
                          <a:solidFill>
                            <a:schemeClr val="tx1"/>
                          </a:solidFill>
                          <a:effectLst/>
                          <a:latin typeface="Arial Narrow" panose="020B0606020202030204" pitchFamily="34" charset="0"/>
                        </a:rPr>
                        <a:t>of </a:t>
                      </a:r>
                      <a:r>
                        <a:rPr lang="en-ZA" sz="2000" b="1" dirty="0">
                          <a:solidFill>
                            <a:schemeClr val="tx1"/>
                          </a:solidFill>
                          <a:effectLst/>
                          <a:latin typeface="Arial Narrow" panose="020B0606020202030204" pitchFamily="34" charset="0"/>
                        </a:rPr>
                        <a:t>scepticism </a:t>
                      </a:r>
                    </a:p>
                    <a:p>
                      <a:pPr>
                        <a:spcAft>
                          <a:spcPts val="0"/>
                        </a:spcAft>
                      </a:pPr>
                      <a:r>
                        <a:rPr lang="en-ZA" sz="2000" b="1" dirty="0">
                          <a:solidFill>
                            <a:schemeClr val="tx1"/>
                          </a:solidFill>
                          <a:effectLst/>
                          <a:latin typeface="Arial Narrow" panose="020B0606020202030204" pitchFamily="34" charset="0"/>
                        </a:rPr>
                        <a:t>cynical</a:t>
                      </a:r>
                    </a:p>
                    <a:p>
                      <a:pPr>
                        <a:spcAft>
                          <a:spcPts val="0"/>
                        </a:spcAft>
                      </a:pPr>
                      <a:r>
                        <a:rPr lang="en-ZA" sz="2000" dirty="0">
                          <a:solidFill>
                            <a:schemeClr val="tx1"/>
                          </a:solidFill>
                          <a:effectLst/>
                          <a:latin typeface="Arial Narrow" panose="020B0606020202030204" pitchFamily="34" charset="0"/>
                        </a:rPr>
                        <a:t>self-expression is more important than self-control</a:t>
                      </a:r>
                      <a:endParaRPr lang="en-ZA"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2000" dirty="0">
                          <a:solidFill>
                            <a:schemeClr val="tx1"/>
                          </a:solidFill>
                          <a:effectLst/>
                          <a:latin typeface="Arial Narrow" panose="020B0606020202030204" pitchFamily="34" charset="0"/>
                        </a:rPr>
                        <a:t>high self-esteem</a:t>
                      </a:r>
                    </a:p>
                    <a:p>
                      <a:pPr>
                        <a:spcAft>
                          <a:spcPts val="0"/>
                        </a:spcAft>
                      </a:pPr>
                      <a:r>
                        <a:rPr lang="en-ZA" sz="2000" dirty="0" smtClean="0">
                          <a:solidFill>
                            <a:schemeClr val="tx1"/>
                          </a:solidFill>
                          <a:effectLst/>
                          <a:latin typeface="Arial Narrow" panose="020B0606020202030204" pitchFamily="34" charset="0"/>
                        </a:rPr>
                        <a:t>self-centred</a:t>
                      </a:r>
                      <a:endParaRPr lang="en-ZA" sz="2000" dirty="0">
                        <a:solidFill>
                          <a:schemeClr val="tx1"/>
                        </a:solidFill>
                        <a:effectLst/>
                        <a:latin typeface="Arial Narrow" panose="020B0606020202030204" pitchFamily="34" charset="0"/>
                      </a:endParaRPr>
                    </a:p>
                    <a:p>
                      <a:pPr>
                        <a:spcAft>
                          <a:spcPts val="0"/>
                        </a:spcAft>
                      </a:pPr>
                      <a:r>
                        <a:rPr lang="en-ZA" sz="2000" dirty="0">
                          <a:solidFill>
                            <a:schemeClr val="tx1"/>
                          </a:solidFill>
                          <a:effectLst/>
                          <a:latin typeface="Arial Narrow" panose="020B0606020202030204" pitchFamily="34" charset="0"/>
                        </a:rPr>
                        <a:t>confident</a:t>
                      </a:r>
                    </a:p>
                    <a:p>
                      <a:pPr>
                        <a:spcAft>
                          <a:spcPts val="0"/>
                        </a:spcAft>
                      </a:pPr>
                      <a:r>
                        <a:rPr lang="en-ZA" sz="2000" dirty="0">
                          <a:solidFill>
                            <a:schemeClr val="tx1"/>
                          </a:solidFill>
                          <a:effectLst/>
                          <a:latin typeface="Arial Narrow" panose="020B0606020202030204" pitchFamily="34" charset="0"/>
                        </a:rPr>
                        <a:t>feeling of entitlement</a:t>
                      </a:r>
                    </a:p>
                    <a:p>
                      <a:pPr>
                        <a:spcAft>
                          <a:spcPts val="0"/>
                        </a:spcAft>
                      </a:pPr>
                      <a:r>
                        <a:rPr lang="en-ZA" sz="2000" b="1" dirty="0">
                          <a:solidFill>
                            <a:schemeClr val="tx1"/>
                          </a:solidFill>
                          <a:effectLst/>
                          <a:latin typeface="Arial Narrow" panose="020B0606020202030204" pitchFamily="34" charset="0"/>
                        </a:rPr>
                        <a:t>cynical</a:t>
                      </a:r>
                    </a:p>
                    <a:p>
                      <a:pPr>
                        <a:spcAft>
                          <a:spcPts val="0"/>
                        </a:spcAft>
                      </a:pPr>
                      <a:r>
                        <a:rPr lang="en-ZA" sz="2000" dirty="0">
                          <a:solidFill>
                            <a:schemeClr val="tx1"/>
                          </a:solidFill>
                          <a:effectLst/>
                          <a:latin typeface="Arial Narrow" panose="020B0606020202030204" pitchFamily="34" charset="0"/>
                        </a:rPr>
                        <a:t>(a-moral)</a:t>
                      </a:r>
                      <a:endParaRPr lang="en-ZA"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4307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NWU_S_of_Business_and_Governance_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itutional02_e.potx [Read-Only]" id="{8C6FCA51-5C9C-420B-A0E8-4C01E2BC1B93}" vid="{47032864-B721-4F8D-A93B-4F6FDD1DE4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NWU_S_of_Business_and_Governance_01</Template>
  <TotalTime>1291</TotalTime>
  <Words>1667</Words>
  <Application>Microsoft Office PowerPoint</Application>
  <PresentationFormat>On-screen Show (4:3)</PresentationFormat>
  <Paragraphs>491</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Unicode MS</vt:lpstr>
      <vt:lpstr>Arial</vt:lpstr>
      <vt:lpstr>Arial Narrow</vt:lpstr>
      <vt:lpstr>Calibri</vt:lpstr>
      <vt:lpstr>Times New Roman</vt:lpstr>
      <vt:lpstr>Wingdings</vt:lpstr>
      <vt:lpstr>NWU_S_of_Business_and_Governance_01</vt:lpstr>
      <vt:lpstr>Trust in authority figures  from a cross-generational perspective - implications for CHE institutions</vt:lpstr>
      <vt:lpstr>Why is interpersonal trust important?</vt:lpstr>
      <vt:lpstr>Generational Diversity</vt:lpstr>
      <vt:lpstr>The Challenge….</vt:lpstr>
      <vt:lpstr>Value Added</vt:lpstr>
      <vt:lpstr>How Is Trust Conceptualized? </vt:lpstr>
      <vt:lpstr>Trust Must Be Differentiated From Its Antecedents And Outcomes  </vt:lpstr>
      <vt:lpstr>Generational Categories and Expectations  as Described in the Popular Literature </vt:lpstr>
      <vt:lpstr>Generational Categoriesand Expectations  as Described in the Popular Literature (cont’d) </vt:lpstr>
      <vt:lpstr>Sample Characteristics (N=877)</vt:lpstr>
      <vt:lpstr>Descriptive Statistics, Reliabilities &amp; Correlation Coefficients                                        of the Scales</vt:lpstr>
      <vt:lpstr>Findings: Multi-group Comparisons of Means</vt:lpstr>
      <vt:lpstr>PowerPoint Presentation</vt:lpstr>
      <vt:lpstr>Findings: Multi-group Comparisons of Means</vt:lpstr>
      <vt:lpstr>Discussion</vt:lpstr>
      <vt:lpstr>Implications for CHE &amp; Future Research</vt:lpstr>
      <vt:lpstr>Future Research (cont’d)</vt:lpstr>
      <vt:lpstr>Conclusion</vt:lpstr>
      <vt:lpstr>PowerPoint Presentation</vt:lpstr>
    </vt:vector>
  </TitlesOfParts>
  <Company>North-West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COMES HERE Day Month Year</dc:title>
  <dc:creator>Mara Boneschans</dc:creator>
  <cp:lastModifiedBy>Laura Van Engen</cp:lastModifiedBy>
  <cp:revision>82</cp:revision>
  <dcterms:created xsi:type="dcterms:W3CDTF">2016-01-21T09:54:00Z</dcterms:created>
  <dcterms:modified xsi:type="dcterms:W3CDTF">2016-06-14T19:34:20Z</dcterms:modified>
</cp:coreProperties>
</file>